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notesMasterIdLst>
    <p:notesMasterId r:id="rId16"/>
  </p:notesMasterIdLst>
  <p:sldIdLst>
    <p:sldId id="265" r:id="rId2"/>
    <p:sldId id="259" r:id="rId3"/>
    <p:sldId id="260" r:id="rId4"/>
    <p:sldId id="261" r:id="rId5"/>
    <p:sldId id="263" r:id="rId6"/>
    <p:sldId id="264" r:id="rId7"/>
    <p:sldId id="262" r:id="rId8"/>
    <p:sldId id="268" r:id="rId9"/>
    <p:sldId id="269" r:id="rId10"/>
    <p:sldId id="271" r:id="rId11"/>
    <p:sldId id="272" r:id="rId12"/>
    <p:sldId id="270" r:id="rId13"/>
    <p:sldId id="273" r:id="rId14"/>
    <p:sldId id="27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6">
          <p15:clr>
            <a:srgbClr val="A4A3A4"/>
          </p15:clr>
        </p15:guide>
        <p15:guide id="2" pos="4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30" autoAdjust="0"/>
    <p:restoredTop sz="94663" autoAdjust="0"/>
  </p:normalViewPr>
  <p:slideViewPr>
    <p:cSldViewPr>
      <p:cViewPr>
        <p:scale>
          <a:sx n="129" d="100"/>
          <a:sy n="129" d="100"/>
        </p:scale>
        <p:origin x="1288" y="160"/>
      </p:cViewPr>
      <p:guideLst>
        <p:guide orient="horz" pos="1056"/>
        <p:guide pos="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C2314E91-76CF-3CCE-80A0-ED35C53349C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3926590-D24B-B8E2-78FB-9BEB5A08003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FD3BF4E2-84E5-77BF-2953-DB28A75EDF6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C955A5FF-D87D-0E8F-1735-79A1E193DB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2C534DAC-17E1-EFF1-49DC-AF5534AEA2F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1751" name="Rectangle 7">
            <a:extLst>
              <a:ext uri="{FF2B5EF4-FFF2-40B4-BE49-F238E27FC236}">
                <a16:creationId xmlns:a16="http://schemas.microsoft.com/office/drawing/2014/main" id="{93E40268-62AC-3852-E9C5-9B98B28E74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9338E89-AA96-D04B-A87B-975C27DDBD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149C0DB-FBC7-5C0D-4716-F5CD1CD8C7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99D77-84BA-8C47-A347-7CDDE06538E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A994DC1A-4019-65AB-F14D-02A0CE91452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55725" y="844550"/>
            <a:ext cx="4148138" cy="31115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2220367E-5D97-616D-3A4D-34EC14CC7D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1813"/>
            <a:ext cx="5026025" cy="4110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145472" tIns="72736" rIns="145472" bIns="72736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983BEA-4320-C2B0-4CD7-8C6215D56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AF7C8F0-59A0-155B-0C08-5AFDAF99B0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899D77-84BA-8C47-A347-7CDDE06538EF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6FE9A1FD-2DCD-A0F8-3375-2FE3BF2D87A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55725" y="844550"/>
            <a:ext cx="4148138" cy="31115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332E2A6B-2661-1273-268E-31AAB566E4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1813"/>
            <a:ext cx="5026025" cy="411003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145472" tIns="72736" rIns="145472" bIns="72736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3158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986E0-621D-1EC6-1AC5-E1BF93290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4463C6-CAC2-F7C0-BD45-79D7093450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8A335-EA04-F21D-FA78-8E1A9AA9C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1C9B-7DB2-4549-93E9-73AB7E4BFF91}" type="datetimeFigureOut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853A4-4409-0BE0-9013-65DC79B10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89F908-5016-2041-057E-442134751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7269-DD37-3949-B8E2-E24B786ED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559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54298-30EA-E25F-3CD5-216BC3F19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AC8531-D5FF-900E-75E4-FC32748030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6D4FF-BA4C-2B13-F5FF-98ED1AFAE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1C9B-7DB2-4549-93E9-73AB7E4BFF91}" type="datetimeFigureOut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8BF75-0AC1-6C16-8D42-A6837A483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79520-61A9-5668-7903-7FD92FF68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7269-DD37-3949-B8E2-E24B786ED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27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75D30F-53A0-06FA-8979-61ACC90517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8AC64B-35F8-2F3F-78D6-7EBF989198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43A75-5297-73FA-8F05-C6FBD5A1E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1C9B-7DB2-4549-93E9-73AB7E4BFF91}" type="datetimeFigureOut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03919-020E-0738-4A59-07FBF36E5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692343-6745-E7A8-290C-D3801F72C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7269-DD37-3949-B8E2-E24B786ED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43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5546A6D-ADBD-170F-570C-2C2F60DD2D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4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>
            <a:lvl1pPr>
              <a:defRPr baseline="0">
                <a:latin typeface="Times New Roman" panose="02020603050405020304" pitchFamily="18" charset="0"/>
              </a:defRPr>
            </a:lvl1pPr>
            <a:lvl2pPr>
              <a:defRPr baseline="0">
                <a:latin typeface="Times New Roman" panose="02020603050405020304" pitchFamily="18" charset="0"/>
              </a:defRPr>
            </a:lvl2pPr>
            <a:lvl3pPr>
              <a:defRPr baseline="0">
                <a:latin typeface="Times New Roman" panose="02020603050405020304" pitchFamily="18" charset="0"/>
              </a:defRPr>
            </a:lvl3pPr>
            <a:lvl4pPr>
              <a:defRPr baseline="0">
                <a:latin typeface="Times New Roman" panose="02020603050405020304" pitchFamily="18" charset="0"/>
              </a:defRPr>
            </a:lvl4pPr>
            <a:lvl5pPr>
              <a:defRPr baseline="0"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B043392-4064-4D04-2B83-4554F7E47D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7025" y="585788"/>
            <a:ext cx="84899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674F1D-66F1-5B20-C571-14A49982AD3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15313" y="6234113"/>
            <a:ext cx="45204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fld id="{1BCAEB4E-6323-CB4B-A754-E43094F179D6}" type="slidenum">
              <a:rPr lang="en-US" altLang="en-US" baseline="0">
                <a:latin typeface="Times New Roman" panose="02020603050405020304" pitchFamily="18" charset="0"/>
              </a:rPr>
              <a:pPr/>
              <a:t>‹#›</a:t>
            </a:fld>
            <a:endParaRPr lang="en-US" altLang="en-US" baseline="0">
              <a:latin typeface="Times New Roman" panose="02020603050405020304" pitchFamily="18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7C1063-C9F9-5D5A-9765-FBC9E1DFF4E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90513" y="6157913"/>
            <a:ext cx="1227899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baseline="0">
                <a:latin typeface="Times New Roman" panose="02020603050405020304" pitchFamily="18" charset="0"/>
              </a:rPr>
              <a:t>DSCI 3223</a:t>
            </a:r>
          </a:p>
        </p:txBody>
      </p:sp>
      <p:grpSp>
        <p:nvGrpSpPr>
          <p:cNvPr id="6" name="Group 12">
            <a:extLst>
              <a:ext uri="{FF2B5EF4-FFF2-40B4-BE49-F238E27FC236}">
                <a16:creationId xmlns:a16="http://schemas.microsoft.com/office/drawing/2014/main" id="{C61FAD7B-82BD-89E7-C122-5C8A0205973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60363" y="1981200"/>
            <a:ext cx="8478837" cy="4114800"/>
            <a:chOff x="467" y="1248"/>
            <a:chExt cx="5341" cy="2592"/>
          </a:xfrm>
        </p:grpSpPr>
        <p:sp>
          <p:nvSpPr>
            <p:cNvPr id="7" name="Line 7">
              <a:extLst>
                <a:ext uri="{FF2B5EF4-FFF2-40B4-BE49-F238E27FC236}">
                  <a16:creationId xmlns:a16="http://schemas.microsoft.com/office/drawing/2014/main" id="{E3F98D04-5DE6-C00B-9A9C-57E05A04F3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>
                <a:latin typeface="Times New Roman" panose="02020603050405020304" pitchFamily="18" charset="0"/>
              </a:endParaRPr>
            </a:p>
          </p:txBody>
        </p:sp>
        <p:sp>
          <p:nvSpPr>
            <p:cNvPr id="8" name="Line 8">
              <a:extLst>
                <a:ext uri="{FF2B5EF4-FFF2-40B4-BE49-F238E27FC236}">
                  <a16:creationId xmlns:a16="http://schemas.microsoft.com/office/drawing/2014/main" id="{DB4FBE42-58E7-2533-B123-A2BA55344E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>
                <a:latin typeface="Times New Roman" panose="02020603050405020304" pitchFamily="18" charset="0"/>
              </a:endParaRPr>
            </a:p>
          </p:txBody>
        </p:sp>
        <p:sp>
          <p:nvSpPr>
            <p:cNvPr id="9" name="Line 9">
              <a:extLst>
                <a:ext uri="{FF2B5EF4-FFF2-40B4-BE49-F238E27FC236}">
                  <a16:creationId xmlns:a16="http://schemas.microsoft.com/office/drawing/2014/main" id="{0A36DA28-0F4C-B4F7-0D61-EB549EC938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>
                <a:latin typeface="Times New Roman" panose="02020603050405020304" pitchFamily="18" charset="0"/>
              </a:endParaRPr>
            </a:p>
          </p:txBody>
        </p:sp>
        <p:sp>
          <p:nvSpPr>
            <p:cNvPr id="10" name="Line 10">
              <a:extLst>
                <a:ext uri="{FF2B5EF4-FFF2-40B4-BE49-F238E27FC236}">
                  <a16:creationId xmlns:a16="http://schemas.microsoft.com/office/drawing/2014/main" id="{EB086469-9FF2-165C-8FBB-31F7001FC1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>
                <a:latin typeface="Times New Roman" panose="02020603050405020304" pitchFamily="18" charset="0"/>
              </a:endParaRPr>
            </a:p>
          </p:txBody>
        </p:sp>
        <p:sp>
          <p:nvSpPr>
            <p:cNvPr id="11" name="Line 11">
              <a:extLst>
                <a:ext uri="{FF2B5EF4-FFF2-40B4-BE49-F238E27FC236}">
                  <a16:creationId xmlns:a16="http://schemas.microsoft.com/office/drawing/2014/main" id="{5E7EB069-A534-C54B-529A-5FD93C17CA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>
                <a:latin typeface="Times New Roman" panose="02020603050405020304" pitchFamily="18" charset="0"/>
              </a:endParaRPr>
            </a:p>
          </p:txBody>
        </p:sp>
      </p:grpSp>
      <p:pic>
        <p:nvPicPr>
          <p:cNvPr id="12" name="Picture 14">
            <a:extLst>
              <a:ext uri="{FF2B5EF4-FFF2-40B4-BE49-F238E27FC236}">
                <a16:creationId xmlns:a16="http://schemas.microsoft.com/office/drawing/2014/main" id="{4DFF2A70-BC78-CBBF-BA36-13DD33B00A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69" t="21111" r="30769" b="61111"/>
          <a:stretch>
            <a:fillRect/>
          </a:stretch>
        </p:blipFill>
        <p:spPr bwMode="auto">
          <a:xfrm>
            <a:off x="3962400" y="5883275"/>
            <a:ext cx="1524000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517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>
            <a:extLst>
              <a:ext uri="{FF2B5EF4-FFF2-40B4-BE49-F238E27FC236}">
                <a16:creationId xmlns:a16="http://schemas.microsoft.com/office/drawing/2014/main" id="{709BEA48-A1F3-2124-9485-B296FB56A0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4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>
            <a:lvl1pPr>
              <a:defRPr baseline="0">
                <a:latin typeface="Times New Roman" panose="02020603050405020304" pitchFamily="18" charset="0"/>
              </a:defRPr>
            </a:lvl1pPr>
            <a:lvl2pPr>
              <a:defRPr baseline="0">
                <a:latin typeface="Times New Roman" panose="02020603050405020304" pitchFamily="18" charset="0"/>
              </a:defRPr>
            </a:lvl2pPr>
            <a:lvl3pPr>
              <a:defRPr baseline="0">
                <a:latin typeface="Times New Roman" panose="02020603050405020304" pitchFamily="18" charset="0"/>
              </a:defRPr>
            </a:lvl3pPr>
            <a:lvl4pPr>
              <a:defRPr baseline="0">
                <a:latin typeface="Times New Roman" panose="02020603050405020304" pitchFamily="18" charset="0"/>
              </a:defRPr>
            </a:lvl4pPr>
            <a:lvl5pPr>
              <a:defRPr baseline="0"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CA26E21F-DF5F-D52C-E4F2-DF0BF0B92B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7025" y="585788"/>
            <a:ext cx="84899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>
            <a:lvl1pPr>
              <a:defRPr baseline="0"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B9217AC4-DBEC-C4D0-DF4A-7C043AEB32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15313" y="6234113"/>
            <a:ext cx="45204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fld id="{1BCAEB4E-6323-CB4B-A754-E43094F179D6}" type="slidenum">
              <a:rPr lang="en-US" altLang="en-US" baseline="0">
                <a:latin typeface="Times New Roman" panose="02020603050405020304" pitchFamily="18" charset="0"/>
              </a:rPr>
              <a:pPr/>
              <a:t>‹#›</a:t>
            </a:fld>
            <a:endParaRPr lang="en-US" altLang="en-US" baseline="0">
              <a:latin typeface="Times New Roman" panose="02020603050405020304" pitchFamily="18" charset="0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B15E1157-072A-98CA-3A22-0A0AF06C978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90513" y="6157913"/>
            <a:ext cx="1377620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baseline="0" dirty="0">
                <a:latin typeface="Times New Roman" panose="02020603050405020304" pitchFamily="18" charset="0"/>
              </a:rPr>
              <a:t>OMGT 3223</a:t>
            </a:r>
          </a:p>
        </p:txBody>
      </p:sp>
      <p:grpSp>
        <p:nvGrpSpPr>
          <p:cNvPr id="15" name="Group 12">
            <a:extLst>
              <a:ext uri="{FF2B5EF4-FFF2-40B4-BE49-F238E27FC236}">
                <a16:creationId xmlns:a16="http://schemas.microsoft.com/office/drawing/2014/main" id="{ACF5DC38-A285-B133-EAF3-945F712F176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60363" y="1981200"/>
            <a:ext cx="8478837" cy="4114800"/>
            <a:chOff x="467" y="1248"/>
            <a:chExt cx="5341" cy="2592"/>
          </a:xfrm>
        </p:grpSpPr>
        <p:sp>
          <p:nvSpPr>
            <p:cNvPr id="16" name="Line 7">
              <a:extLst>
                <a:ext uri="{FF2B5EF4-FFF2-40B4-BE49-F238E27FC236}">
                  <a16:creationId xmlns:a16="http://schemas.microsoft.com/office/drawing/2014/main" id="{ED484C12-9F95-E6C4-20BF-BF0691CA18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1248"/>
              <a:ext cx="53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>
                <a:latin typeface="Times New Roman" panose="02020603050405020304" pitchFamily="18" charset="0"/>
              </a:endParaRPr>
            </a:p>
          </p:txBody>
        </p:sp>
        <p:sp>
          <p:nvSpPr>
            <p:cNvPr id="17" name="Line 8">
              <a:extLst>
                <a:ext uri="{FF2B5EF4-FFF2-40B4-BE49-F238E27FC236}">
                  <a16:creationId xmlns:a16="http://schemas.microsoft.com/office/drawing/2014/main" id="{2E327193-09B1-4FFA-F280-E916456A86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>
                <a:latin typeface="Times New Roman" panose="02020603050405020304" pitchFamily="18" charset="0"/>
              </a:endParaRPr>
            </a:p>
          </p:txBody>
        </p:sp>
        <p:sp>
          <p:nvSpPr>
            <p:cNvPr id="18" name="Line 9">
              <a:extLst>
                <a:ext uri="{FF2B5EF4-FFF2-40B4-BE49-F238E27FC236}">
                  <a16:creationId xmlns:a16="http://schemas.microsoft.com/office/drawing/2014/main" id="{37BC9B66-46D3-B521-C4F1-22C6C3AC81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8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>
                <a:latin typeface="Times New Roman" panose="02020603050405020304" pitchFamily="18" charset="0"/>
              </a:endParaRPr>
            </a:p>
          </p:txBody>
        </p:sp>
        <p:sp>
          <p:nvSpPr>
            <p:cNvPr id="19" name="Line 10">
              <a:extLst>
                <a:ext uri="{FF2B5EF4-FFF2-40B4-BE49-F238E27FC236}">
                  <a16:creationId xmlns:a16="http://schemas.microsoft.com/office/drawing/2014/main" id="{50A17360-9F71-06CB-E740-20A33B4C3B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>
                <a:latin typeface="Times New Roman" panose="02020603050405020304" pitchFamily="18" charset="0"/>
              </a:endParaRPr>
            </a:p>
          </p:txBody>
        </p:sp>
        <p:sp>
          <p:nvSpPr>
            <p:cNvPr id="20" name="Line 11">
              <a:extLst>
                <a:ext uri="{FF2B5EF4-FFF2-40B4-BE49-F238E27FC236}">
                  <a16:creationId xmlns:a16="http://schemas.microsoft.com/office/drawing/2014/main" id="{F0E683B8-7A84-EE63-7E1A-209CB588A3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5" y="3840"/>
              <a:ext cx="196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baseline="0">
                <a:latin typeface="Times New Roman" panose="02020603050405020304" pitchFamily="18" charset="0"/>
              </a:endParaRPr>
            </a:p>
          </p:txBody>
        </p:sp>
      </p:grpSp>
      <p:pic>
        <p:nvPicPr>
          <p:cNvPr id="21" name="Picture 14">
            <a:extLst>
              <a:ext uri="{FF2B5EF4-FFF2-40B4-BE49-F238E27FC236}">
                <a16:creationId xmlns:a16="http://schemas.microsoft.com/office/drawing/2014/main" id="{5A0C173E-B358-37C0-4F0E-D563F996DF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69" t="21111" r="30769" b="61111"/>
          <a:stretch>
            <a:fillRect/>
          </a:stretch>
        </p:blipFill>
        <p:spPr bwMode="auto">
          <a:xfrm>
            <a:off x="3962400" y="5883275"/>
            <a:ext cx="1524000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461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ADC7A-2C1E-97EB-2B82-186593D31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0EFCCA-4F3D-57B9-B1BF-A294E2DF0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22D9E-17FA-D64F-F82A-DD116C985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1C9B-7DB2-4549-93E9-73AB7E4BFF91}" type="datetimeFigureOut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7566A4-3003-283E-AFF2-E039DB5A8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3F096-7B3B-485E-1564-75DAC93F7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7269-DD37-3949-B8E2-E24B786ED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9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93951-1044-932D-379D-3F95F0A54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740A6-98B4-6A13-54A7-65B0243959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120615-2763-03B0-9A86-A918FB0DC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1F23FC-1C3D-34C4-C2AD-0F78C9923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1C9B-7DB2-4549-93E9-73AB7E4BFF91}" type="datetimeFigureOut">
              <a:rPr lang="en-US" smtClean="0"/>
              <a:t>6/24/25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40FB34-CD8B-4FB4-B068-FD676DB63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1C4CA-BE83-C935-3E1B-55E4D72A4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7269-DD37-3949-B8E2-E24B786ED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21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ECD1D-8C22-601E-7D9B-86207D64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FE4056-676A-BE3F-F09B-4FD4FDCCE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B04DC0-6F80-CADC-6F5D-1BB9891FC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C85F1-D67C-F12D-BF71-5E598C9183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BE5314-1339-7E10-59DC-BCC6A14C38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5C0986-C84D-3512-1D45-9F13453D2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1C9B-7DB2-4549-93E9-73AB7E4BFF91}" type="datetimeFigureOut">
              <a:rPr lang="en-US" smtClean="0"/>
              <a:t>6/24/25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5E7B3-29CF-769B-814C-1C24109E7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A877B7-4238-690E-41ED-6314926D4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7269-DD37-3949-B8E2-E24B786ED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4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67012-8C0E-51CF-533A-39D820853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ECDD3C-B221-448C-5B3B-6B328A1B1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1C9B-7DB2-4549-93E9-73AB7E4BFF91}" type="datetimeFigureOut">
              <a:rPr lang="en-US" smtClean="0"/>
              <a:t>6/24/25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DA99F8-65EC-A41B-A90C-653089882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F6B46D-F28F-D239-C012-26E9905FE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7269-DD37-3949-B8E2-E24B786ED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84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401FAF-83D5-B91D-CB31-8396CAD63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1C9B-7DB2-4549-93E9-73AB7E4BFF91}" type="datetimeFigureOut">
              <a:rPr lang="en-US" smtClean="0"/>
              <a:t>6/24/25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4FD9EE-1042-4E6B-BB41-FBE67AAE6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E0F16-6DFA-32C4-4502-B34AEE795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7269-DD37-3949-B8E2-E24B786ED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8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A6EBE-8B68-2094-B805-1D7E81531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6AE72-5548-CF20-C09C-BFE608493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3DAB97-9AA1-5A21-D8CE-BD656AF0A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160FB7-D2C8-A05E-7077-D63BE4242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1C9B-7DB2-4549-93E9-73AB7E4BFF91}" type="datetimeFigureOut">
              <a:rPr lang="en-US" smtClean="0"/>
              <a:t>6/24/25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B4828-F24E-B351-90F4-9F15BBB70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B0AA36-31E1-0674-DB51-F4242F20C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7269-DD37-3949-B8E2-E24B786ED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9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E3D55-2146-8A2A-0F9C-2FE686EF7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E72A21-DDF6-5EFF-FD2F-9E45551F4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B0500E-A2A9-8124-383B-93F2C3FC5E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E5DAD5-A115-CE53-3718-D66ABDF1A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71C9B-7DB2-4549-93E9-73AB7E4BFF91}" type="datetimeFigureOut">
              <a:rPr lang="en-US" smtClean="0"/>
              <a:t>6/24/25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78C1CD-ABFC-1FC7-5FD9-309292C07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3D344C-FBF2-B143-EB99-D05A1FF8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7269-DD37-3949-B8E2-E24B786ED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51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06CC7E-15CB-E16A-6D20-3A5618524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58A303-4BB8-4706-87BA-7363E0C87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A568F2-2DC4-0A62-CC67-0DC006261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171C9B-7DB2-4549-93E9-73AB7E4BFF91}" type="datetimeFigureOut">
              <a:rPr lang="en-US" smtClean="0"/>
              <a:t>6/24/25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2C8B8-6EDD-0925-40AD-EBD7410A0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3B350-3524-3892-BA4F-4874342565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F67269-DD37-3949-B8E2-E24B786ED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57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sca_esv=ccb8066356fd07b7&amp;rlz=1C5GCCM_en&amp;biw=1470&amp;bih=832&amp;sxsrf=AE3TifO1o3LpAXRrA5kJLZrzOLtz4Wa4aA:1750872931922&amp;q=bell+curve&amp;sa=X&amp;ved=2ahUKEwijwZ35jY2OAxW2M1kFHa3BGS0QxccNegQIIRAC" TargetMode="External"/><Relationship Id="rId2" Type="http://schemas.openxmlformats.org/officeDocument/2006/relationships/hyperlink" Target="https://www.google.com/search?sca_esv=ccb8066356fd07b7&amp;rlz=1C5GCCM_en&amp;biw=1470&amp;bih=832&amp;sxsrf=AE3TifO1o3LpAXRrA5kJLZrzOLtz4Wa4aA:1750872931922&amp;q=Gaussian+distribution&amp;sa=X&amp;ved=2ahUKEwijwZ35jY2OAxW2M1kFHa3BGS0QxccNegQIIRA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C6A8DCC6-418D-9F16-4C0A-533449D04F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20675"/>
            <a:ext cx="8382000" cy="1431925"/>
          </a:xfrm>
        </p:spPr>
        <p:txBody>
          <a:bodyPr>
            <a:normAutofit/>
          </a:bodyPr>
          <a:lstStyle/>
          <a:p>
            <a:pPr algn="ctr"/>
            <a:r>
              <a:rPr lang="en-US" altLang="en-US" sz="4400" dirty="0"/>
              <a:t>Simulation Modeling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72534387-078A-4C64-5E9B-BF8B0BF9053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685800" y="2209800"/>
            <a:ext cx="7848600" cy="3581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89CB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99CC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600" dirty="0">
                <a:solidFill>
                  <a:schemeClr val="tx1"/>
                </a:solidFill>
                <a:latin typeface="Times New Roman" panose="02020603050405020304" pitchFamily="18" charset="0"/>
              </a:rPr>
              <a:t>Definition of Simulation Modeling</a:t>
            </a:r>
          </a:p>
          <a:p>
            <a:pPr>
              <a:lnSpc>
                <a:spcPct val="90000"/>
              </a:lnSpc>
            </a:pPr>
            <a:r>
              <a:rPr lang="en-US" altLang="en-US" sz="3600" dirty="0">
                <a:latin typeface="Times New Roman" panose="02020603050405020304" pitchFamily="18" charset="0"/>
              </a:rPr>
              <a:t>Simulation Process</a:t>
            </a:r>
          </a:p>
          <a:p>
            <a:pPr>
              <a:lnSpc>
                <a:spcPct val="90000"/>
              </a:lnSpc>
            </a:pPr>
            <a:r>
              <a:rPr lang="en-US" altLang="en-US" sz="3600" dirty="0">
                <a:solidFill>
                  <a:schemeClr val="tx1"/>
                </a:solidFill>
                <a:latin typeface="Times New Roman" panose="02020603050405020304" pitchFamily="18" charset="0"/>
              </a:rPr>
              <a:t>Monte Carlo Simulation</a:t>
            </a:r>
          </a:p>
          <a:p>
            <a:pPr>
              <a:lnSpc>
                <a:spcPct val="90000"/>
              </a:lnSpc>
            </a:pPr>
            <a:r>
              <a:rPr lang="en-US" altLang="en-US" sz="3600" dirty="0">
                <a:latin typeface="Times New Roman" panose="02020603050405020304" pitchFamily="18" charset="0"/>
              </a:rPr>
              <a:t>Advantages/Limitations of Simulation</a:t>
            </a:r>
          </a:p>
          <a:p>
            <a:pPr>
              <a:lnSpc>
                <a:spcPct val="90000"/>
              </a:lnSpc>
            </a:pPr>
            <a:r>
              <a:rPr lang="en-US" altLang="en-US" sz="3600" dirty="0">
                <a:latin typeface="Times New Roman" panose="02020603050405020304" pitchFamily="18" charset="0"/>
              </a:rPr>
              <a:t>Common Types of Input Distributions</a:t>
            </a:r>
          </a:p>
          <a:p>
            <a:pPr>
              <a:lnSpc>
                <a:spcPct val="90000"/>
              </a:lnSpc>
            </a:pPr>
            <a:r>
              <a:rPr lang="en-US" altLang="en-US" sz="3600" dirty="0">
                <a:solidFill>
                  <a:schemeClr val="tx1"/>
                </a:solidFill>
                <a:latin typeface="Times New Roman" panose="02020603050405020304" pitchFamily="18" charset="0"/>
              </a:rPr>
              <a:t>Summary</a:t>
            </a: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99127E-A93B-3F54-9FAB-50518647E7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1BB9081F-9C3B-023E-8405-D3AA868A2D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65126"/>
            <a:ext cx="8458200" cy="1325563"/>
          </a:xfrm>
          <a:noFill/>
          <a:ln w="25400" cap="flat"/>
        </p:spPr>
        <p:txBody>
          <a:bodyPr lIns="95250" tIns="47625" rIns="95250" bIns="47625">
            <a:normAutofit/>
          </a:bodyPr>
          <a:lstStyle/>
          <a:p>
            <a:pPr algn="ctr"/>
            <a:r>
              <a:rPr lang="en-US" altLang="en-US" sz="4400" dirty="0"/>
              <a:t>Normal Distribution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928336C-C393-262F-3F69-8860259BE89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286000"/>
            <a:ext cx="7912100" cy="358140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5250" tIns="47625" rIns="95250" bIns="47625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Rules of Thumb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~ 68% of values lie 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+/- 1 SD from mean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~ 95.5% of values lie 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+/- 2 SD from mean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~ 99.7% of values lie 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+/- 3SD from mean</a:t>
            </a:r>
          </a:p>
          <a:p>
            <a:pPr marL="342900" lvl="1" indent="0">
              <a:spcBef>
                <a:spcPct val="50000"/>
              </a:spcBef>
              <a:buNone/>
            </a:pPr>
            <a:b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alt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 ~ denotes approximate</a:t>
            </a:r>
          </a:p>
        </p:txBody>
      </p:sp>
      <p:pic>
        <p:nvPicPr>
          <p:cNvPr id="5" name="Picture 4" descr="A diagram of a normal distribution&#10;&#10;AI-generated content may be incorrect.">
            <a:extLst>
              <a:ext uri="{FF2B5EF4-FFF2-40B4-BE49-F238E27FC236}">
                <a16:creationId xmlns:a16="http://schemas.microsoft.com/office/drawing/2014/main" id="{3AA4E454-0AA8-883B-B2D8-6D636D90D7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886"/>
          <a:stretch>
            <a:fillRect/>
          </a:stretch>
        </p:blipFill>
        <p:spPr>
          <a:xfrm>
            <a:off x="3657600" y="2667000"/>
            <a:ext cx="5105400" cy="3124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192949-DA58-8447-4329-D3D51D10047E}"/>
              </a:ext>
            </a:extLst>
          </p:cNvPr>
          <p:cNvSpPr txBox="1"/>
          <p:nvPr/>
        </p:nvSpPr>
        <p:spPr>
          <a:xfrm rot="16200000">
            <a:off x="2817912" y="4037112"/>
            <a:ext cx="152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P(x) =Probability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A52C67-F28B-9D1D-34AA-EA386D587E15}"/>
              </a:ext>
            </a:extLst>
          </p:cNvPr>
          <p:cNvSpPr txBox="1"/>
          <p:nvPr/>
        </p:nvSpPr>
        <p:spPr>
          <a:xfrm>
            <a:off x="5181600" y="5486400"/>
            <a:ext cx="240063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x = # of SD from Mean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11A249-D7A7-2270-222D-A77D9B95CD8A}"/>
              </a:ext>
            </a:extLst>
          </p:cNvPr>
          <p:cNvSpPr txBox="1"/>
          <p:nvPr/>
        </p:nvSpPr>
        <p:spPr>
          <a:xfrm>
            <a:off x="5943600" y="2438400"/>
            <a:ext cx="780883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Median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</a:t>
            </a:r>
          </a:p>
        </p:txBody>
      </p:sp>
    </p:spTree>
    <p:extLst>
      <p:ext uri="{BB962C8B-B14F-4D97-AF65-F5344CB8AC3E}">
        <p14:creationId xmlns:p14="http://schemas.microsoft.com/office/powerpoint/2010/main" val="421229862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D0E821-836D-485F-547C-1E51C4D92E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909ADDA5-19A3-75C2-D569-11E6FE3F62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65126"/>
            <a:ext cx="8458200" cy="1325563"/>
          </a:xfrm>
          <a:noFill/>
          <a:ln w="25400" cap="flat"/>
        </p:spPr>
        <p:txBody>
          <a:bodyPr lIns="95250" tIns="47625" rIns="95250" bIns="47625">
            <a:normAutofit/>
          </a:bodyPr>
          <a:lstStyle/>
          <a:p>
            <a:pPr algn="ctr"/>
            <a:r>
              <a:rPr lang="en-US" altLang="en-US" sz="4400" dirty="0"/>
              <a:t>Normal Distribution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6F88B16-56EB-54BD-9D63-339C6642359F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286000"/>
            <a:ext cx="7912100" cy="358140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5250" tIns="47625" rIns="95250" bIns="47625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Example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Given:  mean (average) = 10 &amp; standard deviation/SD = 3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68% of the values lie between:   </a:t>
            </a:r>
          </a:p>
          <a:p>
            <a:pPr marL="342900" lvl="1" indent="0" algn="ctr">
              <a:spcBef>
                <a:spcPct val="5000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– 1*3 to 10+1*3 or 7 to 13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95.5% of the values lie between:   </a:t>
            </a:r>
          </a:p>
          <a:p>
            <a:pPr marL="342900" lvl="1" indent="0" algn="ctr">
              <a:spcBef>
                <a:spcPct val="5000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– 2*3 to 10+2*3 or 4 to 16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 99.7% of the values lie between:   </a:t>
            </a:r>
          </a:p>
          <a:p>
            <a:pPr marL="342900" lvl="1" indent="0" algn="ctr">
              <a:spcBef>
                <a:spcPct val="5000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– 3*3 to 10+3*3 or 1 to 19</a:t>
            </a:r>
            <a:b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94030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9B4CE-ADC7-4375-D48A-D114703F4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EFA37950-B05B-CB43-2F62-0E219949E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65126"/>
            <a:ext cx="8458200" cy="1325563"/>
          </a:xfrm>
          <a:noFill/>
          <a:ln w="25400" cap="flat"/>
        </p:spPr>
        <p:txBody>
          <a:bodyPr lIns="95250" tIns="47625" rIns="95250" bIns="47625">
            <a:normAutofit/>
          </a:bodyPr>
          <a:lstStyle/>
          <a:p>
            <a:pPr algn="ctr"/>
            <a:r>
              <a:rPr lang="en-US" altLang="en-US" sz="4400"/>
              <a:t>Triangular Distribution</a:t>
            </a:r>
            <a:endParaRPr lang="en-US" altLang="en-US" sz="4400" dirty="0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D0A85F02-1205-2542-5384-C79550B57C2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133600"/>
            <a:ext cx="7912100" cy="358140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5250" tIns="47625" rIns="95250" bIns="47625" rtlCol="0">
            <a:normAutofit fontScale="6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Triangular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 to Normal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for many business </a:t>
            </a:r>
          </a:p>
          <a:p>
            <a:pPr marL="342900" lvl="1" indent="0">
              <a:spcBef>
                <a:spcPct val="50000"/>
              </a:spcBef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applications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be symmetrical </a:t>
            </a:r>
          </a:p>
          <a:p>
            <a:pPr marL="342900" lvl="1" indent="0">
              <a:spcBef>
                <a:spcPct val="50000"/>
              </a:spcBef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or not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definitive end points </a:t>
            </a:r>
          </a:p>
          <a:p>
            <a:pPr marL="342900" lvl="1" indent="0">
              <a:spcBef>
                <a:spcPct val="50000"/>
              </a:spcBef>
              <a:buNone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(high/low limits)</a:t>
            </a:r>
          </a:p>
          <a:p>
            <a:pPr marL="685800" lvl="2" indent="0">
              <a:spcBef>
                <a:spcPct val="50000"/>
              </a:spcBef>
              <a:buNone/>
            </a:pPr>
            <a:b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D75D7E-9716-BFBF-B844-7AA411F9C27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9036"/>
          <a:stretch>
            <a:fillRect/>
          </a:stretch>
        </p:blipFill>
        <p:spPr>
          <a:xfrm>
            <a:off x="3733800" y="2753380"/>
            <a:ext cx="5047614" cy="30378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BF38EF6-B4D8-01E3-6601-200D3C2148FB}"/>
              </a:ext>
            </a:extLst>
          </p:cNvPr>
          <p:cNvSpPr txBox="1"/>
          <p:nvPr/>
        </p:nvSpPr>
        <p:spPr>
          <a:xfrm>
            <a:off x="3733800" y="5420380"/>
            <a:ext cx="50292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Low/Min		    Most Likely	        High/Max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A3B193-6E98-0C3F-CC5A-F811889450D8}"/>
              </a:ext>
            </a:extLst>
          </p:cNvPr>
          <p:cNvSpPr txBox="1"/>
          <p:nvPr/>
        </p:nvSpPr>
        <p:spPr>
          <a:xfrm>
            <a:off x="6368869" y="2895600"/>
            <a:ext cx="457200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P(x)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C22922-0E24-5D75-ED14-089CC7CBEC72}"/>
              </a:ext>
            </a:extLst>
          </p:cNvPr>
          <p:cNvSpPr txBox="1"/>
          <p:nvPr/>
        </p:nvSpPr>
        <p:spPr>
          <a:xfrm>
            <a:off x="3505200" y="4567535"/>
            <a:ext cx="838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23885E-F75E-3A07-1DFC-3A3C5BAA08FB}"/>
              </a:ext>
            </a:extLst>
          </p:cNvPr>
          <p:cNvSpPr txBox="1"/>
          <p:nvPr/>
        </p:nvSpPr>
        <p:spPr>
          <a:xfrm rot="18773486">
            <a:off x="5638800" y="2826268"/>
            <a:ext cx="457200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74355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D0D6B-C862-9C10-E182-2A516BFCC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ED0E7693-30FF-450D-32B6-C79C4A80BF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65126"/>
            <a:ext cx="8458200" cy="1325563"/>
          </a:xfrm>
          <a:noFill/>
          <a:ln w="25400" cap="flat"/>
        </p:spPr>
        <p:txBody>
          <a:bodyPr lIns="95250" tIns="47625" rIns="95250" bIns="47625">
            <a:normAutofit/>
          </a:bodyPr>
          <a:lstStyle/>
          <a:p>
            <a:pPr algn="ctr"/>
            <a:r>
              <a:rPr lang="en-US" altLang="en-US" sz="4400" dirty="0"/>
              <a:t>Triangular Distribution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1C0802A3-73FC-5D25-5C5D-823CAC340A4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133600"/>
            <a:ext cx="7912100" cy="358140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5250" tIns="47625" rIns="95250" bIns="47625" rtlCol="0">
            <a:normAutofit fontScale="8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Triangular vs. Normal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areas of concern w/Normal</a:t>
            </a:r>
          </a:p>
          <a:p>
            <a:pPr lvl="2">
              <a:spcBef>
                <a:spcPct val="50000"/>
              </a:spcBef>
              <a:buFont typeface="System Font Regular"/>
              <a:buChar char="-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 of Symmetry in real data</a:t>
            </a:r>
          </a:p>
          <a:p>
            <a:pPr lvl="2">
              <a:spcBef>
                <a:spcPct val="50000"/>
              </a:spcBef>
              <a:buFont typeface="System Font Regular"/>
              <a:buChar char="-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Sampling outside given limits (definitive low or high points)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Rarely in business is data symmetric above &amp; below the mean (think salaries in big companies)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applications tend to have definitively lower points (e.g., negative ticket sales do not make sense)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applications tend to have definitively high points (e.g., if the stadium holds 50,000 at max that is what it can hold)</a:t>
            </a:r>
            <a:b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81346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B00D87-5F4E-EFF3-AC77-17618F7241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2D6199C9-6D76-9124-BA18-585A9BF46B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65126"/>
            <a:ext cx="8458200" cy="1325563"/>
          </a:xfrm>
          <a:noFill/>
          <a:ln w="25400" cap="flat"/>
        </p:spPr>
        <p:txBody>
          <a:bodyPr lIns="95250" tIns="47625" rIns="95250" bIns="47625"/>
          <a:lstStyle/>
          <a:p>
            <a:pPr algn="ctr"/>
            <a:r>
              <a:rPr lang="en-US" altLang="en-US" sz="4400" dirty="0"/>
              <a:t>Summary</a:t>
            </a:r>
            <a:endParaRPr lang="en-US" altLang="en-US" sz="3100" dirty="0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69793F10-3AEA-EFAF-695D-247ECF5F6871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85800" y="2057400"/>
            <a:ext cx="7912100" cy="4148138"/>
          </a:xfrm>
          <a:noFill/>
          <a:ln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5250" tIns="47625" rIns="95250" bIns="47625">
            <a:normAutofit/>
          </a:bodyPr>
          <a:lstStyle/>
          <a:p>
            <a:pPr>
              <a:spcBef>
                <a:spcPct val="3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Simulation is a technique that enables a decision maker to evaluate the behavior of a model under various conditions, specifically when input variables change – i.e., a stochastic model</a:t>
            </a:r>
          </a:p>
          <a:p>
            <a:pPr>
              <a:spcBef>
                <a:spcPct val="3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Monte Carlo simulation is a technique where your build a model of a process &amp; use random inputs to conduct “what if” analysis</a:t>
            </a:r>
          </a:p>
          <a:p>
            <a:pPr>
              <a:spcBef>
                <a:spcPct val="3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Advantages include 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solving problems that are difficult or impossible to solve mathematically &amp; outputs that can be used for sensitivity analysis</a:t>
            </a:r>
          </a:p>
          <a:p>
            <a:pPr>
              <a:spcBef>
                <a:spcPct val="3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Limitations:  does not return an optimal solution, model development is complex, only random systems can be simulated, large # of runs needed</a:t>
            </a:r>
          </a:p>
          <a:p>
            <a:pPr>
              <a:spcBef>
                <a:spcPct val="3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Distributions are used for model inputs</a:t>
            </a:r>
          </a:p>
          <a:p>
            <a:pPr>
              <a:spcBef>
                <a:spcPct val="3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Common distributions:  Uniform, Normal, &amp; Triangular</a:t>
            </a:r>
          </a:p>
        </p:txBody>
      </p:sp>
    </p:spTree>
    <p:extLst>
      <p:ext uri="{BB962C8B-B14F-4D97-AF65-F5344CB8AC3E}">
        <p14:creationId xmlns:p14="http://schemas.microsoft.com/office/powerpoint/2010/main" val="88453675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93AE588E-EA7D-4A12-402B-261086435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65126"/>
            <a:ext cx="8458200" cy="1325563"/>
          </a:xfrm>
          <a:noFill/>
          <a:ln w="25400" cap="flat"/>
        </p:spPr>
        <p:txBody>
          <a:bodyPr lIns="95250" tIns="47625" rIns="95250" bIns="47625"/>
          <a:lstStyle/>
          <a:p>
            <a:pPr algn="ctr"/>
            <a:r>
              <a:rPr lang="en-US" altLang="en-US" sz="4400" dirty="0"/>
              <a:t>Definition of Simulation</a:t>
            </a:r>
            <a:endParaRPr lang="en-US" altLang="en-US" sz="3100" dirty="0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DCC30AD2-C29F-723B-8FF9-2E58FC58CB9A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85800" y="2057400"/>
            <a:ext cx="7912100" cy="4148138"/>
          </a:xfrm>
          <a:noFill/>
          <a:ln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5250" tIns="47625" rIns="95250" bIns="47625"/>
          <a:lstStyle/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en-US" sz="2700" b="1" i="1" dirty="0">
                <a:latin typeface="Times New Roman" panose="02020603050405020304" pitchFamily="18" charset="0"/>
              </a:rPr>
              <a:t>Simulation Definition</a:t>
            </a:r>
            <a:r>
              <a:rPr lang="en-US" altLang="en-US" sz="2700" b="1" dirty="0">
                <a:latin typeface="Times New Roman" panose="02020603050405020304" pitchFamily="18" charset="0"/>
              </a:rPr>
              <a:t>:</a:t>
            </a:r>
            <a:r>
              <a:rPr lang="en-US" altLang="en-US" sz="2700" dirty="0">
                <a:latin typeface="Times New Roman" panose="02020603050405020304" pitchFamily="18" charset="0"/>
              </a:rPr>
              <a:t> </a:t>
            </a:r>
          </a:p>
          <a:p>
            <a:pPr>
              <a:spcBef>
                <a:spcPct val="30000"/>
              </a:spcBef>
              <a:buFont typeface="Wingdings" pitchFamily="2" charset="2"/>
              <a:buNone/>
            </a:pPr>
            <a:r>
              <a:rPr lang="en-US" altLang="en-US" sz="2700" dirty="0">
                <a:latin typeface="Times New Roman" panose="02020603050405020304" pitchFamily="18" charset="0"/>
              </a:rPr>
              <a:t>	Descriptive technique that enables a decision maker to evaluate the behavior of a model under various conditions, specifically when input variables change – i.e., a stochastic model</a:t>
            </a:r>
          </a:p>
          <a:p>
            <a:pPr>
              <a:spcBef>
                <a:spcPct val="3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Simulation models complex situations</a:t>
            </a:r>
          </a:p>
          <a:p>
            <a:pPr>
              <a:spcBef>
                <a:spcPct val="3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Models are simple to use and understand</a:t>
            </a:r>
          </a:p>
          <a:p>
            <a:pPr>
              <a:spcBef>
                <a:spcPct val="3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Models can play “what if” experiments</a:t>
            </a:r>
          </a:p>
          <a:p>
            <a:pPr>
              <a:spcBef>
                <a:spcPct val="3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Extensive software packages available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5DF5A17-C414-FA38-9A58-A51F3227A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65126"/>
            <a:ext cx="8458200" cy="1325563"/>
          </a:xfrm>
          <a:noFill/>
          <a:ln w="25400" cap="flat"/>
        </p:spPr>
        <p:txBody>
          <a:bodyPr lIns="95250" tIns="47625" rIns="95250" bIns="47625">
            <a:normAutofit/>
          </a:bodyPr>
          <a:lstStyle/>
          <a:p>
            <a:pPr algn="ctr"/>
            <a:r>
              <a:rPr lang="en-US" altLang="en-US" sz="4400" dirty="0"/>
              <a:t>Simulation Process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E3529672-3E4C-FBE0-C8DC-ED447156BF60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09600" y="1981200"/>
            <a:ext cx="7912100" cy="4038600"/>
          </a:xfrm>
          <a:noFill/>
          <a:ln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5250" tIns="47625" rIns="95250" bIns="47625">
            <a:normAutofit/>
          </a:bodyPr>
          <a:lstStyle/>
          <a:p>
            <a:pPr marL="609600" indent="-609600" defTabSz="939800">
              <a:lnSpc>
                <a:spcPct val="90000"/>
              </a:lnSpc>
              <a:spcBef>
                <a:spcPct val="35000"/>
              </a:spcBef>
              <a:buFontTx/>
              <a:buNone/>
            </a:pPr>
            <a:r>
              <a:rPr lang="en-US" altLang="en-US" sz="3000" dirty="0">
                <a:latin typeface="Times New Roman" panose="02020603050405020304" pitchFamily="18" charset="0"/>
              </a:rPr>
              <a:t>1.  Identify the problem</a:t>
            </a:r>
            <a:endParaRPr lang="en-US" altLang="en-US" sz="3000" dirty="0"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  <a:p>
            <a:pPr marL="609600" indent="-609600" defTabSz="939800">
              <a:lnSpc>
                <a:spcPct val="90000"/>
              </a:lnSpc>
              <a:spcBef>
                <a:spcPct val="35000"/>
              </a:spcBef>
              <a:buFontTx/>
              <a:buNone/>
            </a:pPr>
            <a:r>
              <a:rPr lang="en-US" altLang="en-US" sz="3000" dirty="0">
                <a:latin typeface="Times New Roman" panose="02020603050405020304" pitchFamily="18" charset="0"/>
              </a:rPr>
              <a:t>2.  Develop the simulation model – chose input variable &amp; output variables</a:t>
            </a:r>
          </a:p>
          <a:p>
            <a:pPr marL="609600" indent="-609600" defTabSz="939800">
              <a:lnSpc>
                <a:spcPct val="90000"/>
              </a:lnSpc>
              <a:spcBef>
                <a:spcPct val="35000"/>
              </a:spcBef>
              <a:buFontTx/>
              <a:buNone/>
            </a:pPr>
            <a:r>
              <a:rPr lang="en-US" altLang="en-US" sz="3000" dirty="0">
                <a:latin typeface="Times New Roman" panose="02020603050405020304" pitchFamily="18" charset="0"/>
              </a:rPr>
              <a:t>3.  Test the model</a:t>
            </a:r>
          </a:p>
          <a:p>
            <a:pPr marL="609600" indent="-609600" defTabSz="939800">
              <a:lnSpc>
                <a:spcPct val="90000"/>
              </a:lnSpc>
              <a:spcBef>
                <a:spcPct val="35000"/>
              </a:spcBef>
              <a:buFontTx/>
              <a:buNone/>
            </a:pPr>
            <a:r>
              <a:rPr lang="en-US" altLang="en-US" sz="3000" dirty="0">
                <a:latin typeface="Times New Roman" panose="02020603050405020304" pitchFamily="18" charset="0"/>
              </a:rPr>
              <a:t>4.  Develop the experiments</a:t>
            </a:r>
          </a:p>
          <a:p>
            <a:pPr marL="609600" indent="-609600" defTabSz="939800">
              <a:lnSpc>
                <a:spcPct val="90000"/>
              </a:lnSpc>
              <a:spcBef>
                <a:spcPct val="35000"/>
              </a:spcBef>
              <a:buFontTx/>
              <a:buNone/>
            </a:pPr>
            <a:r>
              <a:rPr lang="en-US" altLang="en-US" sz="3000" dirty="0">
                <a:latin typeface="Times New Roman" panose="02020603050405020304" pitchFamily="18" charset="0"/>
              </a:rPr>
              <a:t>5.  Run the simulation and evaluate results</a:t>
            </a:r>
          </a:p>
          <a:p>
            <a:pPr marL="609600" indent="-609600" defTabSz="939800">
              <a:lnSpc>
                <a:spcPct val="90000"/>
              </a:lnSpc>
              <a:spcBef>
                <a:spcPct val="35000"/>
              </a:spcBef>
              <a:buFontTx/>
              <a:buNone/>
            </a:pPr>
            <a:r>
              <a:rPr lang="en-US" altLang="en-US" sz="3000" dirty="0">
                <a:latin typeface="Times New Roman" panose="02020603050405020304" pitchFamily="18" charset="0"/>
              </a:rPr>
              <a:t>6.  Repeat 4 and 5 until results are satisfactory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1E3BFE61-B649-3192-54A7-FEB76C9696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65126"/>
            <a:ext cx="8458200" cy="1325563"/>
          </a:xfrm>
          <a:noFill/>
          <a:ln w="25400" cap="flat"/>
        </p:spPr>
        <p:txBody>
          <a:bodyPr lIns="95250" tIns="47625" rIns="95250" bIns="47625">
            <a:normAutofit/>
          </a:bodyPr>
          <a:lstStyle/>
          <a:p>
            <a:pPr algn="ctr"/>
            <a:r>
              <a:rPr lang="en-US" altLang="en-US" sz="4400" dirty="0"/>
              <a:t>Monte Carlo Simulation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C10A979E-46C7-7055-A0CE-8B05A3CC9B7C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90563" y="2057399"/>
            <a:ext cx="7912100" cy="4252913"/>
          </a:xfrm>
          <a:noFill/>
          <a:ln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5250" tIns="47625" rIns="95250" bIns="47625">
            <a:normAutofit/>
          </a:bodyPr>
          <a:lstStyle/>
          <a:p>
            <a:pPr marL="352425" indent="-352425" defTabSz="939800">
              <a:lnSpc>
                <a:spcPct val="9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  Probabilistic simulation technique used when a process has a random/stochastic component</a:t>
            </a:r>
          </a:p>
          <a:p>
            <a:pPr marL="352425" indent="-352425" defTabSz="939800">
              <a:lnSpc>
                <a:spcPct val="90000"/>
              </a:lnSpc>
              <a:spcBef>
                <a:spcPct val="300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a probability distribution</a:t>
            </a:r>
          </a:p>
          <a:p>
            <a:pPr marL="352425" indent="-352425" defTabSz="939800">
              <a:lnSpc>
                <a:spcPct val="90000"/>
              </a:lnSpc>
              <a:spcBef>
                <a:spcPct val="300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Setup intervals of random numbers to match probability distribution</a:t>
            </a:r>
          </a:p>
          <a:p>
            <a:pPr marL="352425" indent="-352425" defTabSz="939800">
              <a:lnSpc>
                <a:spcPct val="90000"/>
              </a:lnSpc>
              <a:spcBef>
                <a:spcPct val="300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 or sample the random numbers</a:t>
            </a:r>
          </a:p>
          <a:p>
            <a:pPr marL="0" indent="0" defTabSz="939800">
              <a:lnSpc>
                <a:spcPct val="90000"/>
              </a:lnSpc>
              <a:spcBef>
                <a:spcPts val="0"/>
              </a:spcBef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(i.e., Monte Carlo simulation is random)</a:t>
            </a:r>
          </a:p>
          <a:p>
            <a:pPr marL="352425" indent="-352425" defTabSz="939800">
              <a:lnSpc>
                <a:spcPct val="90000"/>
              </a:lnSpc>
              <a:spcBef>
                <a:spcPct val="30000"/>
              </a:spcBef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 &amp; interpret the results</a:t>
            </a:r>
          </a:p>
        </p:txBody>
      </p:sp>
      <p:graphicFrame>
        <p:nvGraphicFramePr>
          <p:cNvPr id="78852" name="Object 4">
            <a:extLst>
              <a:ext uri="{FF2B5EF4-FFF2-40B4-BE49-F238E27FC236}">
                <a16:creationId xmlns:a16="http://schemas.microsoft.com/office/drawing/2014/main" id="{6F48A591-C738-7ADA-8664-0C36641F2DAC}"/>
              </a:ext>
            </a:extLst>
          </p:cNvPr>
          <p:cNvGraphicFramePr>
            <a:graphicFrameLocks/>
          </p:cNvGraphicFramePr>
          <p:nvPr/>
        </p:nvGraphicFramePr>
        <p:xfrm>
          <a:off x="6529388" y="3802063"/>
          <a:ext cx="2462212" cy="183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3665200" imgH="6426200" progId="MS_ClipArt_Gallery.2">
                  <p:embed/>
                </p:oleObj>
              </mc:Choice>
              <mc:Fallback>
                <p:oleObj name="Clip" r:id="rId2" imgW="13665200" imgH="6426200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9388" y="3802063"/>
                        <a:ext cx="2462212" cy="183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FB2B3A6A-95BC-2346-7A77-6334AB5C4F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65126"/>
            <a:ext cx="8458200" cy="1325563"/>
          </a:xfrm>
          <a:noFill/>
          <a:ln w="25400" cap="flat"/>
        </p:spPr>
        <p:txBody>
          <a:bodyPr lIns="95250" tIns="47625" rIns="95250" bIns="47625">
            <a:normAutofit/>
          </a:bodyPr>
          <a:lstStyle/>
          <a:p>
            <a:pPr algn="ctr"/>
            <a:r>
              <a:rPr lang="en-US" altLang="en-US" sz="4400" dirty="0"/>
              <a:t>Advantages of Simulation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9D57C8D4-A446-1FEB-A8EB-D8BDAB862B5F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673100" y="2181225"/>
            <a:ext cx="7861300" cy="4371975"/>
          </a:xfrm>
          <a:noFill/>
          <a:ln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5250" tIns="47625" rIns="95250" bIns="47625"/>
          <a:lstStyle/>
          <a:p>
            <a:pPr marL="352425" indent="-352425" defTabSz="939800">
              <a:spcBef>
                <a:spcPct val="55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Solves problems that are difficult or impossible to solve mathematically</a:t>
            </a:r>
          </a:p>
          <a:p>
            <a:pPr marL="352425" indent="-352425" defTabSz="939800">
              <a:spcBef>
                <a:spcPct val="55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experimentation without risk to actual system</a:t>
            </a:r>
          </a:p>
          <a:p>
            <a:pPr marL="352425" indent="-352425" defTabSz="939800">
              <a:spcBef>
                <a:spcPct val="55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Compresses time to </a:t>
            </a: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show long-term effects</a:t>
            </a:r>
          </a:p>
          <a:p>
            <a:pPr marL="352425" indent="-352425" defTabSz="939800">
              <a:spcBef>
                <a:spcPct val="55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Serves as training tool </a:t>
            </a:r>
            <a:b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decision makers</a:t>
            </a:r>
          </a:p>
          <a:p>
            <a:pPr marL="352425" indent="-352425" defTabSz="939800">
              <a:spcBef>
                <a:spcPct val="55000"/>
              </a:spcBef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Randomization makes each simulation run different from the previous run</a:t>
            </a:r>
          </a:p>
        </p:txBody>
      </p:sp>
      <p:graphicFrame>
        <p:nvGraphicFramePr>
          <p:cNvPr id="80900" name="Object 4">
            <a:extLst>
              <a:ext uri="{FF2B5EF4-FFF2-40B4-BE49-F238E27FC236}">
                <a16:creationId xmlns:a16="http://schemas.microsoft.com/office/drawing/2014/main" id="{7D85A8AF-7528-EC45-5DBC-6B7B5634A0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9056848"/>
              </p:ext>
            </p:extLst>
          </p:nvPr>
        </p:nvGraphicFramePr>
        <p:xfrm>
          <a:off x="5638800" y="3505200"/>
          <a:ext cx="2462212" cy="183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3665200" imgH="6426200" progId="MS_ClipArt_Gallery.2">
                  <p:embed/>
                </p:oleObj>
              </mc:Choice>
              <mc:Fallback>
                <p:oleObj name="Clip" r:id="rId2" imgW="13665200" imgH="6426200" progId="MS_ClipArt_Gallery.2">
                  <p:embed/>
                  <p:pic>
                    <p:nvPicPr>
                      <p:cNvPr id="0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505200"/>
                        <a:ext cx="2462212" cy="183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B834E21-F0C5-3B81-0241-7BD1C97838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65126"/>
            <a:ext cx="8458200" cy="1325563"/>
          </a:xfrm>
          <a:noFill/>
          <a:ln w="25400" cap="flat"/>
        </p:spPr>
        <p:txBody>
          <a:bodyPr lIns="95250" tIns="47625" rIns="95250" bIns="47625">
            <a:normAutofit/>
          </a:bodyPr>
          <a:lstStyle/>
          <a:p>
            <a:pPr algn="ctr"/>
            <a:r>
              <a:rPr lang="en-US" altLang="en-US" sz="4400" dirty="0"/>
              <a:t>Limitations of Simulation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E09925AA-4F41-5970-BF90-3FE2F3E6ED70}"/>
              </a:ext>
            </a:extLst>
          </p:cNvPr>
          <p:cNvSpPr>
            <a:spLocks noGrp="1" noChangeArrowheads="1"/>
          </p:cNvSpPr>
          <p:nvPr>
            <p:ph idx="4294967295"/>
          </p:nvPr>
        </p:nvSpPr>
        <p:spPr>
          <a:xfrm>
            <a:off x="457200" y="2133600"/>
            <a:ext cx="7912100" cy="3581400"/>
          </a:xfrm>
          <a:noFill/>
          <a:ln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5250" tIns="47625" rIns="95250" bIns="47625">
            <a:no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Does not produce optimum solution</a:t>
            </a:r>
          </a:p>
          <a:p>
            <a:pPr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 development may be difficult</a:t>
            </a:r>
          </a:p>
          <a:p>
            <a:pPr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Monte Carlo simulation only applicable to random systems</a:t>
            </a:r>
          </a:p>
          <a:p>
            <a:pPr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Outputs can be difficult/complex to explain to client</a:t>
            </a:r>
          </a:p>
          <a:p>
            <a:pPr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# of runs produce more accurate results (e.g., small # of runs are less accurate)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46A2FED5-36DF-E24D-FC9D-AE9224D08C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65126"/>
            <a:ext cx="8458200" cy="1325563"/>
          </a:xfrm>
          <a:noFill/>
          <a:ln w="25400" cap="flat"/>
        </p:spPr>
        <p:txBody>
          <a:bodyPr lIns="95250" tIns="47625" rIns="95250" bIns="47625">
            <a:normAutofit/>
          </a:bodyPr>
          <a:lstStyle/>
          <a:p>
            <a:pPr algn="ctr"/>
            <a:r>
              <a:rPr lang="en-US" altLang="en-US" sz="4400" dirty="0"/>
              <a:t>Common Types of Input Distributions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4B25D95-80F6-7072-7B7A-1205D42544C1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133600"/>
            <a:ext cx="7912100" cy="358140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5250" tIns="47625" rIns="95250" bIns="47625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Numerous probability distributions can be used as inputs</a:t>
            </a:r>
          </a:p>
          <a:p>
            <a:pPr>
              <a:spcBef>
                <a:spcPct val="50000"/>
              </a:spcBef>
            </a:pP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distributions</a:t>
            </a:r>
          </a:p>
          <a:p>
            <a:pPr lvl="1">
              <a:spcBef>
                <a:spcPct val="50000"/>
              </a:spcBef>
            </a:pP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Uniform</a:t>
            </a:r>
          </a:p>
          <a:p>
            <a:pPr lvl="1">
              <a:spcBef>
                <a:spcPct val="50000"/>
              </a:spcBef>
            </a:pP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</a:t>
            </a:r>
          </a:p>
          <a:p>
            <a:pPr lvl="1">
              <a:spcBef>
                <a:spcPct val="50000"/>
              </a:spcBef>
            </a:pPr>
            <a:r>
              <a:rPr lang="en-US" alt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Triangular </a:t>
            </a:r>
          </a:p>
          <a:p>
            <a:pPr>
              <a:spcBef>
                <a:spcPct val="50000"/>
              </a:spcBef>
            </a:pP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distribution has specific characteristics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D5A5F2-490C-3566-00BF-EDD9AD296A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C42861AB-2084-8D3F-3182-FAFA056518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65126"/>
            <a:ext cx="8458200" cy="1325563"/>
          </a:xfrm>
          <a:noFill/>
          <a:ln w="25400" cap="flat"/>
        </p:spPr>
        <p:txBody>
          <a:bodyPr lIns="95250" tIns="47625" rIns="95250" bIns="47625">
            <a:normAutofit/>
          </a:bodyPr>
          <a:lstStyle/>
          <a:p>
            <a:pPr algn="ctr"/>
            <a:r>
              <a:rPr lang="en-US" altLang="en-US" sz="4400" dirty="0"/>
              <a:t>Uniform Distribution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F5852C5-70E7-6992-978C-2FC804727CC3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133600"/>
            <a:ext cx="7912100" cy="358140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5250" tIns="47625" rIns="95250" bIns="47625" rtlCol="0">
            <a:normAutofit fontScale="2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1860"/>
              </a:spcBef>
              <a:buSzPct val="200000"/>
            </a:pPr>
            <a:r>
              <a:rPr lang="en-US" alt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</a:p>
          <a:p>
            <a:pPr marL="685800" lvl="3">
              <a:lnSpc>
                <a:spcPct val="100000"/>
              </a:lnSpc>
              <a:spcBef>
                <a:spcPts val="1380"/>
              </a:spcBef>
              <a:buFont typeface="System Font Regular"/>
              <a:buChar char="-"/>
            </a:pPr>
            <a:r>
              <a:rPr lang="en-US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Equally likely outcomes</a:t>
            </a:r>
          </a:p>
          <a:p>
            <a:pPr marL="685800" lvl="3">
              <a:lnSpc>
                <a:spcPct val="100000"/>
              </a:lnSpc>
              <a:spcBef>
                <a:spcPts val="1380"/>
              </a:spcBef>
              <a:buFont typeface="System Font Regular"/>
              <a:buChar char="-"/>
            </a:pPr>
            <a:r>
              <a:rPr lang="en-US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discrete form, outcomes are discrete and have the same probability (coin flip)</a:t>
            </a:r>
          </a:p>
          <a:p>
            <a:pPr marL="685800" lvl="3">
              <a:lnSpc>
                <a:spcPct val="100000"/>
              </a:lnSpc>
              <a:spcBef>
                <a:spcPts val="1380"/>
              </a:spcBef>
              <a:buFont typeface="System Font Regular"/>
              <a:buChar char="-"/>
            </a:pPr>
            <a:r>
              <a:rPr lang="en-US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continuous form, outcomes </a:t>
            </a:r>
          </a:p>
          <a:p>
            <a:pPr marL="514350" lvl="3" indent="0">
              <a:lnSpc>
                <a:spcPct val="100000"/>
              </a:lnSpc>
              <a:spcBef>
                <a:spcPts val="1380"/>
              </a:spcBef>
              <a:buNone/>
            </a:pPr>
            <a:r>
              <a:rPr lang="en-US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are continuous and infinite</a:t>
            </a:r>
          </a:p>
          <a:p>
            <a:pPr marL="685800" lvl="3">
              <a:lnSpc>
                <a:spcPct val="100000"/>
              </a:lnSpc>
              <a:spcBef>
                <a:spcPts val="1380"/>
              </a:spcBef>
              <a:buFont typeface="System Font Regular"/>
              <a:buChar char="-"/>
            </a:pPr>
            <a:r>
              <a:rPr lang="en-US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coin flip </a:t>
            </a:r>
          </a:p>
          <a:p>
            <a:pPr marL="514350" lvl="3" indent="0">
              <a:lnSpc>
                <a:spcPct val="100000"/>
              </a:lnSpc>
              <a:spcBef>
                <a:spcPts val="1380"/>
              </a:spcBef>
              <a:buNone/>
            </a:pPr>
            <a:r>
              <a:rPr lang="en-US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(50% heads/50% tails)</a:t>
            </a:r>
          </a:p>
          <a:p>
            <a:pPr marL="171450" lvl="2" indent="0">
              <a:lnSpc>
                <a:spcPct val="100000"/>
              </a:lnSpc>
              <a:spcBef>
                <a:spcPts val="1380"/>
              </a:spcBef>
              <a:buNone/>
            </a:pPr>
            <a:endParaRPr lang="en-US" sz="3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2" indent="0">
              <a:lnSpc>
                <a:spcPct val="100000"/>
              </a:lnSpc>
              <a:spcBef>
                <a:spcPts val="1380"/>
              </a:spcBef>
              <a:buNone/>
            </a:pPr>
            <a:br>
              <a:rPr lang="en-US" altLang="en-U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C16C08-7BF8-9C1D-1678-A59949B8984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053"/>
          <a:stretch>
            <a:fillRect/>
          </a:stretch>
        </p:blipFill>
        <p:spPr>
          <a:xfrm>
            <a:off x="5105400" y="3556000"/>
            <a:ext cx="3657600" cy="2235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D1BD9E9-4B30-566B-6C8C-C16D15336A4C}"/>
              </a:ext>
            </a:extLst>
          </p:cNvPr>
          <p:cNvSpPr txBox="1"/>
          <p:nvPr/>
        </p:nvSpPr>
        <p:spPr>
          <a:xfrm>
            <a:off x="6553200" y="5635823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Outcome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7C09CA-2ACB-9504-0AA6-C788E5E8A0F3}"/>
              </a:ext>
            </a:extLst>
          </p:cNvPr>
          <p:cNvSpPr txBox="1"/>
          <p:nvPr/>
        </p:nvSpPr>
        <p:spPr>
          <a:xfrm rot="16200000">
            <a:off x="4344889" y="4418112"/>
            <a:ext cx="152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P(x) =Probability</a:t>
            </a:r>
          </a:p>
        </p:txBody>
      </p:sp>
    </p:spTree>
    <p:extLst>
      <p:ext uri="{BB962C8B-B14F-4D97-AF65-F5344CB8AC3E}">
        <p14:creationId xmlns:p14="http://schemas.microsoft.com/office/powerpoint/2010/main" val="421354537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670052-4451-2BE0-9089-FA6F896A13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D18626B7-2A83-F986-CE1C-3C7EDD0AA7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65126"/>
            <a:ext cx="8458200" cy="1325563"/>
          </a:xfrm>
          <a:noFill/>
          <a:ln w="25400" cap="flat"/>
        </p:spPr>
        <p:txBody>
          <a:bodyPr lIns="95250" tIns="47625" rIns="95250" bIns="47625">
            <a:normAutofit/>
          </a:bodyPr>
          <a:lstStyle/>
          <a:p>
            <a:pPr algn="ctr"/>
            <a:r>
              <a:rPr lang="en-US" altLang="en-US" sz="4400" dirty="0"/>
              <a:t>Normal Distribution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50FBC88-85A4-A8D8-4D58-C46A43D5E3E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133600"/>
            <a:ext cx="7912100" cy="3581400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5250" tIns="47625" rIns="95250" bIns="47625" rtlCol="0">
            <a:normAutofit fontScale="77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Characteristics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Gaussian distribution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or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bell curve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Symmetrical &amp; bell-shaped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Parameters are mean (average) &amp; 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standard deviation/SD (dispersion of the 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data)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data points cluster around the 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mean, with fewer data points appearing </a:t>
            </a:r>
          </a:p>
          <a:p>
            <a:pPr marL="342900" lvl="1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further away from the mean</a:t>
            </a:r>
          </a:p>
          <a:p>
            <a:pPr lvl="1">
              <a:spcBef>
                <a:spcPct val="50000"/>
              </a:spcBef>
              <a:buFont typeface="System Font Regular"/>
              <a:buChar char="-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Mean, median, &amp; mode are all equal</a:t>
            </a:r>
          </a:p>
          <a:p>
            <a:pPr marL="342900" lvl="1" indent="0">
              <a:spcBef>
                <a:spcPts val="0"/>
              </a:spcBef>
              <a:buNone/>
            </a:pPr>
            <a:br>
              <a:rPr lang="en-US" alt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diagram of a function&#10;&#10;AI-generated content may be incorrect.">
            <a:extLst>
              <a:ext uri="{FF2B5EF4-FFF2-40B4-BE49-F238E27FC236}">
                <a16:creationId xmlns:a16="http://schemas.microsoft.com/office/drawing/2014/main" id="{7A1EF279-4900-184D-3A54-F8B9D7CA3EB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2531" r="1403"/>
          <a:stretch>
            <a:fillRect/>
          </a:stretch>
        </p:blipFill>
        <p:spPr>
          <a:xfrm>
            <a:off x="4953000" y="3276600"/>
            <a:ext cx="3869267" cy="2176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13223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11516</TotalTime>
  <Words>831</Words>
  <Application>Microsoft Macintosh PowerPoint</Application>
  <PresentationFormat>On-screen Show (4:3)</PresentationFormat>
  <Paragraphs>131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Aptos</vt:lpstr>
      <vt:lpstr>Aptos Display</vt:lpstr>
      <vt:lpstr>Arial</vt:lpstr>
      <vt:lpstr>System Font Regular</vt:lpstr>
      <vt:lpstr>Times New Roman</vt:lpstr>
      <vt:lpstr>Wingdings</vt:lpstr>
      <vt:lpstr>Office Theme</vt:lpstr>
      <vt:lpstr>Clip</vt:lpstr>
      <vt:lpstr>Simulation Modeling</vt:lpstr>
      <vt:lpstr>Definition of Simulation</vt:lpstr>
      <vt:lpstr>Simulation Process</vt:lpstr>
      <vt:lpstr>Monte Carlo Simulation</vt:lpstr>
      <vt:lpstr>Advantages of Simulation</vt:lpstr>
      <vt:lpstr>Limitations of Simulation</vt:lpstr>
      <vt:lpstr>Common Types of Input Distributions</vt:lpstr>
      <vt:lpstr>Uniform Distribution</vt:lpstr>
      <vt:lpstr>Normal Distribution</vt:lpstr>
      <vt:lpstr>Normal Distribution</vt:lpstr>
      <vt:lpstr>Normal Distribution</vt:lpstr>
      <vt:lpstr>Triangular Distribution</vt:lpstr>
      <vt:lpstr>Triangular Distribution</vt:lpstr>
      <vt:lpstr>Summary</vt:lpstr>
    </vt:vector>
  </TitlesOfParts>
  <Company>East Carolina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 </dc:title>
  <cp:lastModifiedBy>Kros, John</cp:lastModifiedBy>
  <cp:revision>77</cp:revision>
  <dcterms:modified xsi:type="dcterms:W3CDTF">2025-06-25T19:13:44Z</dcterms:modified>
</cp:coreProperties>
</file>