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trictFirstAndLastChars="0" saveSubsetFonts="1" autoCompressPictures="0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6" r:id="rId10"/>
    <p:sldId id="267" r:id="rId11"/>
    <p:sldId id="268" r:id="rId12"/>
    <p:sldId id="269" r:id="rId13"/>
    <p:sldId id="264" r:id="rId14"/>
    <p:sldId id="265" r:id="rId15"/>
  </p:sldIdLst>
  <p:sldSz cx="9906000" cy="6858000" type="A4"/>
  <p:notesSz cx="4267200" cy="57912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2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2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2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2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2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pitchFamily="2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pitchFamily="2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pitchFamily="2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pitchFamily="2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15"/>
  </p:normalViewPr>
  <p:slideViewPr>
    <p:cSldViewPr>
      <p:cViewPr varScale="1">
        <p:scale>
          <a:sx n="112" d="100"/>
          <a:sy n="112" d="100"/>
        </p:scale>
        <p:origin x="392" y="176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B217FA51-28CE-B625-3F80-F2C257FCF183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569913" y="2749550"/>
            <a:ext cx="3127375" cy="2603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55562" tIns="26987" rIns="55562" bIns="2698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B2F776D1-D89B-1429-FBDB-1151DF43AC48}"/>
              </a:ext>
            </a:extLst>
          </p:cNvPr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711200" y="534988"/>
            <a:ext cx="2844800" cy="1970087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544513" rtl="0" eaLnBrk="0" fontAlgn="base" hangingPunct="0">
      <a:spcBef>
        <a:spcPct val="30000"/>
      </a:spcBef>
      <a:spcAft>
        <a:spcPct val="0"/>
      </a:spcAft>
      <a:defRPr sz="700" kern="1200">
        <a:solidFill>
          <a:schemeClr val="tx1"/>
        </a:solidFill>
        <a:latin typeface="Times" pitchFamily="2" charset="0"/>
        <a:ea typeface="+mn-ea"/>
        <a:cs typeface="+mn-cs"/>
      </a:defRPr>
    </a:lvl1pPr>
    <a:lvl2pPr marL="273050" algn="l" defTabSz="544513" rtl="0" eaLnBrk="0" fontAlgn="base" hangingPunct="0">
      <a:spcBef>
        <a:spcPct val="30000"/>
      </a:spcBef>
      <a:spcAft>
        <a:spcPct val="0"/>
      </a:spcAft>
      <a:defRPr sz="700" kern="1200">
        <a:solidFill>
          <a:schemeClr val="tx1"/>
        </a:solidFill>
        <a:latin typeface="Times" pitchFamily="2" charset="0"/>
        <a:ea typeface="+mn-ea"/>
        <a:cs typeface="+mn-cs"/>
      </a:defRPr>
    </a:lvl2pPr>
    <a:lvl3pPr marL="544513" algn="l" defTabSz="544513" rtl="0" eaLnBrk="0" fontAlgn="base" hangingPunct="0">
      <a:spcBef>
        <a:spcPct val="30000"/>
      </a:spcBef>
      <a:spcAft>
        <a:spcPct val="0"/>
      </a:spcAft>
      <a:defRPr sz="700" kern="1200">
        <a:solidFill>
          <a:schemeClr val="tx1"/>
        </a:solidFill>
        <a:latin typeface="Times" pitchFamily="2" charset="0"/>
        <a:ea typeface="+mn-ea"/>
        <a:cs typeface="+mn-cs"/>
      </a:defRPr>
    </a:lvl3pPr>
    <a:lvl4pPr marL="817563" algn="l" defTabSz="544513" rtl="0" eaLnBrk="0" fontAlgn="base" hangingPunct="0">
      <a:spcBef>
        <a:spcPct val="30000"/>
      </a:spcBef>
      <a:spcAft>
        <a:spcPct val="0"/>
      </a:spcAft>
      <a:defRPr sz="700" kern="1200">
        <a:solidFill>
          <a:schemeClr val="tx1"/>
        </a:solidFill>
        <a:latin typeface="Times" pitchFamily="2" charset="0"/>
        <a:ea typeface="+mn-ea"/>
        <a:cs typeface="+mn-cs"/>
      </a:defRPr>
    </a:lvl4pPr>
    <a:lvl5pPr marL="1085850" algn="l" defTabSz="544513" rtl="0" eaLnBrk="0" fontAlgn="base" hangingPunct="0">
      <a:spcBef>
        <a:spcPct val="30000"/>
      </a:spcBef>
      <a:spcAft>
        <a:spcPct val="0"/>
      </a:spcAft>
      <a:defRPr sz="700" kern="1200">
        <a:solidFill>
          <a:schemeClr val="tx1"/>
        </a:solidFill>
        <a:latin typeface="Times" pitchFamily="2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D1F6495A-351F-80E5-BEFD-642318EE277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endParaRPr lang="en-US" altLang="en-US"/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A13BFF8D-5BA8-6C40-BC4F-A71A15DC5F7D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 cap="flat"/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D9BE25-AC7F-C381-7368-A9E5E58129D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38250" y="1122363"/>
            <a:ext cx="74295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1DBE62F-8F7B-E76F-6AA7-66AF111DBC3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2909577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08F5DA-510E-10B7-87C0-081F637204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A08B94C-52E4-787B-EF22-61C0C89248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5955902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B3AC3F3-ACB1-DDDB-13BB-B19B819B788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7081838" y="585788"/>
            <a:ext cx="2128837" cy="5764212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39481E3-C769-521E-4580-74287AE72A7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95325" y="585788"/>
            <a:ext cx="6234113" cy="576421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1718021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2B9461-8A2C-77EE-459E-D9CE1FCF1D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6C9822-A665-68F4-08E3-10A65E3E24A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7465574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14A207-F127-0FEB-4D3C-E67B9EC07A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6275" y="1709738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C7EF43-C773-E804-2C22-12D8AB4EA6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76275" y="4589463"/>
            <a:ext cx="8543925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3160278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FE1652-CE19-15EF-0748-959846B8FC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6DF459-DC4A-7D20-96A5-FFA1E109080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95325" y="1978025"/>
            <a:ext cx="4181475" cy="43719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3087381-DC03-599A-6E9A-C1E47FE8A0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029200" y="1978025"/>
            <a:ext cx="4181475" cy="43719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7969188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71F7A7-7DDA-2C31-AB99-F3EA516E63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2625" y="365125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BAB8155-9A84-41A3-D85D-A67ADC5585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2625" y="1681163"/>
            <a:ext cx="419100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19CDCAA-E2F0-F905-B27E-06C4647ED3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82625" y="2505075"/>
            <a:ext cx="419100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165A4D8-0785-E8F0-EACC-2BF426737CE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6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6DA6882-8392-24F0-5B74-6C147D0F38B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6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3941632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F09704-E93B-AD62-7E0E-DE86E16374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646885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153738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D36D08-3012-02D4-E1B4-0120B135DB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2625" y="457200"/>
            <a:ext cx="319405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BAE35F-B2B2-932D-71B5-BCAEA2C377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11638" y="987425"/>
            <a:ext cx="5014912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B839373-150B-5CAB-4725-F30D726C40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405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19846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E29BF1-B64A-6983-CDC4-EF0A761F9A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2625" y="457200"/>
            <a:ext cx="3194050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396C95E-65DE-CE0D-B510-42C75044D50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4211638" y="987425"/>
            <a:ext cx="5014912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787D0CB-AE54-2375-372B-9BF02EB5E1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82625" y="2057400"/>
            <a:ext cx="3194050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9343436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E427B92A-2FB1-2124-3E4E-8EA8373171B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95325" y="1978025"/>
            <a:ext cx="8515350" cy="4371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254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250" tIns="47625" rIns="95250" bIns="4762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24903795-FD9B-5CAC-76CA-F0C2C1F3F19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708025" y="585788"/>
            <a:ext cx="8489950" cy="1189037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5250" tIns="47625" rIns="95250" bIns="47625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grpSp>
        <p:nvGrpSpPr>
          <p:cNvPr id="1034" name="Group 10">
            <a:extLst>
              <a:ext uri="{FF2B5EF4-FFF2-40B4-BE49-F238E27FC236}">
                <a16:creationId xmlns:a16="http://schemas.microsoft.com/office/drawing/2014/main" id="{4C0944F7-0C86-BC91-90C1-5B1E59FBDE1F}"/>
              </a:ext>
            </a:extLst>
          </p:cNvPr>
          <p:cNvGrpSpPr>
            <a:grpSpLocks/>
          </p:cNvGrpSpPr>
          <p:nvPr/>
        </p:nvGrpSpPr>
        <p:grpSpPr bwMode="auto">
          <a:xfrm>
            <a:off x="665163" y="1981200"/>
            <a:ext cx="8478837" cy="4114800"/>
            <a:chOff x="419" y="1248"/>
            <a:chExt cx="5341" cy="2592"/>
          </a:xfrm>
        </p:grpSpPr>
        <p:sp>
          <p:nvSpPr>
            <p:cNvPr id="1029" name="Line 5">
              <a:extLst>
                <a:ext uri="{FF2B5EF4-FFF2-40B4-BE49-F238E27FC236}">
                  <a16:creationId xmlns:a16="http://schemas.microsoft.com/office/drawing/2014/main" id="{DEC54D05-D52B-5E9D-D3CA-1C071D91B41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7" y="1248"/>
              <a:ext cx="5325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0" name="Line 6">
              <a:extLst>
                <a:ext uri="{FF2B5EF4-FFF2-40B4-BE49-F238E27FC236}">
                  <a16:creationId xmlns:a16="http://schemas.microsoft.com/office/drawing/2014/main" id="{D7596222-7894-C949-DE2C-C90C66F60F3E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19" y="1256"/>
              <a:ext cx="0" cy="257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1" name="Line 7">
              <a:extLst>
                <a:ext uri="{FF2B5EF4-FFF2-40B4-BE49-F238E27FC236}">
                  <a16:creationId xmlns:a16="http://schemas.microsoft.com/office/drawing/2014/main" id="{5A472C95-841B-0B89-7AA5-2DEA0C1FDA8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760" y="1256"/>
              <a:ext cx="0" cy="2576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2" name="Line 8">
              <a:extLst>
                <a:ext uri="{FF2B5EF4-FFF2-40B4-BE49-F238E27FC236}">
                  <a16:creationId xmlns:a16="http://schemas.microsoft.com/office/drawing/2014/main" id="{F81613D1-F60A-1CF7-8572-915084F2BBE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27" y="3840"/>
              <a:ext cx="1293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3" name="Line 9">
              <a:extLst>
                <a:ext uri="{FF2B5EF4-FFF2-40B4-BE49-F238E27FC236}">
                  <a16:creationId xmlns:a16="http://schemas.microsoft.com/office/drawing/2014/main" id="{5A0DC098-CE3E-446A-2019-268548EE2CE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459" y="3840"/>
              <a:ext cx="1293" cy="0"/>
            </a:xfrm>
            <a:prstGeom prst="line">
              <a:avLst/>
            </a:prstGeom>
            <a:noFill/>
            <a:ln w="2540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035" name="Rectangle 11">
            <a:extLst>
              <a:ext uri="{FF2B5EF4-FFF2-40B4-BE49-F238E27FC236}">
                <a16:creationId xmlns:a16="http://schemas.microsoft.com/office/drawing/2014/main" id="{369C90AC-3D2B-7DC2-0B7D-D3671BC1F0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96313" y="6234113"/>
            <a:ext cx="53657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fld id="{487CAD82-4FD7-A844-A37E-F432537927E6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036" name="Rectangle 12">
            <a:extLst>
              <a:ext uri="{FF2B5EF4-FFF2-40B4-BE49-F238E27FC236}">
                <a16:creationId xmlns:a16="http://schemas.microsoft.com/office/drawing/2014/main" id="{CE4D7044-4F23-BACC-8638-D5DC67911F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1513" y="6157913"/>
            <a:ext cx="1562100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7" tIns="44450" rIns="90487" bIns="44450">
            <a:spAutoFit/>
          </a:bodyPr>
          <a:lstStyle/>
          <a:p>
            <a:r>
              <a:rPr lang="en-US" altLang="en-US"/>
              <a:t>DSCI 3023</a:t>
            </a:r>
          </a:p>
        </p:txBody>
      </p:sp>
      <p:pic>
        <p:nvPicPr>
          <p:cNvPr id="1038" name="Picture 14">
            <a:extLst>
              <a:ext uri="{FF2B5EF4-FFF2-40B4-BE49-F238E27FC236}">
                <a16:creationId xmlns:a16="http://schemas.microsoft.com/office/drawing/2014/main" id="{B3AE2491-965B-45E4-600A-AD0519570EA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769" t="21111" r="30769" b="61111"/>
          <a:stretch>
            <a:fillRect/>
          </a:stretch>
        </p:blipFill>
        <p:spPr bwMode="auto">
          <a:xfrm>
            <a:off x="4343400" y="5883275"/>
            <a:ext cx="1524000" cy="974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39800" rtl="0" eaLnBrk="0" fontAlgn="base" hangingPunct="0">
        <a:spcBef>
          <a:spcPct val="0"/>
        </a:spcBef>
        <a:spcAft>
          <a:spcPct val="0"/>
        </a:spcAft>
        <a:defRPr sz="46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defTabSz="939800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Times" pitchFamily="2" charset="0"/>
        </a:defRPr>
      </a:lvl2pPr>
      <a:lvl3pPr algn="ctr" defTabSz="939800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Times" pitchFamily="2" charset="0"/>
        </a:defRPr>
      </a:lvl3pPr>
      <a:lvl4pPr algn="ctr" defTabSz="939800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Times" pitchFamily="2" charset="0"/>
        </a:defRPr>
      </a:lvl4pPr>
      <a:lvl5pPr algn="ctr" defTabSz="939800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Times" pitchFamily="2" charset="0"/>
        </a:defRPr>
      </a:lvl5pPr>
      <a:lvl6pPr marL="457200" algn="ctr" defTabSz="939800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Times" pitchFamily="2" charset="0"/>
        </a:defRPr>
      </a:lvl6pPr>
      <a:lvl7pPr marL="914400" algn="ctr" defTabSz="939800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Times" pitchFamily="2" charset="0"/>
        </a:defRPr>
      </a:lvl7pPr>
      <a:lvl8pPr marL="1371600" algn="ctr" defTabSz="939800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Times" pitchFamily="2" charset="0"/>
        </a:defRPr>
      </a:lvl8pPr>
      <a:lvl9pPr marL="1828800" algn="ctr" defTabSz="939800" rtl="0" eaLnBrk="0" fontAlgn="base" hangingPunct="0">
        <a:spcBef>
          <a:spcPct val="0"/>
        </a:spcBef>
        <a:spcAft>
          <a:spcPct val="0"/>
        </a:spcAft>
        <a:defRPr sz="4600">
          <a:solidFill>
            <a:schemeClr val="tx2"/>
          </a:solidFill>
          <a:latin typeface="Times" pitchFamily="2" charset="0"/>
        </a:defRPr>
      </a:lvl9pPr>
    </p:titleStyle>
    <p:bodyStyle>
      <a:lvl1pPr marL="352425" indent="-352425" algn="l" defTabSz="939800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3300" kern="1200">
          <a:solidFill>
            <a:schemeClr val="tx1"/>
          </a:solidFill>
          <a:latin typeface="+mn-lt"/>
          <a:ea typeface="+mn-ea"/>
          <a:cs typeface="+mn-cs"/>
        </a:defRPr>
      </a:lvl1pPr>
      <a:lvl2pPr marL="763588" indent="-293688" algn="l" defTabSz="939800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176338" indent="-236538" algn="l" defTabSz="939800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644650" indent="-234950" algn="l" defTabSz="939800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14550" indent="-233363" algn="l" defTabSz="939800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5A6C456F-4937-CC39-FEDD-0137BA45733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 cap="flat"/>
        </p:spPr>
        <p:txBody>
          <a:bodyPr/>
          <a:lstStyle/>
          <a:p>
            <a:r>
              <a:rPr lang="en-US" altLang="en-US" sz="5000" b="1" u="sng"/>
              <a:t>Linear Regression</a:t>
            </a:r>
            <a:endParaRPr lang="en-US" altLang="en-US" sz="3700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579CAC34-0C50-2E34-DBB6-90EE61FBB7C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altLang="en-US" sz="2800"/>
              <a:t>Outline Linear Regression Analysis</a:t>
            </a:r>
          </a:p>
          <a:p>
            <a:pPr lvl="1"/>
            <a:r>
              <a:rPr lang="en-US" altLang="en-US" sz="2600"/>
              <a:t>Linear trend line</a:t>
            </a:r>
          </a:p>
          <a:p>
            <a:pPr lvl="1"/>
            <a:r>
              <a:rPr lang="en-US" altLang="en-US" sz="2600"/>
              <a:t>Regression analysis</a:t>
            </a:r>
            <a:endParaRPr lang="en-US" altLang="en-US" sz="2800"/>
          </a:p>
          <a:p>
            <a:pPr lvl="2"/>
            <a:r>
              <a:rPr lang="en-US" altLang="en-US" sz="2200"/>
              <a:t>Least squares method</a:t>
            </a:r>
          </a:p>
          <a:p>
            <a:pPr lvl="1"/>
            <a:r>
              <a:rPr lang="en-US" altLang="en-US" sz="2600"/>
              <a:t>Model Significance</a:t>
            </a:r>
          </a:p>
          <a:p>
            <a:pPr lvl="2"/>
            <a:r>
              <a:rPr lang="en-US" altLang="en-US" sz="2200"/>
              <a:t>Correlation coefficient - R</a:t>
            </a:r>
          </a:p>
          <a:p>
            <a:pPr lvl="2"/>
            <a:r>
              <a:rPr lang="en-US" altLang="en-US" sz="2200"/>
              <a:t>Coefficient of determination - R</a:t>
            </a:r>
            <a:r>
              <a:rPr lang="en-US" altLang="en-US" sz="2200" baseline="30000"/>
              <a:t>2</a:t>
            </a:r>
          </a:p>
          <a:p>
            <a:pPr lvl="2"/>
            <a:r>
              <a:rPr lang="en-US" altLang="en-US" sz="2200"/>
              <a:t>t-statistic</a:t>
            </a:r>
          </a:p>
          <a:p>
            <a:pPr lvl="2"/>
            <a:r>
              <a:rPr lang="en-US" altLang="en-US" sz="2200"/>
              <a:t>F statistic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23166F28-5B39-52C6-35E7-439E45D0338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 cap="flat"/>
        </p:spPr>
        <p:txBody>
          <a:bodyPr/>
          <a:lstStyle/>
          <a:p>
            <a:r>
              <a:rPr lang="en-US" altLang="en-US"/>
              <a:t>Multiple Regression</a:t>
            </a:r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60475F6F-03CF-4FBA-C31D-931CF9D1C90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altLang="en-US" sz="3200"/>
              <a:t>A multiple regression model has the following general form</a:t>
            </a:r>
          </a:p>
          <a:p>
            <a:pPr algn="ctr">
              <a:buFontTx/>
              <a:buNone/>
            </a:pPr>
            <a:r>
              <a:rPr lang="en-US" altLang="en-US" sz="2800"/>
              <a:t>y = </a:t>
            </a:r>
            <a:r>
              <a:rPr lang="en-US" altLang="en-US" sz="2800">
                <a:latin typeface="Symbol" pitchFamily="2" charset="2"/>
              </a:rPr>
              <a:t></a:t>
            </a:r>
            <a:r>
              <a:rPr lang="en-US" altLang="en-US" sz="2800" baseline="-25000"/>
              <a:t>0</a:t>
            </a:r>
            <a:r>
              <a:rPr lang="en-US" altLang="en-US" sz="2800"/>
              <a:t> + </a:t>
            </a:r>
            <a:r>
              <a:rPr lang="en-US" altLang="en-US" sz="2800">
                <a:latin typeface="Symbol" pitchFamily="2" charset="2"/>
              </a:rPr>
              <a:t></a:t>
            </a:r>
            <a:r>
              <a:rPr lang="en-US" altLang="en-US" sz="2800" baseline="-25000"/>
              <a:t>1</a:t>
            </a:r>
            <a:r>
              <a:rPr lang="en-US" altLang="en-US" sz="2800"/>
              <a:t>x</a:t>
            </a:r>
            <a:r>
              <a:rPr lang="en-US" altLang="en-US" sz="2800" baseline="-25000"/>
              <a:t>1 </a:t>
            </a:r>
            <a:r>
              <a:rPr lang="en-US" altLang="en-US" sz="2800"/>
              <a:t>+ </a:t>
            </a:r>
            <a:r>
              <a:rPr lang="en-US" altLang="en-US" sz="2800">
                <a:latin typeface="Symbol" pitchFamily="2" charset="2"/>
              </a:rPr>
              <a:t></a:t>
            </a:r>
            <a:r>
              <a:rPr lang="en-US" altLang="en-US" sz="2800" baseline="-25000"/>
              <a:t>2</a:t>
            </a:r>
            <a:r>
              <a:rPr lang="en-US" altLang="en-US" sz="2800"/>
              <a:t>x</a:t>
            </a:r>
            <a:r>
              <a:rPr lang="en-US" altLang="en-US" sz="2800" baseline="-25000"/>
              <a:t>2</a:t>
            </a:r>
            <a:r>
              <a:rPr lang="en-US" altLang="en-US" sz="2800"/>
              <a:t> +....+ </a:t>
            </a:r>
            <a:r>
              <a:rPr lang="en-US" altLang="en-US" sz="2800">
                <a:latin typeface="Symbol" pitchFamily="2" charset="2"/>
              </a:rPr>
              <a:t></a:t>
            </a:r>
            <a:r>
              <a:rPr lang="en-US" altLang="en-US" sz="2800" baseline="-25000"/>
              <a:t>n</a:t>
            </a:r>
            <a:r>
              <a:rPr lang="en-US" altLang="en-US" sz="2800"/>
              <a:t>x</a:t>
            </a:r>
            <a:r>
              <a:rPr lang="en-US" altLang="en-US" sz="2800" baseline="-25000"/>
              <a:t>n</a:t>
            </a:r>
            <a:endParaRPr lang="en-US" altLang="en-US" sz="3200" baseline="-25000"/>
          </a:p>
          <a:p>
            <a:r>
              <a:rPr lang="en-US" altLang="en-US" sz="3200"/>
              <a:t> </a:t>
            </a:r>
            <a:r>
              <a:rPr lang="en-US" altLang="en-US" sz="3200">
                <a:latin typeface="Symbol" pitchFamily="2" charset="2"/>
              </a:rPr>
              <a:t></a:t>
            </a:r>
            <a:r>
              <a:rPr lang="en-US" altLang="en-US" sz="3200" baseline="-25000"/>
              <a:t>0 </a:t>
            </a:r>
            <a:r>
              <a:rPr lang="en-US" altLang="en-US" sz="3200"/>
              <a:t>represents the intercept and </a:t>
            </a:r>
          </a:p>
          <a:p>
            <a:r>
              <a:rPr lang="en-US" altLang="en-US" sz="3200"/>
              <a:t>the other </a:t>
            </a:r>
            <a:r>
              <a:rPr lang="en-US" altLang="en-US" sz="3200">
                <a:latin typeface="Symbol" pitchFamily="2" charset="2"/>
              </a:rPr>
              <a:t></a:t>
            </a:r>
            <a:r>
              <a:rPr lang="en-US" altLang="en-US" sz="3200"/>
              <a:t>’s are the coefficients of the contribution by the independent variables</a:t>
            </a:r>
          </a:p>
          <a:p>
            <a:r>
              <a:rPr lang="en-US" altLang="en-US" sz="3200"/>
              <a:t>the x’s represent the independent variables</a:t>
            </a:r>
            <a:endParaRPr lang="en-US" altLang="en-US"/>
          </a:p>
          <a:p>
            <a:endParaRPr lang="en-US" altLang="en-US"/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026">
            <a:extLst>
              <a:ext uri="{FF2B5EF4-FFF2-40B4-BE49-F238E27FC236}">
                <a16:creationId xmlns:a16="http://schemas.microsoft.com/office/drawing/2014/main" id="{0D816A62-A280-CA39-8932-E05828EB9C4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 cap="flat"/>
        </p:spPr>
        <p:txBody>
          <a:bodyPr/>
          <a:lstStyle/>
          <a:p>
            <a:r>
              <a:rPr lang="en-US" altLang="en-US"/>
              <a:t>Multiple Regression Performance</a:t>
            </a:r>
          </a:p>
        </p:txBody>
      </p:sp>
      <p:sp>
        <p:nvSpPr>
          <p:cNvPr id="17411" name="Rectangle 1027">
            <a:extLst>
              <a:ext uri="{FF2B5EF4-FFF2-40B4-BE49-F238E27FC236}">
                <a16:creationId xmlns:a16="http://schemas.microsoft.com/office/drawing/2014/main" id="{F546C0C7-10D8-BAD7-30C4-1FD32F0BE7A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altLang="en-US" sz="3200"/>
              <a:t>How a multiple regression model performs is measured the same way as a linear regression </a:t>
            </a:r>
          </a:p>
          <a:p>
            <a:r>
              <a:rPr lang="en-US" altLang="en-US" sz="3200"/>
              <a:t>r</a:t>
            </a:r>
            <a:r>
              <a:rPr lang="en-US" altLang="en-US" sz="3200" baseline="30000"/>
              <a:t>2</a:t>
            </a:r>
            <a:r>
              <a:rPr lang="en-US" altLang="en-US" sz="3200"/>
              <a:t> is calculated and interpreted</a:t>
            </a:r>
          </a:p>
          <a:p>
            <a:r>
              <a:rPr lang="en-US" altLang="en-US" sz="3200"/>
              <a:t>A t-statistic is also calculated for each </a:t>
            </a:r>
            <a:r>
              <a:rPr lang="en-US" altLang="en-US" sz="3200">
                <a:latin typeface="Symbol" pitchFamily="2" charset="2"/>
              </a:rPr>
              <a:t></a:t>
            </a:r>
            <a:r>
              <a:rPr lang="en-US" altLang="en-US" sz="3200"/>
              <a:t> to measure each independent variables significance</a:t>
            </a:r>
          </a:p>
          <a:p>
            <a:r>
              <a:rPr lang="en-US" altLang="en-US" sz="3200"/>
              <a:t>The t-stat is calculated as follows</a:t>
            </a:r>
          </a:p>
          <a:p>
            <a:pPr algn="ctr">
              <a:buFontTx/>
              <a:buNone/>
            </a:pPr>
            <a:r>
              <a:rPr lang="en-US" altLang="en-US" sz="3200"/>
              <a:t>t-stat = </a:t>
            </a:r>
            <a:r>
              <a:rPr lang="en-US" altLang="en-US" sz="3200">
                <a:latin typeface="Symbol" pitchFamily="2" charset="2"/>
              </a:rPr>
              <a:t></a:t>
            </a:r>
            <a:r>
              <a:rPr lang="en-US" altLang="en-US" sz="3200" baseline="-25000"/>
              <a:t>i</a:t>
            </a:r>
            <a:r>
              <a:rPr lang="en-US" altLang="en-US" sz="3200"/>
              <a:t>/sse</a:t>
            </a:r>
            <a:r>
              <a:rPr lang="en-US" altLang="en-US" sz="3200" baseline="-25000">
                <a:latin typeface="Symbol" pitchFamily="2" charset="2"/>
              </a:rPr>
              <a:t></a:t>
            </a:r>
            <a:r>
              <a:rPr lang="en-US" altLang="en-US" sz="3200" baseline="-25000"/>
              <a:t>i</a:t>
            </a:r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D7A6BEC9-FFCB-F743-033C-731B0978D1E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altLang="en-US"/>
              <a:t>F Statistic</a:t>
            </a: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3712439E-7630-E8CF-483E-C804F9D6865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3200"/>
              <a:t>How well a multiple regression model performs is measured by an F statistic</a:t>
            </a:r>
          </a:p>
          <a:p>
            <a:r>
              <a:rPr lang="en-US" altLang="en-US" sz="3200"/>
              <a:t>F is calculated and interpreted</a:t>
            </a:r>
            <a:r>
              <a:rPr lang="en-US" altLang="en-US"/>
              <a:t> </a:t>
            </a:r>
          </a:p>
          <a:p>
            <a:endParaRPr lang="en-US" altLang="en-US" sz="1900"/>
          </a:p>
          <a:p>
            <a:pPr algn="ctr">
              <a:buFontTx/>
              <a:buNone/>
            </a:pPr>
            <a:r>
              <a:rPr lang="en-US" altLang="en-US" sz="3200"/>
              <a:t>F-stat = </a:t>
            </a:r>
            <a:r>
              <a:rPr lang="en-US" altLang="en-US" sz="3200">
                <a:latin typeface="Times New Roman" panose="02020603050405020304" pitchFamily="18" charset="0"/>
              </a:rPr>
              <a:t>ssr</a:t>
            </a:r>
            <a:r>
              <a:rPr lang="en-US" altLang="en-US" sz="3200" baseline="30000">
                <a:latin typeface="Times New Roman" panose="02020603050405020304" pitchFamily="18" charset="0"/>
              </a:rPr>
              <a:t>2</a:t>
            </a:r>
            <a:r>
              <a:rPr lang="en-US" altLang="en-US" sz="3200"/>
              <a:t>/sse</a:t>
            </a:r>
            <a:r>
              <a:rPr lang="en-US" altLang="en-US" sz="3200" baseline="30000"/>
              <a:t>2</a:t>
            </a:r>
          </a:p>
          <a:p>
            <a:pPr algn="ctr">
              <a:buFontTx/>
              <a:buNone/>
            </a:pPr>
            <a:endParaRPr lang="en-US" altLang="en-US" sz="2000" baseline="30000"/>
          </a:p>
          <a:p>
            <a:r>
              <a:rPr lang="en-US" altLang="en-US"/>
              <a:t>Measures how well the overall model is performing - RHS explains LHS</a:t>
            </a:r>
            <a:endParaRPr lang="en-US" altLang="en-US" sz="3200" baseline="30000"/>
          </a:p>
          <a:p>
            <a:pPr algn="ctr">
              <a:buFontTx/>
              <a:buNone/>
            </a:pPr>
            <a:endParaRPr lang="en-US" altLang="en-US" sz="3200" baseline="-25000"/>
          </a:p>
          <a:p>
            <a:endParaRPr lang="en-US" altLang="en-US"/>
          </a:p>
          <a:p>
            <a:endParaRPr lang="en-US" alt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B6AA525A-7DC4-421F-A5E6-62CFE523E6F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 cap="flat"/>
        </p:spPr>
        <p:txBody>
          <a:bodyPr/>
          <a:lstStyle/>
          <a:p>
            <a:r>
              <a:rPr lang="en-US" altLang="en-US"/>
              <a:t>Least Squares Example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E117351A-A62B-0BEC-553F-DFA51D10FBC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altLang="en-US" sz="3600"/>
              <a:t>Calculate the mean of x and the mean of y</a:t>
            </a:r>
          </a:p>
          <a:p>
            <a:r>
              <a:rPr lang="en-US" altLang="en-US" sz="3600"/>
              <a:t>Calculate the slope using the LS formula</a:t>
            </a:r>
          </a:p>
          <a:p>
            <a:r>
              <a:rPr lang="en-US" altLang="en-US" sz="3600"/>
              <a:t>Calculate the intercept using the LS formula</a:t>
            </a:r>
          </a:p>
          <a:p>
            <a:r>
              <a:rPr lang="en-US" altLang="en-US" sz="3600"/>
              <a:t>Plot the LS line and the data</a:t>
            </a:r>
          </a:p>
          <a:p>
            <a:r>
              <a:rPr lang="en-US" altLang="en-US" sz="3600"/>
              <a:t>Interpret the relationship to the data</a:t>
            </a:r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CDF576EA-9DA4-B97D-D83D-04EF09EE1BA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 cap="flat"/>
        </p:spPr>
        <p:txBody>
          <a:bodyPr/>
          <a:lstStyle/>
          <a:p>
            <a:r>
              <a:rPr lang="en-US" altLang="en-US"/>
              <a:t>Comparison of LS and Time Series</a:t>
            </a: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E88E8047-8317-8E35-B7DC-2E49FBB4BEA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altLang="en-US"/>
              <a:t>Use the same example for lumber sales</a:t>
            </a:r>
          </a:p>
          <a:p>
            <a:r>
              <a:rPr lang="en-US" altLang="en-US"/>
              <a:t>Forecast lumber sales using the linear regression model developed and the building permit data supplied</a:t>
            </a:r>
          </a:p>
          <a:p>
            <a:r>
              <a:rPr lang="en-US" altLang="en-US"/>
              <a:t>Also forecast using a 3-MA</a:t>
            </a:r>
          </a:p>
          <a:p>
            <a:r>
              <a:rPr lang="en-US" altLang="en-US"/>
              <a:t>Calculate MAD for each method and compare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73505FA9-9663-378B-F733-BEBBDD16352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 cap="flat"/>
        </p:spPr>
        <p:txBody>
          <a:bodyPr/>
          <a:lstStyle/>
          <a:p>
            <a:r>
              <a:rPr lang="en-US" altLang="en-US"/>
              <a:t>Linear Trend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72B70BD0-E9BD-7038-DEBC-C6710C2DF74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altLang="en-US" sz="3200"/>
              <a:t>A forecasting technique relating demand to time</a:t>
            </a:r>
          </a:p>
          <a:p>
            <a:r>
              <a:rPr lang="en-US" altLang="en-US" sz="3200"/>
              <a:t>Demand is referred to as a dependent variable, </a:t>
            </a:r>
          </a:p>
          <a:p>
            <a:pPr lvl="1"/>
            <a:r>
              <a:rPr lang="en-US" altLang="en-US" sz="2800"/>
              <a:t>a variable that depends on what other variables do in order to be determined</a:t>
            </a:r>
            <a:endParaRPr lang="en-US" altLang="en-US"/>
          </a:p>
          <a:p>
            <a:r>
              <a:rPr lang="en-US" altLang="en-US" sz="3200"/>
              <a:t>Time is referred to as an independent variable, </a:t>
            </a:r>
          </a:p>
          <a:p>
            <a:pPr lvl="1"/>
            <a:r>
              <a:rPr lang="en-US" altLang="en-US" sz="2800"/>
              <a:t>a variable that the forecaster allows to vary in order to investigate the dependent variable outcome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249E7EA8-1B67-D24B-D9E6-04E9935ED6A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 cap="flat"/>
        </p:spPr>
        <p:txBody>
          <a:bodyPr/>
          <a:lstStyle/>
          <a:p>
            <a:r>
              <a:rPr lang="en-US" altLang="en-US"/>
              <a:t>Linear Trend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AF18A0FA-CEE3-87C0-59AF-89909F0EE67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altLang="en-US" sz="3200"/>
              <a:t>Linear regression takes on the form</a:t>
            </a:r>
          </a:p>
          <a:p>
            <a:pPr lvl="1">
              <a:buFontTx/>
              <a:buNone/>
            </a:pPr>
            <a:r>
              <a:rPr lang="en-US" altLang="en-US" sz="2800"/>
              <a:t>y = a + bx</a:t>
            </a:r>
          </a:p>
          <a:p>
            <a:pPr lvl="1">
              <a:buFontTx/>
              <a:buNone/>
            </a:pPr>
            <a:r>
              <a:rPr lang="en-US" altLang="en-US" sz="2800"/>
              <a:t>y = demand and x = time</a:t>
            </a:r>
          </a:p>
          <a:p>
            <a:r>
              <a:rPr lang="en-US" altLang="en-US" sz="3200"/>
              <a:t>A forecaster allows time to vary and investigates the demands that the equation produces</a:t>
            </a:r>
          </a:p>
          <a:p>
            <a:r>
              <a:rPr lang="en-US" altLang="en-US" sz="3200"/>
              <a:t>A regression line can be calculated using what is called the least squares method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799A84CF-BD20-D131-7985-F33F59AC2F0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 cap="flat"/>
        </p:spPr>
        <p:txBody>
          <a:bodyPr/>
          <a:lstStyle/>
          <a:p>
            <a:r>
              <a:rPr lang="en-US" altLang="en-US"/>
              <a:t>Why Linear Trend?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F9B2A517-52AF-DE68-B9DB-8F29ECADFDF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altLang="en-US"/>
              <a:t>Why do forecasters chose a linear relationship?</a:t>
            </a:r>
          </a:p>
          <a:p>
            <a:pPr lvl="1"/>
            <a:r>
              <a:rPr lang="en-US" altLang="en-US"/>
              <a:t>Simple representation</a:t>
            </a:r>
          </a:p>
          <a:p>
            <a:pPr lvl="1"/>
            <a:r>
              <a:rPr lang="en-US" altLang="en-US"/>
              <a:t>Ease of use</a:t>
            </a:r>
          </a:p>
          <a:p>
            <a:pPr lvl="1"/>
            <a:r>
              <a:rPr lang="en-US" altLang="en-US"/>
              <a:t>Ease of calculations</a:t>
            </a:r>
          </a:p>
          <a:p>
            <a:pPr lvl="1"/>
            <a:r>
              <a:rPr lang="en-US" altLang="en-US"/>
              <a:t>Many relationships in the real world are linear</a:t>
            </a:r>
          </a:p>
          <a:p>
            <a:pPr lvl="1"/>
            <a:r>
              <a:rPr lang="en-US" altLang="en-US"/>
              <a:t>Start simple and eliminate relationships which do not work</a:t>
            </a: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206C3875-04C4-B805-0AC3-3B08FDA35E2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 cap="flat"/>
        </p:spPr>
        <p:txBody>
          <a:bodyPr/>
          <a:lstStyle/>
          <a:p>
            <a:r>
              <a:rPr lang="en-US" altLang="en-US"/>
              <a:t>Least Squares Method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220142D0-D340-2B96-E228-C42B91D7351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altLang="en-US" sz="3200"/>
              <a:t>The parameters for the linear trend are calculated using the following formulas</a:t>
            </a:r>
          </a:p>
          <a:p>
            <a:pPr>
              <a:buFontTx/>
              <a:buNone/>
            </a:pPr>
            <a:r>
              <a:rPr lang="en-US" altLang="en-US" sz="3200"/>
              <a:t>	   	b (slope) = (</a:t>
            </a:r>
            <a:r>
              <a:rPr lang="en-US" altLang="en-US" sz="3200">
                <a:latin typeface="Symbol" pitchFamily="2" charset="2"/>
              </a:rPr>
              <a:t></a:t>
            </a:r>
            <a:r>
              <a:rPr lang="en-US" altLang="en-US" sz="3200"/>
              <a:t>xy - n x y )/(</a:t>
            </a:r>
            <a:r>
              <a:rPr lang="en-US" altLang="en-US" sz="3200">
                <a:latin typeface="Symbol" pitchFamily="2" charset="2"/>
              </a:rPr>
              <a:t></a:t>
            </a:r>
            <a:r>
              <a:rPr lang="en-US" altLang="en-US" sz="3200"/>
              <a:t>x</a:t>
            </a:r>
            <a:r>
              <a:rPr lang="en-US" altLang="en-US" sz="3200" baseline="30000"/>
              <a:t>2</a:t>
            </a:r>
            <a:r>
              <a:rPr lang="en-US" altLang="en-US" sz="3200"/>
              <a:t> - nx </a:t>
            </a:r>
            <a:r>
              <a:rPr lang="en-US" altLang="en-US" sz="3200" baseline="30000"/>
              <a:t>2</a:t>
            </a:r>
            <a:r>
              <a:rPr lang="en-US" altLang="en-US" sz="3200"/>
              <a:t>)</a:t>
            </a:r>
          </a:p>
          <a:p>
            <a:pPr>
              <a:buFontTx/>
              <a:buNone/>
            </a:pPr>
            <a:r>
              <a:rPr lang="en-US" altLang="en-US" sz="3200"/>
              <a:t>			   a = y - b x</a:t>
            </a:r>
          </a:p>
          <a:p>
            <a:pPr>
              <a:buFontTx/>
              <a:buNone/>
            </a:pPr>
            <a:r>
              <a:rPr lang="en-US" altLang="en-US" sz="3200"/>
              <a:t>			   n = number of periods</a:t>
            </a:r>
          </a:p>
          <a:p>
            <a:pPr>
              <a:buFontTx/>
              <a:buNone/>
            </a:pPr>
            <a:r>
              <a:rPr lang="en-US" altLang="en-US" sz="3200"/>
              <a:t>			   x = </a:t>
            </a:r>
            <a:r>
              <a:rPr lang="en-US" altLang="en-US" sz="3200">
                <a:latin typeface="Symbol" pitchFamily="2" charset="2"/>
              </a:rPr>
              <a:t></a:t>
            </a:r>
            <a:r>
              <a:rPr lang="en-US" altLang="en-US" sz="3200"/>
              <a:t>x/n = average of x (time)</a:t>
            </a:r>
          </a:p>
          <a:p>
            <a:pPr>
              <a:buFontTx/>
              <a:buNone/>
            </a:pPr>
            <a:r>
              <a:rPr lang="en-US" altLang="en-US" sz="3200"/>
              <a:t>			   y = </a:t>
            </a:r>
            <a:r>
              <a:rPr lang="en-US" altLang="en-US" sz="3200">
                <a:latin typeface="Symbol" pitchFamily="2" charset="2"/>
              </a:rPr>
              <a:t></a:t>
            </a:r>
            <a:r>
              <a:rPr lang="en-US" altLang="en-US" sz="3200"/>
              <a:t>y/n = average of y (demand)</a:t>
            </a:r>
          </a:p>
        </p:txBody>
      </p:sp>
      <p:sp>
        <p:nvSpPr>
          <p:cNvPr id="9220" name="Line 4">
            <a:extLst>
              <a:ext uri="{FF2B5EF4-FFF2-40B4-BE49-F238E27FC236}">
                <a16:creationId xmlns:a16="http://schemas.microsoft.com/office/drawing/2014/main" id="{241F6F4A-A392-2DB5-0241-6B5DB6EA90A6}"/>
              </a:ext>
            </a:extLst>
          </p:cNvPr>
          <p:cNvSpPr>
            <a:spLocks noChangeShapeType="1"/>
          </p:cNvSpPr>
          <p:nvPr/>
        </p:nvSpPr>
        <p:spPr bwMode="auto">
          <a:xfrm>
            <a:off x="4959350" y="3200400"/>
            <a:ext cx="1397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1" name="Line 5">
            <a:extLst>
              <a:ext uri="{FF2B5EF4-FFF2-40B4-BE49-F238E27FC236}">
                <a16:creationId xmlns:a16="http://schemas.microsoft.com/office/drawing/2014/main" id="{C7A7CE26-0644-8AD2-A1EE-EA1105E16C62}"/>
              </a:ext>
            </a:extLst>
          </p:cNvPr>
          <p:cNvSpPr>
            <a:spLocks noChangeShapeType="1"/>
          </p:cNvSpPr>
          <p:nvPr/>
        </p:nvSpPr>
        <p:spPr bwMode="auto">
          <a:xfrm>
            <a:off x="5338763" y="3200400"/>
            <a:ext cx="14128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2" name="Line 6">
            <a:extLst>
              <a:ext uri="{FF2B5EF4-FFF2-40B4-BE49-F238E27FC236}">
                <a16:creationId xmlns:a16="http://schemas.microsoft.com/office/drawing/2014/main" id="{34051A98-0444-0F3A-EBD3-35799CFEB763}"/>
              </a:ext>
            </a:extLst>
          </p:cNvPr>
          <p:cNvSpPr>
            <a:spLocks noChangeShapeType="1"/>
          </p:cNvSpPr>
          <p:nvPr/>
        </p:nvSpPr>
        <p:spPr bwMode="auto">
          <a:xfrm>
            <a:off x="7091363" y="3200400"/>
            <a:ext cx="14128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3" name="Line 7">
            <a:extLst>
              <a:ext uri="{FF2B5EF4-FFF2-40B4-BE49-F238E27FC236}">
                <a16:creationId xmlns:a16="http://schemas.microsoft.com/office/drawing/2014/main" id="{A5C29E83-A9D1-E981-1753-9DDFCACB5A66}"/>
              </a:ext>
            </a:extLst>
          </p:cNvPr>
          <p:cNvSpPr>
            <a:spLocks noChangeShapeType="1"/>
          </p:cNvSpPr>
          <p:nvPr/>
        </p:nvSpPr>
        <p:spPr bwMode="auto">
          <a:xfrm>
            <a:off x="4425950" y="3733800"/>
            <a:ext cx="1412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4" name="Line 8">
            <a:extLst>
              <a:ext uri="{FF2B5EF4-FFF2-40B4-BE49-F238E27FC236}">
                <a16:creationId xmlns:a16="http://schemas.microsoft.com/office/drawing/2014/main" id="{E82B0AC7-1E60-B303-8A1B-AEF7946609E7}"/>
              </a:ext>
            </a:extLst>
          </p:cNvPr>
          <p:cNvSpPr>
            <a:spLocks noChangeShapeType="1"/>
          </p:cNvSpPr>
          <p:nvPr/>
        </p:nvSpPr>
        <p:spPr bwMode="auto">
          <a:xfrm>
            <a:off x="3663950" y="3733800"/>
            <a:ext cx="1412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5" name="Line 9">
            <a:extLst>
              <a:ext uri="{FF2B5EF4-FFF2-40B4-BE49-F238E27FC236}">
                <a16:creationId xmlns:a16="http://schemas.microsoft.com/office/drawing/2014/main" id="{FDDCC0A6-5EC8-479A-A8D5-BAABD742D2E0}"/>
              </a:ext>
            </a:extLst>
          </p:cNvPr>
          <p:cNvSpPr>
            <a:spLocks noChangeShapeType="1"/>
          </p:cNvSpPr>
          <p:nvPr/>
        </p:nvSpPr>
        <p:spPr bwMode="auto">
          <a:xfrm>
            <a:off x="2978150" y="5486400"/>
            <a:ext cx="1397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226" name="Line 10">
            <a:extLst>
              <a:ext uri="{FF2B5EF4-FFF2-40B4-BE49-F238E27FC236}">
                <a16:creationId xmlns:a16="http://schemas.microsoft.com/office/drawing/2014/main" id="{2B316D64-4029-E93B-7606-DED06F2943BF}"/>
              </a:ext>
            </a:extLst>
          </p:cNvPr>
          <p:cNvSpPr>
            <a:spLocks noChangeShapeType="1"/>
          </p:cNvSpPr>
          <p:nvPr/>
        </p:nvSpPr>
        <p:spPr bwMode="auto">
          <a:xfrm>
            <a:off x="2978150" y="4876800"/>
            <a:ext cx="1397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3FAD86E5-34C9-C50F-3FA9-26A466E307C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 cap="flat"/>
        </p:spPr>
        <p:txBody>
          <a:bodyPr/>
          <a:lstStyle/>
          <a:p>
            <a:r>
              <a:rPr lang="en-US" altLang="en-US"/>
              <a:t>Correlation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676ADA2B-AF4F-B74A-E93B-0618B628826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altLang="en-US" sz="3200"/>
              <a:t>A measure of the strength of the relationship between the independent and dependent variables</a:t>
            </a:r>
          </a:p>
          <a:p>
            <a:r>
              <a:rPr lang="en-US" altLang="en-US" sz="3200"/>
              <a:t>i.e., how well does the right hand side of the equation explain the left hand side</a:t>
            </a:r>
          </a:p>
          <a:p>
            <a:r>
              <a:rPr lang="en-US" altLang="en-US" sz="3200"/>
              <a:t>Measured by the the correlation coefficient, r</a:t>
            </a:r>
          </a:p>
          <a:p>
            <a:pPr algn="ctr">
              <a:buFontTx/>
              <a:buNone/>
            </a:pPr>
            <a:r>
              <a:rPr lang="en-US" altLang="en-US" sz="2400"/>
              <a:t>r =  (n* </a:t>
            </a:r>
            <a:r>
              <a:rPr lang="en-US" altLang="en-US" sz="2400">
                <a:latin typeface="Symbol" pitchFamily="2" charset="2"/>
              </a:rPr>
              <a:t></a:t>
            </a:r>
            <a:r>
              <a:rPr lang="en-US" altLang="en-US" sz="2400"/>
              <a:t>xy - </a:t>
            </a:r>
            <a:r>
              <a:rPr lang="en-US" altLang="en-US" sz="2400">
                <a:latin typeface="Symbol" pitchFamily="2" charset="2"/>
              </a:rPr>
              <a:t></a:t>
            </a:r>
            <a:r>
              <a:rPr lang="en-US" altLang="en-US" sz="2400"/>
              <a:t>x </a:t>
            </a:r>
            <a:r>
              <a:rPr lang="en-US" altLang="en-US" sz="2400">
                <a:latin typeface="Symbol" pitchFamily="2" charset="2"/>
              </a:rPr>
              <a:t></a:t>
            </a:r>
            <a:r>
              <a:rPr lang="en-US" altLang="en-US" sz="2400"/>
              <a:t>y)/[(n* </a:t>
            </a:r>
            <a:r>
              <a:rPr lang="en-US" altLang="en-US" sz="2400">
                <a:latin typeface="Symbol" pitchFamily="2" charset="2"/>
              </a:rPr>
              <a:t></a:t>
            </a:r>
            <a:r>
              <a:rPr lang="en-US" altLang="en-US" sz="2400"/>
              <a:t>x</a:t>
            </a:r>
            <a:r>
              <a:rPr lang="en-US" altLang="en-US" sz="2400" baseline="30000"/>
              <a:t>2</a:t>
            </a:r>
            <a:r>
              <a:rPr lang="en-US" altLang="en-US" sz="2400"/>
              <a:t> - (</a:t>
            </a:r>
            <a:r>
              <a:rPr lang="en-US" altLang="en-US" sz="2400">
                <a:latin typeface="Symbol" pitchFamily="2" charset="2"/>
              </a:rPr>
              <a:t></a:t>
            </a:r>
            <a:r>
              <a:rPr lang="en-US" altLang="en-US" sz="2400"/>
              <a:t>x)</a:t>
            </a:r>
            <a:r>
              <a:rPr lang="en-US" altLang="en-US" sz="2400" baseline="30000"/>
              <a:t>2</a:t>
            </a:r>
            <a:r>
              <a:rPr lang="en-US" altLang="en-US" sz="2400"/>
              <a:t> )(n* </a:t>
            </a:r>
            <a:r>
              <a:rPr lang="en-US" altLang="en-US" sz="2400">
                <a:latin typeface="Symbol" pitchFamily="2" charset="2"/>
              </a:rPr>
              <a:t></a:t>
            </a:r>
            <a:r>
              <a:rPr lang="en-US" altLang="en-US" sz="2400"/>
              <a:t>y</a:t>
            </a:r>
            <a:r>
              <a:rPr lang="en-US" altLang="en-US" sz="2400" baseline="30000"/>
              <a:t>2</a:t>
            </a:r>
            <a:r>
              <a:rPr lang="en-US" altLang="en-US" sz="2400"/>
              <a:t> - (</a:t>
            </a:r>
            <a:r>
              <a:rPr lang="en-US" altLang="en-US" sz="2400">
                <a:latin typeface="Symbol" pitchFamily="2" charset="2"/>
              </a:rPr>
              <a:t></a:t>
            </a:r>
            <a:r>
              <a:rPr lang="en-US" altLang="en-US" sz="2400"/>
              <a:t>y)</a:t>
            </a:r>
            <a:r>
              <a:rPr lang="en-US" altLang="en-US" sz="2400" baseline="30000"/>
              <a:t>2</a:t>
            </a:r>
            <a:r>
              <a:rPr lang="en-US" altLang="en-US" sz="2400"/>
              <a:t>]</a:t>
            </a:r>
            <a:r>
              <a:rPr lang="en-US" altLang="en-US" sz="2400" baseline="30000"/>
              <a:t>0.5</a:t>
            </a: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EFAE2939-A024-D1AB-ECBE-18F62DE3532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 cap="flat"/>
        </p:spPr>
        <p:txBody>
          <a:bodyPr/>
          <a:lstStyle/>
          <a:p>
            <a:r>
              <a:rPr lang="en-US" altLang="en-US"/>
              <a:t>Correlation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440FD374-4F20-6748-90B2-B3C8B96B870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altLang="en-US" sz="2800" dirty="0"/>
              <a:t>The correlation coefficient can range from</a:t>
            </a:r>
          </a:p>
          <a:p>
            <a:pPr algn="ctr">
              <a:buFontTx/>
              <a:buNone/>
            </a:pPr>
            <a:r>
              <a:rPr lang="en-US" altLang="en-US" sz="2600" dirty="0"/>
              <a:t>0.0 </a:t>
            </a:r>
            <a:r>
              <a:rPr lang="en-US" altLang="en-US" sz="2600" u="sng" dirty="0"/>
              <a:t>&lt;</a:t>
            </a:r>
            <a:r>
              <a:rPr lang="en-US" altLang="en-US" sz="2600" dirty="0"/>
              <a:t> | r |</a:t>
            </a:r>
            <a:r>
              <a:rPr lang="en-US" altLang="en-US" sz="2600" u="sng" dirty="0"/>
              <a:t>&lt;</a:t>
            </a:r>
            <a:r>
              <a:rPr lang="en-US" altLang="en-US" sz="2600" dirty="0"/>
              <a:t> 1.0</a:t>
            </a:r>
          </a:p>
          <a:p>
            <a:r>
              <a:rPr lang="en-US" altLang="en-US" sz="2800" dirty="0"/>
              <a:t>The higher the correlation coefficient the better, e.g., </a:t>
            </a:r>
          </a:p>
        </p:txBody>
      </p:sp>
      <p:graphicFrame>
        <p:nvGraphicFramePr>
          <p:cNvPr id="2" name="Object 4">
            <a:extLst>
              <a:ext uri="{FF2B5EF4-FFF2-40B4-BE49-F238E27FC236}">
                <a16:creationId xmlns:a16="http://schemas.microsoft.com/office/drawing/2014/main" id="{DBCC0F7E-66BE-5A30-5BE3-5B1269B432C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68740250"/>
              </p:ext>
            </p:extLst>
          </p:nvPr>
        </p:nvGraphicFramePr>
        <p:xfrm>
          <a:off x="1447800" y="3657600"/>
          <a:ext cx="6846887" cy="1987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4749800" imgH="1244600" progId="Word.Document.8">
                  <p:embed/>
                </p:oleObj>
              </mc:Choice>
              <mc:Fallback>
                <p:oleObj name="Document" r:id="rId2" imgW="4749800" imgH="1244600" progId="Word.Document.8">
                  <p:embed/>
                  <p:pic>
                    <p:nvPicPr>
                      <p:cNvPr id="82948" name="Object 4">
                        <a:extLst>
                          <a:ext uri="{FF2B5EF4-FFF2-40B4-BE49-F238E27FC236}">
                            <a16:creationId xmlns:a16="http://schemas.microsoft.com/office/drawing/2014/main" id="{1A42B45E-F779-418C-A89A-908E6DF342EB}"/>
                          </a:ext>
                        </a:extLst>
                      </p:cNvPr>
                      <p:cNvPicPr>
                        <a:picLocks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7800" y="3657600"/>
                        <a:ext cx="6846887" cy="1987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3B02C861-679F-2503-B364-446357301FF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 cap="flat"/>
        </p:spPr>
        <p:txBody>
          <a:bodyPr/>
          <a:lstStyle/>
          <a:p>
            <a:r>
              <a:rPr lang="en-US" altLang="en-US"/>
              <a:t>Correlation</a:t>
            </a: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C6B81BA9-2A53-5C07-F78F-4B8017CACA4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altLang="en-US" sz="3000"/>
              <a:t>Another measure of correlation is the coefficient of determination, r</a:t>
            </a:r>
            <a:r>
              <a:rPr lang="en-US" altLang="en-US" sz="3000" baseline="30000"/>
              <a:t>2</a:t>
            </a:r>
            <a:r>
              <a:rPr lang="en-US" altLang="en-US" sz="3000"/>
              <a:t>, the correlation coefficient, r, squared </a:t>
            </a:r>
            <a:endParaRPr lang="en-US" altLang="en-US" sz="3000" baseline="30000"/>
          </a:p>
          <a:p>
            <a:r>
              <a:rPr lang="en-US" altLang="en-US" sz="3000"/>
              <a:t>r</a:t>
            </a:r>
            <a:r>
              <a:rPr lang="en-US" altLang="en-US" sz="3000" baseline="30000"/>
              <a:t>2</a:t>
            </a:r>
            <a:r>
              <a:rPr lang="en-US" altLang="en-US" sz="3000"/>
              <a:t> is the percentage of variation in the dependent variable that results from the independent variable </a:t>
            </a:r>
          </a:p>
          <a:p>
            <a:r>
              <a:rPr lang="en-US" altLang="en-US" sz="3000"/>
              <a:t>i.e., how much of the variation in the data is explained by your model</a:t>
            </a:r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1CD334CD-56F9-626A-276A-701015816DF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noFill/>
          <a:ln cap="flat"/>
        </p:spPr>
        <p:txBody>
          <a:bodyPr/>
          <a:lstStyle/>
          <a:p>
            <a:r>
              <a:rPr lang="en-US" altLang="en-US"/>
              <a:t>Multiple Regression</a:t>
            </a:r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585D05FC-75EA-DB72-587D-4D88E3099BB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altLang="en-US" sz="2800"/>
              <a:t>A more powerful extension of linear regression</a:t>
            </a:r>
          </a:p>
          <a:p>
            <a:r>
              <a:rPr lang="en-US" altLang="en-US" sz="2800"/>
              <a:t>Multiple regression relates a dependent variable to more than one independent variables</a:t>
            </a:r>
          </a:p>
          <a:p>
            <a:r>
              <a:rPr lang="en-US" altLang="en-US" sz="2800"/>
              <a:t>e.g., new housing may be a function of several independent variables</a:t>
            </a:r>
          </a:p>
          <a:p>
            <a:pPr lvl="1"/>
            <a:r>
              <a:rPr lang="en-US" altLang="en-US" sz="2400"/>
              <a:t>interest rate</a:t>
            </a:r>
          </a:p>
          <a:p>
            <a:pPr lvl="1"/>
            <a:r>
              <a:rPr lang="en-US" altLang="en-US" sz="2400"/>
              <a:t>population</a:t>
            </a:r>
          </a:p>
          <a:p>
            <a:pPr lvl="1"/>
            <a:r>
              <a:rPr lang="en-US" altLang="en-US" sz="2400"/>
              <a:t>housing prices</a:t>
            </a:r>
          </a:p>
          <a:p>
            <a:pPr lvl="1"/>
            <a:r>
              <a:rPr lang="en-US" altLang="en-US" sz="2400"/>
              <a:t>income</a:t>
            </a: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untitled 1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untitled 1">
      <a:majorFont>
        <a:latin typeface="Times"/>
        <a:ea typeface=""/>
        <a:cs typeface=""/>
      </a:majorFont>
      <a:minorFont>
        <a:latin typeface="Time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2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pitchFamily="2" charset="0"/>
          </a:defRPr>
        </a:defPPr>
      </a:lstStyle>
    </a:lnDef>
  </a:objectDefaults>
  <a:extraClrSchemeLst>
    <a:extraClrScheme>
      <a:clrScheme name="untitled 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titled 1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ntitled 1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titled 1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titled 1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titled 1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ntitled 1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Hualalai:Microsoft Office:Microsoft PowerPoint 4:</Template>
  <TotalTime>28</TotalTime>
  <Pages>13</Pages>
  <Words>674</Words>
  <Application>Microsoft Macintosh PowerPoint</Application>
  <PresentationFormat>A4 Paper (210x297 mm)</PresentationFormat>
  <Paragraphs>88</Paragraphs>
  <Slides>14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Times</vt:lpstr>
      <vt:lpstr>Symbol</vt:lpstr>
      <vt:lpstr>Times New Roman</vt:lpstr>
      <vt:lpstr>untitled 1</vt:lpstr>
      <vt:lpstr>Microsoft Word Document</vt:lpstr>
      <vt:lpstr>Linear Regression</vt:lpstr>
      <vt:lpstr>Linear Trend</vt:lpstr>
      <vt:lpstr>Linear Trend</vt:lpstr>
      <vt:lpstr>Why Linear Trend?</vt:lpstr>
      <vt:lpstr>Least Squares Method</vt:lpstr>
      <vt:lpstr>Correlation</vt:lpstr>
      <vt:lpstr>Correlation</vt:lpstr>
      <vt:lpstr>Correlation</vt:lpstr>
      <vt:lpstr>Multiple Regression</vt:lpstr>
      <vt:lpstr>Multiple Regression</vt:lpstr>
      <vt:lpstr>Multiple Regression Performance</vt:lpstr>
      <vt:lpstr>F Statistic</vt:lpstr>
      <vt:lpstr>Least Squares Example</vt:lpstr>
      <vt:lpstr>Comparison of LS and Time Series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Math 326 Mathematics for Decision Making</dc:title>
  <dc:subject/>
  <dc:creator>Teacher</dc:creator>
  <cp:keywords/>
  <dc:description/>
  <cp:lastModifiedBy>Kros, John</cp:lastModifiedBy>
  <cp:revision>45</cp:revision>
  <cp:lastPrinted>1997-08-07T10:28:05Z</cp:lastPrinted>
  <dcterms:created xsi:type="dcterms:W3CDTF">1997-08-11T04:49:59Z</dcterms:created>
  <dcterms:modified xsi:type="dcterms:W3CDTF">2023-04-13T15:56:25Z</dcterms:modified>
</cp:coreProperties>
</file>