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1" r:id="rId3"/>
    <p:sldId id="272" r:id="rId4"/>
    <p:sldId id="273" r:id="rId5"/>
    <p:sldId id="275" r:id="rId6"/>
    <p:sldId id="274" r:id="rId7"/>
    <p:sldId id="278" r:id="rId8"/>
    <p:sldId id="280" r:id="rId9"/>
    <p:sldId id="283" r:id="rId10"/>
    <p:sldId id="282" r:id="rId11"/>
    <p:sldId id="281" r:id="rId12"/>
    <p:sldId id="279" r:id="rId13"/>
    <p:sldId id="276" r:id="rId14"/>
    <p:sldId id="284" r:id="rId15"/>
    <p:sldId id="285" r:id="rId16"/>
    <p:sldId id="286" r:id="rId17"/>
    <p:sldId id="277" r:id="rId18"/>
    <p:sldId id="287" r:id="rId19"/>
    <p:sldId id="288" r:id="rId20"/>
    <p:sldId id="289" r:id="rId21"/>
    <p:sldId id="290" r:id="rId22"/>
    <p:sldId id="291" r:id="rId23"/>
    <p:sldId id="293" r:id="rId24"/>
    <p:sldId id="294" r:id="rId25"/>
    <p:sldId id="295" r:id="rId26"/>
  </p:sldIdLst>
  <p:sldSz cx="9906000" cy="6858000" type="A4"/>
  <p:notesSz cx="4267200" cy="579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20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B9EEB04-9A61-6042-838C-ADF79EB6F10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9913" y="2749550"/>
            <a:ext cx="312737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5562" tIns="26987" rIns="55562" bIns="26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91D6C59-F35F-564F-B49C-2CE954E77C4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11200" y="534988"/>
            <a:ext cx="2844800" cy="1970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44513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273050" algn="l" defTabSz="544513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544513" algn="l" defTabSz="544513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817563" algn="l" defTabSz="544513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085850" algn="l" defTabSz="544513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AD45FED-6DE0-4146-BFC7-D265BF684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D72D9CD-B097-DD49-B45B-F0CE44E500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C80D527-E359-1E49-B8C7-F958B71124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3088" y="438150"/>
            <a:ext cx="3122612" cy="2163763"/>
          </a:xfrm>
          <a:ln cap="flat"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4C916B3-83E2-9E41-BA20-0F816A0C8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ln/>
        </p:spPr>
        <p:txBody>
          <a:bodyPr lIns="56871" tIns="27937" rIns="56871" bIns="2793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B06D050-4633-E94F-81EF-29BB4F2CE4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2FB8F92-41EA-1345-BB85-251BE7355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ln/>
        </p:spPr>
        <p:txBody>
          <a:bodyPr lIns="56871" tIns="27937" rIns="56871" bIns="2793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E917311-FB5C-7E40-8F3F-930B5D61A1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3088" y="438150"/>
            <a:ext cx="3122612" cy="2163763"/>
          </a:xfrm>
          <a:ln cap="flat"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D40949E-1C0A-2743-A664-4AA2B170A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noFill/>
          <a:ln/>
        </p:spPr>
        <p:txBody>
          <a:bodyPr lIns="56871" tIns="27937" rIns="56871" bIns="27937"/>
          <a:lstStyle/>
          <a:p>
            <a:r>
              <a:rPr lang="en-US" altLang="en-US"/>
              <a:t>Figure 5.1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755A13F-D565-0345-B540-2E284EAC9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28963" cy="2605087"/>
          </a:xfrm>
          <a:ln/>
        </p:spPr>
        <p:txBody>
          <a:bodyPr lIns="58867" tIns="29932" rIns="58867" bIns="29932"/>
          <a:lstStyle/>
          <a:p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DE4065A-D158-3341-8ED3-A91D16A3F8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72BB50F-985D-8A40-B896-1CED6DE6FE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6A5A781-799C-104B-86CC-869EA9567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ln/>
        </p:spPr>
        <p:txBody>
          <a:bodyPr lIns="56871" tIns="27937" rIns="56871" bIns="2793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F05037A-42F7-4543-92F7-CBED22E242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69E69B3-F099-7544-9765-D43212141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49550"/>
            <a:ext cx="3128963" cy="2606675"/>
          </a:xfrm>
          <a:ln/>
        </p:spPr>
        <p:txBody>
          <a:bodyPr lIns="58867" tIns="29932" rIns="58867" bIns="2993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9B070BD-CF25-5A42-BF99-2F965F9CC9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3088" y="438150"/>
            <a:ext cx="3122612" cy="2163763"/>
          </a:xfrm>
          <a:ln cap="flat"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4FF62D5-938A-D446-835C-5B8FB8BB0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49550"/>
            <a:ext cx="3130550" cy="2606675"/>
          </a:xfrm>
          <a:ln/>
        </p:spPr>
        <p:txBody>
          <a:bodyPr lIns="57869" tIns="27937" rIns="57869" bIns="27937"/>
          <a:lstStyle/>
          <a:p>
            <a:pPr defTabSz="914400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5C37E22-85BB-F04E-B57B-A94E4A80D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28963" cy="2605087"/>
          </a:xfrm>
          <a:ln/>
        </p:spPr>
        <p:txBody>
          <a:bodyPr lIns="58867" tIns="29932" rIns="58867" bIns="29932"/>
          <a:lstStyle/>
          <a:p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2213996-E224-F048-9CB0-848DDA5079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3088" y="438150"/>
            <a:ext cx="3122612" cy="2163763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303121B-0533-F840-93D8-ABB22CFD84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BC16AC2-1484-904B-AE23-3D4B14D74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ln/>
        </p:spPr>
        <p:txBody>
          <a:bodyPr lIns="56871" tIns="27937" rIns="56871" bIns="2793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E0011D4-FA42-F440-8424-06A521BD62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3088" y="438150"/>
            <a:ext cx="3122612" cy="2163763"/>
          </a:xfrm>
          <a:ln cap="flat"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776BDCF-FEA6-394A-90CB-1083FE171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ln/>
        </p:spPr>
        <p:txBody>
          <a:bodyPr lIns="56871" tIns="27937" rIns="56871" bIns="2793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2A34B61-7394-2448-9828-AED8AB9D6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28963" cy="2605087"/>
          </a:xfrm>
          <a:ln/>
        </p:spPr>
        <p:txBody>
          <a:bodyPr lIns="58867" tIns="29932" rIns="58867" bIns="29932"/>
          <a:lstStyle/>
          <a:p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3E0D482-89C1-0244-81A0-0009E11CBB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D4086A4-ADBF-6B42-8931-9D2B23B9A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28963" cy="2605087"/>
          </a:xfrm>
          <a:ln/>
        </p:spPr>
        <p:txBody>
          <a:bodyPr lIns="58867" tIns="29932" rIns="58867" bIns="29932"/>
          <a:lstStyle/>
          <a:p>
            <a:endParaRPr lang="en-US" alt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421696E-E685-124F-B643-4076285AD7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B1E1F7C-2F90-274D-9E27-23332360C0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3088" y="438150"/>
            <a:ext cx="3122612" cy="2163763"/>
          </a:xfrm>
          <a:ln cap="flat"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488FBD6-FB6C-3A49-9C3C-E981BB56D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ln/>
        </p:spPr>
        <p:txBody>
          <a:bodyPr lIns="56871" tIns="27937" rIns="56871" bIns="2793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29E4C467-E114-154F-9766-DD6F2AF2B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28963" cy="2605087"/>
          </a:xfrm>
          <a:ln/>
        </p:spPr>
        <p:txBody>
          <a:bodyPr lIns="58867" tIns="29932" rIns="58867" bIns="29932"/>
          <a:lstStyle/>
          <a:p>
            <a:endParaRPr lang="en-US" alt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DFFFA89-F40B-B643-B384-CA1CDDF94D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5B25EA7-7CDD-D14D-81D9-FD3DC804CD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206CA03-239F-9148-AE9F-F78EB28CB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ln/>
        </p:spPr>
        <p:txBody>
          <a:bodyPr lIns="56871" tIns="27937" rIns="56871" bIns="2793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C43754C-CFA1-AA43-B2E5-E412132998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F7EA2D5-067A-F341-A794-111E36023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ln/>
        </p:spPr>
        <p:txBody>
          <a:bodyPr lIns="56871" tIns="27937" rIns="56871" bIns="2793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4E6339E-CAD4-3240-BD9D-79B49A8ABE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3088" y="438150"/>
            <a:ext cx="3122612" cy="2163763"/>
          </a:xfrm>
          <a:ln cap="flat"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36A0157-853C-EA40-B257-67A7E80F4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49550"/>
            <a:ext cx="3130550" cy="2606675"/>
          </a:xfrm>
          <a:ln/>
        </p:spPr>
        <p:txBody>
          <a:bodyPr lIns="57869" tIns="27937" rIns="57869" bIns="27937"/>
          <a:lstStyle/>
          <a:p>
            <a:pPr defTabSz="914400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D318E7F-AF7B-4241-891C-09268C30F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28963" cy="2605087"/>
          </a:xfrm>
          <a:ln/>
        </p:spPr>
        <p:txBody>
          <a:bodyPr lIns="58867" tIns="29932" rIns="58867" bIns="29932"/>
          <a:lstStyle/>
          <a:p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8B09B25-4405-BC41-8DC2-6077DE3BA6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5BF1A8C-9E5D-9E40-B7CC-8B80D392BB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3088" y="438150"/>
            <a:ext cx="3122612" cy="2163763"/>
          </a:xfrm>
          <a:ln cap="flat"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C6C4065-3BB4-A843-897E-91DABF125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ln/>
        </p:spPr>
        <p:txBody>
          <a:bodyPr lIns="56871" tIns="27937" rIns="56871" bIns="2793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B3FB057-97C6-1F4D-9866-9C869CD6E2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3088" y="438150"/>
            <a:ext cx="3122612" cy="2163763"/>
          </a:xfrm>
          <a:ln cap="flat"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7EB8E25-049C-5842-BFE9-3B6ED798C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ln/>
        </p:spPr>
        <p:txBody>
          <a:bodyPr lIns="56871" tIns="27937" rIns="56871" bIns="2793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4D290B8-41AA-D646-909D-8376CBA687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3088" y="438150"/>
            <a:ext cx="3122612" cy="2163763"/>
          </a:xfrm>
          <a:ln cap="flat"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FBD8A08-EB36-684B-B5E7-628133BE4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noFill/>
          <a:ln/>
        </p:spPr>
        <p:txBody>
          <a:bodyPr lIns="56871" tIns="27937" rIns="56871" bIns="27937"/>
          <a:lstStyle/>
          <a:p>
            <a:r>
              <a:rPr lang="en-US" altLang="en-US"/>
              <a:t>Figure 5.3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839CA1D-C8D0-F045-89B3-A183734B92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723E18E-D99A-9844-A11A-A02B9A3BF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ln/>
        </p:spPr>
        <p:txBody>
          <a:bodyPr lIns="56871" tIns="27937" rIns="56871" bIns="27937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2E0231D7-EC8B-5A4B-92D3-E048FA74F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28963" cy="2605087"/>
          </a:xfrm>
          <a:ln/>
        </p:spPr>
        <p:txBody>
          <a:bodyPr lIns="58867" tIns="29932" rIns="58867" bIns="29932"/>
          <a:lstStyle/>
          <a:p>
            <a:endParaRPr lang="en-US" altLang="en-US"/>
          </a:p>
        </p:txBody>
      </p:sp>
      <p:sp>
        <p:nvSpPr>
          <p:cNvPr id="39939" name="Rectangle 1027">
            <a:extLst>
              <a:ext uri="{FF2B5EF4-FFF2-40B4-BE49-F238E27FC236}">
                <a16:creationId xmlns:a16="http://schemas.microsoft.com/office/drawing/2014/main" id="{D69E3F78-19FE-2F44-81C9-2CE04FC6EC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3D1761E-6BB3-1545-8479-0B04B01805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1500" y="438150"/>
            <a:ext cx="3124200" cy="2163763"/>
          </a:xfrm>
          <a:ln cap="flat"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26D8485-FDF1-4543-AC68-A93C0A562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8325" y="2751138"/>
            <a:ext cx="3130550" cy="2605087"/>
          </a:xfrm>
          <a:ln/>
        </p:spPr>
        <p:txBody>
          <a:bodyPr lIns="56871" tIns="27937" rIns="56871" bIns="27937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D6F5-BB2A-4A40-A315-3C84F97C6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9BE2C-6A91-8649-84C2-A0EA7CFC5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521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EB4E-DE7F-E445-A9AC-60F0B916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2E67D-DBD8-EE44-BA0D-20DC8D126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12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CF48F0-D1AF-8646-B774-1EE7101E8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0250" y="585788"/>
            <a:ext cx="2130425" cy="5764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BA40D-5D39-9741-8E24-D90BE06D8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585788"/>
            <a:ext cx="6242050" cy="5764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72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C656-E03C-0142-A429-78ABF8B3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683F-1DAF-B844-BACE-2244E972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27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834CD-D795-7645-8ADD-E02C5FC2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0B848-441B-8441-8C6A-2E66D250B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80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024D-B62B-2340-83EF-28F44869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BC804-CAB1-BC44-842C-0141B906F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78025"/>
            <a:ext cx="4181475" cy="4371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FDB38-8AC9-EA41-9AF6-14A8DF56C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978025"/>
            <a:ext cx="4181475" cy="4371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54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11C8-5885-DF4F-B7A5-D75B5A8F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25B9A-8444-6A45-996C-5DE0658C8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F038C-81B8-5C41-BE86-C8440450F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BBBFB-427E-8C4C-A8B7-363AF0151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411FD-61C2-C841-B937-EE0491602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71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8D25-DC45-6A45-8378-B9CDB59A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97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65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DA10-131E-804F-86D9-13CF1E18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7166-A0B1-AA48-8681-1DC34144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297F6-57DC-D848-A535-B92C650FE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37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9176-D4C7-544F-B9BE-E2559610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A3BC7A-F9EA-3C44-92F2-8E673035A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24B67-508C-E74B-A531-8014CE025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7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48DEEC-EEB7-414E-9805-FA24F42B9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1978025"/>
            <a:ext cx="85153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6AA9F9-B1A6-7F42-A25D-7649A5A94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85788"/>
            <a:ext cx="8489950" cy="11890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46120405-5EDE-8241-B836-150953A30358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1981200"/>
            <a:ext cx="8478837" cy="4114800"/>
            <a:chOff x="419" y="1248"/>
            <a:chExt cx="5341" cy="2592"/>
          </a:xfrm>
        </p:grpSpPr>
        <p:sp>
          <p:nvSpPr>
            <p:cNvPr id="1029" name="Line 5">
              <a:extLst>
                <a:ext uri="{FF2B5EF4-FFF2-40B4-BE49-F238E27FC236}">
                  <a16:creationId xmlns:a16="http://schemas.microsoft.com/office/drawing/2014/main" id="{4D3EFBF1-A58C-EA40-9D24-D033664C0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" y="1248"/>
              <a:ext cx="53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" name="Line 6">
              <a:extLst>
                <a:ext uri="{FF2B5EF4-FFF2-40B4-BE49-F238E27FC236}">
                  <a16:creationId xmlns:a16="http://schemas.microsoft.com/office/drawing/2014/main" id="{5B54A283-9F31-D847-A457-9925B7D7A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" y="1256"/>
              <a:ext cx="0" cy="2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Line 7">
              <a:extLst>
                <a:ext uri="{FF2B5EF4-FFF2-40B4-BE49-F238E27FC236}">
                  <a16:creationId xmlns:a16="http://schemas.microsoft.com/office/drawing/2014/main" id="{A75858E6-B73E-F442-B086-8C42663C7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1256"/>
              <a:ext cx="0" cy="2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Line 8">
              <a:extLst>
                <a:ext uri="{FF2B5EF4-FFF2-40B4-BE49-F238E27FC236}">
                  <a16:creationId xmlns:a16="http://schemas.microsoft.com/office/drawing/2014/main" id="{98294B77-05B0-F440-8FB1-E1C0182FB2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" y="3840"/>
              <a:ext cx="12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Line 9">
              <a:extLst>
                <a:ext uri="{FF2B5EF4-FFF2-40B4-BE49-F238E27FC236}">
                  <a16:creationId xmlns:a16="http://schemas.microsoft.com/office/drawing/2014/main" id="{3083425E-2645-4B47-B474-59EEB3FE9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9" y="3840"/>
              <a:ext cx="12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Rectangle 11">
            <a:extLst>
              <a:ext uri="{FF2B5EF4-FFF2-40B4-BE49-F238E27FC236}">
                <a16:creationId xmlns:a16="http://schemas.microsoft.com/office/drawing/2014/main" id="{12312FB2-F247-0446-ACFA-25A1F8AE1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6234113"/>
            <a:ext cx="536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7A7A94A6-FF41-344E-9113-68083C67EF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0A1AB3CC-C1AC-6841-BDEF-BFCE7B0F2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6157913"/>
            <a:ext cx="1705594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dirty="0"/>
              <a:t>OMGT6213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BAA6D-948F-424A-A04E-C693D53000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60031" y="5930900"/>
            <a:ext cx="1689100" cy="927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9800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98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" pitchFamily="2" charset="0"/>
        </a:defRPr>
      </a:lvl2pPr>
      <a:lvl3pPr algn="ctr" defTabSz="9398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" pitchFamily="2" charset="0"/>
        </a:defRPr>
      </a:lvl3pPr>
      <a:lvl4pPr algn="ctr" defTabSz="9398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" pitchFamily="2" charset="0"/>
        </a:defRPr>
      </a:lvl4pPr>
      <a:lvl5pPr algn="ctr" defTabSz="9398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" pitchFamily="2" charset="0"/>
        </a:defRPr>
      </a:lvl5pPr>
      <a:lvl6pPr marL="457200" algn="ctr" defTabSz="9398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" pitchFamily="2" charset="0"/>
        </a:defRPr>
      </a:lvl6pPr>
      <a:lvl7pPr marL="914400" algn="ctr" defTabSz="9398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" pitchFamily="2" charset="0"/>
        </a:defRPr>
      </a:lvl7pPr>
      <a:lvl8pPr marL="1371600" algn="ctr" defTabSz="9398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" pitchFamily="2" charset="0"/>
        </a:defRPr>
      </a:lvl8pPr>
      <a:lvl9pPr marL="1828800" algn="ctr" defTabSz="9398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" pitchFamily="2" charset="0"/>
        </a:defRPr>
      </a:lvl9pPr>
    </p:titleStyle>
    <p:bodyStyle>
      <a:lvl1pPr marL="352425" indent="-352425" algn="l" defTabSz="9398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93688" algn="l" defTabSz="9398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338" indent="-236538" algn="l" defTabSz="9398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650" indent="-234950" algn="l" defTabSz="9398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33363" algn="l" defTabSz="9398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AD11710-8DBB-FA42-A684-DE2F2770D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585788"/>
            <a:ext cx="8489950" cy="1189037"/>
          </a:xfrm>
          <a:noFill/>
          <a:ln cap="flat"/>
        </p:spPr>
        <p:txBody>
          <a:bodyPr/>
          <a:lstStyle/>
          <a:p>
            <a:r>
              <a:rPr lang="en-US" altLang="en-US" sz="5200" b="1"/>
              <a:t>Product and Service Design</a:t>
            </a:r>
            <a:endParaRPr lang="en-US" altLang="en-US" sz="37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4FD2572-AB28-A94C-B716-0CDABB3D0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2028825"/>
            <a:ext cx="8515350" cy="4371975"/>
          </a:xfrm>
          <a:noFill/>
          <a:ln/>
        </p:spPr>
        <p:txBody>
          <a:bodyPr/>
          <a:lstStyle/>
          <a:p>
            <a:r>
              <a:rPr lang="en-US" altLang="en-US" sz="2600"/>
              <a:t>Product and Service Design</a:t>
            </a:r>
          </a:p>
          <a:p>
            <a:r>
              <a:rPr lang="en-US" altLang="en-US" sz="2600"/>
              <a:t>Process Planning</a:t>
            </a:r>
          </a:p>
          <a:p>
            <a:r>
              <a:rPr lang="en-US" altLang="en-US" sz="2600"/>
              <a:t>Concurrent Design and Engineering</a:t>
            </a:r>
          </a:p>
          <a:p>
            <a:r>
              <a:rPr lang="en-US" altLang="en-US" sz="2600"/>
              <a:t>Functional Design</a:t>
            </a:r>
          </a:p>
          <a:p>
            <a:r>
              <a:rPr lang="en-US" altLang="en-US" sz="2600"/>
              <a:t>Reliability and Analyzing Failures</a:t>
            </a:r>
          </a:p>
          <a:p>
            <a:r>
              <a:rPr lang="en-US" altLang="en-US" sz="2600"/>
              <a:t>Design Process</a:t>
            </a:r>
          </a:p>
          <a:p>
            <a:r>
              <a:rPr lang="en-US" altLang="en-US" sz="2600"/>
              <a:t>Quality Function Deployment</a:t>
            </a:r>
          </a:p>
          <a:p>
            <a:r>
              <a:rPr lang="en-US" altLang="en-US" sz="2600"/>
              <a:t>Taguchi Robust Design</a:t>
            </a:r>
          </a:p>
          <a:p>
            <a:pPr lvl="1"/>
            <a:endParaRPr lang="en-US" altLang="en-US"/>
          </a:p>
          <a:p>
            <a:pPr lvl="1"/>
            <a:endParaRPr lang="en-US" altLang="en-US" sz="2600"/>
          </a:p>
          <a:p>
            <a:pPr lvl="1"/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8" name="Group 10">
            <a:extLst>
              <a:ext uri="{FF2B5EF4-FFF2-40B4-BE49-F238E27FC236}">
                <a16:creationId xmlns:a16="http://schemas.microsoft.com/office/drawing/2014/main" id="{B04CCB5E-DB4A-0A43-80E4-6AB8BA6855E5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1981200"/>
            <a:ext cx="8478837" cy="4114800"/>
            <a:chOff x="419" y="1248"/>
            <a:chExt cx="5341" cy="2592"/>
          </a:xfrm>
        </p:grpSpPr>
        <p:sp>
          <p:nvSpPr>
            <p:cNvPr id="43019" name="Line 11">
              <a:extLst>
                <a:ext uri="{FF2B5EF4-FFF2-40B4-BE49-F238E27FC236}">
                  <a16:creationId xmlns:a16="http://schemas.microsoft.com/office/drawing/2014/main" id="{08D981D2-D33E-224C-8E00-8FF623ABF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" y="1248"/>
              <a:ext cx="53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Line 12">
              <a:extLst>
                <a:ext uri="{FF2B5EF4-FFF2-40B4-BE49-F238E27FC236}">
                  <a16:creationId xmlns:a16="http://schemas.microsoft.com/office/drawing/2014/main" id="{641D6990-87FE-DE44-ACD9-533A9CE60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" y="1256"/>
              <a:ext cx="0" cy="257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Line 13">
              <a:extLst>
                <a:ext uri="{FF2B5EF4-FFF2-40B4-BE49-F238E27FC236}">
                  <a16:creationId xmlns:a16="http://schemas.microsoft.com/office/drawing/2014/main" id="{05B6893C-ADF5-1C4D-884D-A8A3E0245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1256"/>
              <a:ext cx="0" cy="257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Line 14">
              <a:extLst>
                <a:ext uri="{FF2B5EF4-FFF2-40B4-BE49-F238E27FC236}">
                  <a16:creationId xmlns:a16="http://schemas.microsoft.com/office/drawing/2014/main" id="{1DF8E50C-B94A-9543-8E86-5E316DD6B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" y="3840"/>
              <a:ext cx="129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Line 15">
              <a:extLst>
                <a:ext uri="{FF2B5EF4-FFF2-40B4-BE49-F238E27FC236}">
                  <a16:creationId xmlns:a16="http://schemas.microsoft.com/office/drawing/2014/main" id="{3CB1635F-0597-2648-8C57-757E4E712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9" y="3840"/>
              <a:ext cx="129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0" name="Oval 2">
            <a:extLst>
              <a:ext uri="{FF2B5EF4-FFF2-40B4-BE49-F238E27FC236}">
                <a16:creationId xmlns:a16="http://schemas.microsoft.com/office/drawing/2014/main" id="{5FB69112-E299-1D47-BA45-A227FFAA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1471613"/>
            <a:ext cx="3962400" cy="4191000"/>
          </a:xfrm>
          <a:prstGeom prst="ellipse">
            <a:avLst/>
          </a:prstGeom>
          <a:noFill/>
          <a:ln w="50800">
            <a:solidFill>
              <a:srgbClr val="F6BF6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138E2FA-5B6A-BB4B-B17F-EA01CD195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28600"/>
            <a:ext cx="8489950" cy="1189038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Concurrent Design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FC035252-C6DB-A349-A2FA-B76A7871C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038" y="2006600"/>
            <a:ext cx="1903412" cy="5159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800">
                <a:solidFill>
                  <a:schemeClr val="bg2"/>
                </a:solidFill>
                <a:latin typeface="Arial" panose="020B0604020202020204" pitchFamily="34" charset="0"/>
              </a:rPr>
              <a:t>Customers</a:t>
            </a: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195B8F23-99C1-974A-9FF5-BBC67FE5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3373438"/>
            <a:ext cx="1746250" cy="5159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800">
                <a:solidFill>
                  <a:schemeClr val="bg2"/>
                </a:solidFill>
                <a:latin typeface="Arial" panose="020B0604020202020204" pitchFamily="34" charset="0"/>
              </a:rPr>
              <a:t>Marketing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7FEC7C90-2784-5A4D-BBCA-32715FAA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2082800"/>
            <a:ext cx="1290637" cy="5159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800">
                <a:solidFill>
                  <a:schemeClr val="bg2"/>
                </a:solidFill>
                <a:latin typeface="Arial" panose="020B0604020202020204" pitchFamily="34" charset="0"/>
              </a:rPr>
              <a:t>Design</a:t>
            </a: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92CB8E22-03CC-A84F-BFA5-E68ECD467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3302000"/>
            <a:ext cx="2084387" cy="5159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800">
                <a:solidFill>
                  <a:schemeClr val="bg2"/>
                </a:solidFill>
                <a:latin typeface="Arial" panose="020B0604020202020204" pitchFamily="34" charset="0"/>
              </a:rPr>
              <a:t>Engineering</a:t>
            </a:r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B0B218F4-615E-5C48-AC63-B1A5CE1EC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4749800"/>
            <a:ext cx="1666875" cy="5159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800">
                <a:solidFill>
                  <a:schemeClr val="bg2"/>
                </a:solidFill>
                <a:latin typeface="Arial" panose="020B0604020202020204" pitchFamily="34" charset="0"/>
              </a:rPr>
              <a:t>Suppliers</a:t>
            </a:r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8A74A966-ABA8-AF4E-A66E-03C2F015B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4749800"/>
            <a:ext cx="1884362" cy="5159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800">
                <a:solidFill>
                  <a:schemeClr val="bg2"/>
                </a:solidFill>
                <a:latin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8ED8BD1-964B-D84C-82C0-5E0AED99D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Design Teams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C460B0D-F7F0-9D41-A160-A8B83B0B3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2028825"/>
            <a:ext cx="8515350" cy="4371975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/>
            <a:r>
              <a:rPr lang="en-US" altLang="en-US" sz="3400"/>
              <a:t>Cross-functional</a:t>
            </a:r>
            <a:r>
              <a:rPr lang="en-US" altLang="en-US"/>
              <a:t> </a:t>
            </a:r>
          </a:p>
          <a:p>
            <a:pPr marL="685800" lvl="1" indent="0" defTabSz="914400"/>
            <a:r>
              <a:rPr lang="en-US" altLang="en-US" sz="3000"/>
              <a:t>Marketing, manufacturing, engineering, finance</a:t>
            </a:r>
            <a:endParaRPr lang="en-US" altLang="en-US"/>
          </a:p>
          <a:p>
            <a:pPr marL="342900" indent="-342900" defTabSz="914400"/>
            <a:r>
              <a:rPr lang="en-US" altLang="en-US" sz="3400"/>
              <a:t>Vertical</a:t>
            </a:r>
            <a:endParaRPr lang="en-US" altLang="en-US"/>
          </a:p>
          <a:p>
            <a:pPr marL="685800" lvl="1" indent="0" defTabSz="914400"/>
            <a:r>
              <a:rPr lang="en-US" altLang="en-US" sz="3000"/>
              <a:t>Suppliers, dealers, customers</a:t>
            </a:r>
            <a:endParaRPr lang="en-US" altLang="en-US"/>
          </a:p>
          <a:p>
            <a:pPr marL="342900" indent="-342900" defTabSz="914400"/>
            <a:r>
              <a:rPr lang="en-US" altLang="en-US" sz="3400"/>
              <a:t>Horizontal</a:t>
            </a:r>
            <a:endParaRPr lang="en-US" altLang="en-US"/>
          </a:p>
          <a:p>
            <a:pPr marL="685800" lvl="1" indent="0" defTabSz="914400"/>
            <a:r>
              <a:rPr lang="en-US" altLang="en-US" sz="3000"/>
              <a:t>Lawyers, accountants, insurance companies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0" name="Group 16">
            <a:extLst>
              <a:ext uri="{FF2B5EF4-FFF2-40B4-BE49-F238E27FC236}">
                <a16:creationId xmlns:a16="http://schemas.microsoft.com/office/drawing/2014/main" id="{5D4DECA3-BE57-A243-9707-31ABE068CB6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990600"/>
            <a:ext cx="9786938" cy="5078413"/>
            <a:chOff x="1" y="266"/>
            <a:chExt cx="6165" cy="3199"/>
          </a:xfrm>
        </p:grpSpPr>
        <p:graphicFrame>
          <p:nvGraphicFramePr>
            <p:cNvPr id="36866" name="Object 2">
              <a:hlinkClick r:id="" action="ppaction://ole?verb=0"/>
              <a:extLst>
                <a:ext uri="{FF2B5EF4-FFF2-40B4-BE49-F238E27FC236}">
                  <a16:creationId xmlns:a16="http://schemas.microsoft.com/office/drawing/2014/main" id="{6CC7849F-E7BE-0C49-B6CE-81CD2787AB2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257" y="768"/>
            <a:ext cx="513" cy="1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9" name="Clip" r:id="rId4" imgW="13030200" imgH="36195000" progId="MS_ClipArt_Gallery.2">
                    <p:embed/>
                  </p:oleObj>
                </mc:Choice>
                <mc:Fallback>
                  <p:oleObj name="Clip" r:id="rId4" imgW="13030200" imgH="36195000" progId="MS_ClipArt_Gallery.2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7" y="768"/>
                          <a:ext cx="513" cy="1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67" name="Rectangle 3">
              <a:extLst>
                <a:ext uri="{FF2B5EF4-FFF2-40B4-BE49-F238E27FC236}">
                  <a16:creationId xmlns:a16="http://schemas.microsoft.com/office/drawing/2014/main" id="{376AA84E-D1A2-B949-81B2-612128B80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2641"/>
              <a:ext cx="4574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altLang="en-US" sz="4000">
                  <a:latin typeface="Times New Roman" panose="02020603050405020304" pitchFamily="18" charset="0"/>
                </a:rPr>
                <a:t>Break Down the Walls Between </a:t>
              </a:r>
            </a:p>
            <a:p>
              <a:pPr algn="ctr"/>
              <a:r>
                <a:rPr lang="en-US" altLang="en-US" sz="4000">
                  <a:latin typeface="Times New Roman" panose="02020603050405020304" pitchFamily="18" charset="0"/>
                </a:rPr>
                <a:t>Functional Areas</a:t>
              </a:r>
              <a:r>
                <a:rPr lang="en-US" altLang="en-US" sz="320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6868" name="Rectangle 4">
              <a:extLst>
                <a:ext uri="{FF2B5EF4-FFF2-40B4-BE49-F238E27FC236}">
                  <a16:creationId xmlns:a16="http://schemas.microsoft.com/office/drawing/2014/main" id="{C0558242-A7A2-C440-B742-E9951DDC9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1153"/>
              <a:ext cx="13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en-US" sz="2000">
                  <a:latin typeface="Arial" panose="020B0604020202020204" pitchFamily="34" charset="0"/>
                </a:rPr>
                <a:t>        Marketing</a:t>
              </a:r>
            </a:p>
          </p:txBody>
        </p:sp>
        <p:sp>
          <p:nvSpPr>
            <p:cNvPr id="36869" name="Rectangle 5">
              <a:extLst>
                <a:ext uri="{FF2B5EF4-FFF2-40B4-BE49-F238E27FC236}">
                  <a16:creationId xmlns:a16="http://schemas.microsoft.com/office/drawing/2014/main" id="{AF0EA481-3BF1-AB43-B841-7B7B6BE3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913"/>
              <a:ext cx="129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en-US" sz="2000">
                  <a:latin typeface="Arial" panose="020B0604020202020204" pitchFamily="34" charset="0"/>
                </a:rPr>
                <a:t> Customers</a:t>
              </a:r>
            </a:p>
          </p:txBody>
        </p:sp>
        <p:graphicFrame>
          <p:nvGraphicFramePr>
            <p:cNvPr id="36870" name="Object 6">
              <a:hlinkClick r:id="" action="ppaction://ole?verb=0"/>
              <a:extLst>
                <a:ext uri="{FF2B5EF4-FFF2-40B4-BE49-F238E27FC236}">
                  <a16:creationId xmlns:a16="http://schemas.microsoft.com/office/drawing/2014/main" id="{7B46AE86-92DF-E14C-ABD1-3F5D5AFF09E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805" y="1632"/>
            <a:ext cx="513" cy="1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0" name="Clip" r:id="rId6" imgW="13030200" imgH="36195000" progId="MS_ClipArt_Gallery.2">
                    <p:embed/>
                  </p:oleObj>
                </mc:Choice>
                <mc:Fallback>
                  <p:oleObj name="Clip" r:id="rId6" imgW="13030200" imgH="36195000" progId="MS_ClipArt_Gallery.2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5" y="1632"/>
                          <a:ext cx="513" cy="1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1" name="Object 7">
              <a:hlinkClick r:id="" action="ppaction://ole?verb=0"/>
              <a:extLst>
                <a:ext uri="{FF2B5EF4-FFF2-40B4-BE49-F238E27FC236}">
                  <a16:creationId xmlns:a16="http://schemas.microsoft.com/office/drawing/2014/main" id="{DB01D6D3-07DB-144A-AAE1-1B570F0413A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557" y="1152"/>
            <a:ext cx="513" cy="1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1" name="Clip" r:id="rId7" imgW="13030200" imgH="36195000" progId="MS_ClipArt_Gallery.2">
                    <p:embed/>
                  </p:oleObj>
                </mc:Choice>
                <mc:Fallback>
                  <p:oleObj name="Clip" r:id="rId7" imgW="13030200" imgH="36195000" progId="MS_ClipArt_Gallery.2">
                    <p:embed/>
                    <p:pic>
                      <p:nvPicPr>
                        <p:cNvPr id="0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7" y="1152"/>
                          <a:ext cx="513" cy="1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Object 8">
              <a:hlinkClick r:id="" action="ppaction://ole?verb=0"/>
              <a:extLst>
                <a:ext uri="{FF2B5EF4-FFF2-40B4-BE49-F238E27FC236}">
                  <a16:creationId xmlns:a16="http://schemas.microsoft.com/office/drawing/2014/main" id="{6EA4B312-381C-E146-8A2E-0E83D2AC7F0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57" y="480"/>
            <a:ext cx="513" cy="1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2" name="Clip" r:id="rId8" imgW="13030200" imgH="36195000" progId="MS_ClipArt_Gallery.2">
                    <p:embed/>
                  </p:oleObj>
                </mc:Choice>
                <mc:Fallback>
                  <p:oleObj name="Clip" r:id="rId8" imgW="13030200" imgH="36195000" progId="MS_ClipArt_Gallery.2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" y="480"/>
                          <a:ext cx="513" cy="1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3" name="Rectangle 9">
              <a:extLst>
                <a:ext uri="{FF2B5EF4-FFF2-40B4-BE49-F238E27FC236}">
                  <a16:creationId xmlns:a16="http://schemas.microsoft.com/office/drawing/2014/main" id="{0E21BCFE-AFDC-FE4F-8A4C-9C53CAB39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1345"/>
              <a:ext cx="1090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en-US" sz="2000">
                  <a:latin typeface="Arial" panose="020B0604020202020204" pitchFamily="34" charset="0"/>
                </a:rPr>
                <a:t>    Design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   Engineers</a:t>
              </a:r>
            </a:p>
          </p:txBody>
        </p:sp>
        <p:sp>
          <p:nvSpPr>
            <p:cNvPr id="36874" name="Rectangle 10">
              <a:extLst>
                <a:ext uri="{FF2B5EF4-FFF2-40B4-BE49-F238E27FC236}">
                  <a16:creationId xmlns:a16="http://schemas.microsoft.com/office/drawing/2014/main" id="{46C82CEB-E1D9-2949-8F66-04870272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1825"/>
              <a:ext cx="1048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en-US" sz="2000">
                  <a:latin typeface="Arial" panose="020B0604020202020204" pitchFamily="34" charset="0"/>
                </a:rPr>
                <a:t>     Manuf.</a:t>
              </a:r>
            </a:p>
            <a:p>
              <a:r>
                <a:rPr lang="en-US" altLang="en-US" sz="2000">
                  <a:latin typeface="Arial" panose="020B0604020202020204" pitchFamily="34" charset="0"/>
                </a:rPr>
                <a:t>   Engineers</a:t>
              </a:r>
            </a:p>
          </p:txBody>
        </p:sp>
        <p:sp>
          <p:nvSpPr>
            <p:cNvPr id="36875" name="Rectangle 11">
              <a:extLst>
                <a:ext uri="{FF2B5EF4-FFF2-40B4-BE49-F238E27FC236}">
                  <a16:creationId xmlns:a16="http://schemas.microsoft.com/office/drawing/2014/main" id="{5F0A8BD5-2983-F94E-8C70-AF7EC1792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" y="2401"/>
              <a:ext cx="87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000">
                  <a:latin typeface="Arial" panose="020B0604020202020204" pitchFamily="34" charset="0"/>
                </a:rPr>
                <a:t>Production</a:t>
              </a:r>
            </a:p>
          </p:txBody>
        </p:sp>
        <p:pic>
          <p:nvPicPr>
            <p:cNvPr id="36876" name="Picture 12">
              <a:extLst>
                <a:ext uri="{FF2B5EF4-FFF2-40B4-BE49-F238E27FC236}">
                  <a16:creationId xmlns:a16="http://schemas.microsoft.com/office/drawing/2014/main" id="{F399C249-764D-BB46-9530-05E45ED0321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266"/>
              <a:ext cx="125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77" name="Picture 13">
              <a:extLst>
                <a:ext uri="{FF2B5EF4-FFF2-40B4-BE49-F238E27FC236}">
                  <a16:creationId xmlns:a16="http://schemas.microsoft.com/office/drawing/2014/main" id="{D835A51C-33AE-BE4E-A194-C51BC90E6C0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" y="563"/>
              <a:ext cx="1426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78" name="Picture 14">
              <a:extLst>
                <a:ext uri="{FF2B5EF4-FFF2-40B4-BE49-F238E27FC236}">
                  <a16:creationId xmlns:a16="http://schemas.microsoft.com/office/drawing/2014/main" id="{D52D45FD-859B-7348-A8D2-D6A57925B54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940"/>
              <a:ext cx="98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79" name="Picture 15">
              <a:extLst>
                <a:ext uri="{FF2B5EF4-FFF2-40B4-BE49-F238E27FC236}">
                  <a16:creationId xmlns:a16="http://schemas.microsoft.com/office/drawing/2014/main" id="{817E9936-1BCE-6346-B9E2-3682F38ABAF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" y="1277"/>
              <a:ext cx="1230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99318482-6AA0-3341-BD5F-B3F1175D8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585788"/>
            <a:ext cx="8489950" cy="1189037"/>
          </a:xfrm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Functional Design</a:t>
            </a:r>
            <a:br>
              <a:rPr lang="en-US" altLang="en-US"/>
            </a:br>
            <a:r>
              <a:rPr lang="en-US" altLang="en-US" sz="3300"/>
              <a:t>(How The Product Performs)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386BBA48-E757-5F4E-8EE0-2C7D4DF4C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2181225"/>
            <a:ext cx="8515350" cy="4371975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/>
            <a:r>
              <a:rPr lang="en-US" altLang="en-US"/>
              <a:t>Reliability</a:t>
            </a:r>
          </a:p>
          <a:p>
            <a:pPr marL="685800" lvl="1" indent="0" defTabSz="914400"/>
            <a:r>
              <a:rPr lang="en-US" altLang="en-US"/>
              <a:t>probability product performs intended function for specified length of time</a:t>
            </a:r>
          </a:p>
          <a:p>
            <a:pPr marL="685800" lvl="1" indent="0" defTabSz="914400"/>
            <a:endParaRPr lang="en-US" altLang="en-US"/>
          </a:p>
          <a:p>
            <a:pPr marL="342900" indent="-342900" defTabSz="914400"/>
            <a:r>
              <a:rPr lang="en-US" altLang="en-US"/>
              <a:t>Maintainability</a:t>
            </a:r>
          </a:p>
          <a:p>
            <a:pPr marL="685800" lvl="1" indent="0" defTabSz="914400"/>
            <a:r>
              <a:rPr lang="en-US" altLang="en-US"/>
              <a:t>ease and/or cost or maintaining/repairing product</a:t>
            </a:r>
          </a:p>
          <a:p>
            <a:pPr marL="342900" indent="-342900" defTabSz="914400">
              <a:buFontTx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77EE85A-B726-0B42-8E9A-C5208B213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458200" cy="1219200"/>
          </a:xfrm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Analyzing Failures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B910B02-67F0-D14D-96F8-F566C6982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509000" cy="3962400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/>
            <a:r>
              <a:rPr lang="en-US" altLang="en-US" sz="3000"/>
              <a:t>Failure Mode and Effects Analysis (FMEA)</a:t>
            </a:r>
            <a:endParaRPr lang="en-US" altLang="en-US"/>
          </a:p>
          <a:p>
            <a:pPr marL="685800" lvl="1" indent="0" defTabSz="914400">
              <a:buClr>
                <a:srgbClr val="FFFF66"/>
              </a:buClr>
              <a:buSzPct val="75000"/>
              <a:buFontTx/>
              <a:buChar char="•"/>
            </a:pPr>
            <a:r>
              <a:rPr lang="en-US" altLang="en-US"/>
              <a:t>  </a:t>
            </a:r>
            <a:r>
              <a:rPr lang="en-US" altLang="en-US" sz="2600"/>
              <a:t>a systematic approach for analyzing causes and effects 	 of failures</a:t>
            </a:r>
          </a:p>
          <a:p>
            <a:pPr marL="685800" lvl="1" indent="0" defTabSz="914400">
              <a:buClr>
                <a:srgbClr val="FFFF66"/>
              </a:buClr>
              <a:buSzPct val="75000"/>
              <a:buFontTx/>
              <a:buChar char="•"/>
            </a:pPr>
            <a:r>
              <a:rPr lang="en-US" altLang="en-US" sz="2600"/>
              <a:t>  prioritizes failures</a:t>
            </a:r>
          </a:p>
          <a:p>
            <a:pPr marL="685800" lvl="1" indent="0" defTabSz="914400">
              <a:buClr>
                <a:srgbClr val="FFFF66"/>
              </a:buClr>
              <a:buSzPct val="75000"/>
              <a:buFontTx/>
              <a:buChar char="•"/>
            </a:pPr>
            <a:r>
              <a:rPr lang="en-US" altLang="en-US" sz="2600"/>
              <a:t>  attempts to eliminate causes</a:t>
            </a:r>
            <a:endParaRPr lang="en-US" altLang="en-US"/>
          </a:p>
          <a:p>
            <a:pPr marL="342900" indent="-342900" defTabSz="914400"/>
            <a:r>
              <a:rPr lang="en-US" altLang="en-US" sz="3000"/>
              <a:t>Fault Tree Analysis (FTA)</a:t>
            </a:r>
            <a:endParaRPr lang="en-US" altLang="en-US"/>
          </a:p>
          <a:p>
            <a:pPr marL="685800" lvl="1" indent="0" defTabSz="914400">
              <a:buClr>
                <a:srgbClr val="FFFF66"/>
              </a:buClr>
              <a:buSzPct val="75000"/>
              <a:buFontTx/>
              <a:buChar char="•"/>
            </a:pPr>
            <a:r>
              <a:rPr lang="en-US" altLang="en-US"/>
              <a:t>  </a:t>
            </a:r>
            <a:r>
              <a:rPr lang="en-US" altLang="en-US" sz="2600"/>
              <a:t>more visual</a:t>
            </a:r>
          </a:p>
          <a:p>
            <a:pPr marL="685800" lvl="1" indent="0" defTabSz="914400">
              <a:buClr>
                <a:srgbClr val="FFFF66"/>
              </a:buClr>
              <a:buSzPct val="75000"/>
              <a:buFontTx/>
              <a:buChar char="•"/>
            </a:pPr>
            <a:r>
              <a:rPr lang="en-US" altLang="en-US" sz="2600"/>
              <a:t>  studies interrelationship between failures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291186A-66F1-7C42-A849-9BB6CDA82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295400"/>
          </a:xfrm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Failure Mode &amp; Effects Analysis</a:t>
            </a:r>
          </a:p>
        </p:txBody>
      </p:sp>
      <p:graphicFrame>
        <p:nvGraphicFramePr>
          <p:cNvPr id="49155" name="Object 3">
            <a:hlinkClick r:id="" action="ppaction://ole?verb=0"/>
            <a:extLst>
              <a:ext uri="{FF2B5EF4-FFF2-40B4-BE49-F238E27FC236}">
                <a16:creationId xmlns:a16="http://schemas.microsoft.com/office/drawing/2014/main" id="{A6080DC4-368A-8F4A-85F7-D75FBC845DDF}"/>
              </a:ext>
            </a:extLst>
          </p:cNvPr>
          <p:cNvGraphicFramePr>
            <a:graphicFrameLocks/>
          </p:cNvGraphicFramePr>
          <p:nvPr/>
        </p:nvGraphicFramePr>
        <p:xfrm>
          <a:off x="1030288" y="1962150"/>
          <a:ext cx="7961312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Document" r:id="rId4" imgW="16383000" imgH="10160000" progId="Word.Document.8">
                  <p:embed/>
                </p:oleObj>
              </mc:Choice>
              <mc:Fallback>
                <p:oleObj name="Document" r:id="rId4" imgW="16383000" imgH="1016000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1962150"/>
                        <a:ext cx="7961312" cy="405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Line 4">
            <a:extLst>
              <a:ext uri="{FF2B5EF4-FFF2-40B4-BE49-F238E27FC236}">
                <a16:creationId xmlns:a16="http://schemas.microsoft.com/office/drawing/2014/main" id="{F75AAE34-DF20-5A4C-9416-89BF5E3F6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213" y="3581400"/>
            <a:ext cx="7977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6">
            <a:extLst>
              <a:ext uri="{FF2B5EF4-FFF2-40B4-BE49-F238E27FC236}">
                <a16:creationId xmlns:a16="http://schemas.microsoft.com/office/drawing/2014/main" id="{0BFA8F54-DCA2-1245-9876-C4BFBB807D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2057400"/>
            <a:ext cx="0" cy="3656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8">
            <a:extLst>
              <a:ext uri="{FF2B5EF4-FFF2-40B4-BE49-F238E27FC236}">
                <a16:creationId xmlns:a16="http://schemas.microsoft.com/office/drawing/2014/main" id="{A3AC9D92-5029-8C43-9B0C-7E4202ADA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667000"/>
            <a:ext cx="805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461F1AD0-959D-0546-9526-70C60251B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213" y="4724400"/>
            <a:ext cx="7977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7CD031B8-3D3B-9544-920F-FD1DEA95D2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057400"/>
            <a:ext cx="0" cy="3656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5FDFC129-7049-BA4B-8EC7-95F207DFE5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2057400"/>
            <a:ext cx="0" cy="3656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2">
            <a:extLst>
              <a:ext uri="{FF2B5EF4-FFF2-40B4-BE49-F238E27FC236}">
                <a16:creationId xmlns:a16="http://schemas.microsoft.com/office/drawing/2014/main" id="{4EF921DA-6EDA-C043-9EC0-F4433689E3B4}"/>
              </a:ext>
            </a:extLst>
          </p:cNvPr>
          <p:cNvSpPr>
            <a:spLocks/>
          </p:cNvSpPr>
          <p:nvPr/>
        </p:nvSpPr>
        <p:spPr bwMode="auto">
          <a:xfrm>
            <a:off x="6850063" y="5486400"/>
            <a:ext cx="1384300" cy="800100"/>
          </a:xfrm>
          <a:custGeom>
            <a:avLst/>
            <a:gdLst>
              <a:gd name="T0" fmla="*/ 433 w 805"/>
              <a:gd name="T1" fmla="*/ 48 h 504"/>
              <a:gd name="T2" fmla="*/ 333 w 805"/>
              <a:gd name="T3" fmla="*/ 54 h 504"/>
              <a:gd name="T4" fmla="*/ 268 w 805"/>
              <a:gd name="T5" fmla="*/ 54 h 504"/>
              <a:gd name="T6" fmla="*/ 236 w 805"/>
              <a:gd name="T7" fmla="*/ 64 h 504"/>
              <a:gd name="T8" fmla="*/ 193 w 805"/>
              <a:gd name="T9" fmla="*/ 86 h 504"/>
              <a:gd name="T10" fmla="*/ 161 w 805"/>
              <a:gd name="T11" fmla="*/ 86 h 504"/>
              <a:gd name="T12" fmla="*/ 129 w 805"/>
              <a:gd name="T13" fmla="*/ 96 h 504"/>
              <a:gd name="T14" fmla="*/ 97 w 805"/>
              <a:gd name="T15" fmla="*/ 118 h 504"/>
              <a:gd name="T16" fmla="*/ 75 w 805"/>
              <a:gd name="T17" fmla="*/ 129 h 504"/>
              <a:gd name="T18" fmla="*/ 43 w 805"/>
              <a:gd name="T19" fmla="*/ 139 h 504"/>
              <a:gd name="T20" fmla="*/ 22 w 805"/>
              <a:gd name="T21" fmla="*/ 161 h 504"/>
              <a:gd name="T22" fmla="*/ 0 w 805"/>
              <a:gd name="T23" fmla="*/ 171 h 504"/>
              <a:gd name="T24" fmla="*/ 0 w 805"/>
              <a:gd name="T25" fmla="*/ 193 h 504"/>
              <a:gd name="T26" fmla="*/ 0 w 805"/>
              <a:gd name="T27" fmla="*/ 225 h 504"/>
              <a:gd name="T28" fmla="*/ 0 w 805"/>
              <a:gd name="T29" fmla="*/ 257 h 504"/>
              <a:gd name="T30" fmla="*/ 0 w 805"/>
              <a:gd name="T31" fmla="*/ 289 h 504"/>
              <a:gd name="T32" fmla="*/ 0 w 805"/>
              <a:gd name="T33" fmla="*/ 321 h 504"/>
              <a:gd name="T34" fmla="*/ 0 w 805"/>
              <a:gd name="T35" fmla="*/ 343 h 504"/>
              <a:gd name="T36" fmla="*/ 11 w 805"/>
              <a:gd name="T37" fmla="*/ 386 h 504"/>
              <a:gd name="T38" fmla="*/ 22 w 805"/>
              <a:gd name="T39" fmla="*/ 418 h 504"/>
              <a:gd name="T40" fmla="*/ 54 w 805"/>
              <a:gd name="T41" fmla="*/ 450 h 504"/>
              <a:gd name="T42" fmla="*/ 86 w 805"/>
              <a:gd name="T43" fmla="*/ 461 h 504"/>
              <a:gd name="T44" fmla="*/ 161 w 805"/>
              <a:gd name="T45" fmla="*/ 482 h 504"/>
              <a:gd name="T46" fmla="*/ 225 w 805"/>
              <a:gd name="T47" fmla="*/ 493 h 504"/>
              <a:gd name="T48" fmla="*/ 290 w 805"/>
              <a:gd name="T49" fmla="*/ 503 h 504"/>
              <a:gd name="T50" fmla="*/ 322 w 805"/>
              <a:gd name="T51" fmla="*/ 503 h 504"/>
              <a:gd name="T52" fmla="*/ 354 w 805"/>
              <a:gd name="T53" fmla="*/ 503 h 504"/>
              <a:gd name="T54" fmla="*/ 397 w 805"/>
              <a:gd name="T55" fmla="*/ 503 h 504"/>
              <a:gd name="T56" fmla="*/ 461 w 805"/>
              <a:gd name="T57" fmla="*/ 503 h 504"/>
              <a:gd name="T58" fmla="*/ 483 w 805"/>
              <a:gd name="T59" fmla="*/ 503 h 504"/>
              <a:gd name="T60" fmla="*/ 558 w 805"/>
              <a:gd name="T61" fmla="*/ 503 h 504"/>
              <a:gd name="T62" fmla="*/ 632 w 805"/>
              <a:gd name="T63" fmla="*/ 482 h 504"/>
              <a:gd name="T64" fmla="*/ 665 w 805"/>
              <a:gd name="T65" fmla="*/ 471 h 504"/>
              <a:gd name="T66" fmla="*/ 697 w 805"/>
              <a:gd name="T67" fmla="*/ 450 h 504"/>
              <a:gd name="T68" fmla="*/ 729 w 805"/>
              <a:gd name="T69" fmla="*/ 428 h 504"/>
              <a:gd name="T70" fmla="*/ 761 w 805"/>
              <a:gd name="T71" fmla="*/ 396 h 504"/>
              <a:gd name="T72" fmla="*/ 782 w 805"/>
              <a:gd name="T73" fmla="*/ 364 h 504"/>
              <a:gd name="T74" fmla="*/ 793 w 805"/>
              <a:gd name="T75" fmla="*/ 332 h 504"/>
              <a:gd name="T76" fmla="*/ 804 w 805"/>
              <a:gd name="T77" fmla="*/ 300 h 504"/>
              <a:gd name="T78" fmla="*/ 804 w 805"/>
              <a:gd name="T79" fmla="*/ 278 h 504"/>
              <a:gd name="T80" fmla="*/ 804 w 805"/>
              <a:gd name="T81" fmla="*/ 246 h 504"/>
              <a:gd name="T82" fmla="*/ 804 w 805"/>
              <a:gd name="T83" fmla="*/ 214 h 504"/>
              <a:gd name="T84" fmla="*/ 804 w 805"/>
              <a:gd name="T85" fmla="*/ 182 h 504"/>
              <a:gd name="T86" fmla="*/ 804 w 805"/>
              <a:gd name="T87" fmla="*/ 150 h 504"/>
              <a:gd name="T88" fmla="*/ 793 w 805"/>
              <a:gd name="T89" fmla="*/ 118 h 504"/>
              <a:gd name="T90" fmla="*/ 793 w 805"/>
              <a:gd name="T91" fmla="*/ 96 h 504"/>
              <a:gd name="T92" fmla="*/ 793 w 805"/>
              <a:gd name="T93" fmla="*/ 54 h 504"/>
              <a:gd name="T94" fmla="*/ 697 w 805"/>
              <a:gd name="T95" fmla="*/ 21 h 504"/>
              <a:gd name="T96" fmla="*/ 611 w 805"/>
              <a:gd name="T97" fmla="*/ 11 h 504"/>
              <a:gd name="T98" fmla="*/ 568 w 805"/>
              <a:gd name="T99" fmla="*/ 0 h 504"/>
              <a:gd name="T100" fmla="*/ 536 w 805"/>
              <a:gd name="T101" fmla="*/ 0 h 504"/>
              <a:gd name="T102" fmla="*/ 504 w 805"/>
              <a:gd name="T103" fmla="*/ 0 h 504"/>
              <a:gd name="T104" fmla="*/ 433 w 805"/>
              <a:gd name="T105" fmla="*/ 48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05" h="504">
                <a:moveTo>
                  <a:pt x="433" y="48"/>
                </a:moveTo>
                <a:lnTo>
                  <a:pt x="333" y="54"/>
                </a:lnTo>
                <a:lnTo>
                  <a:pt x="268" y="54"/>
                </a:lnTo>
                <a:lnTo>
                  <a:pt x="236" y="64"/>
                </a:lnTo>
                <a:lnTo>
                  <a:pt x="193" y="86"/>
                </a:lnTo>
                <a:lnTo>
                  <a:pt x="161" y="86"/>
                </a:lnTo>
                <a:lnTo>
                  <a:pt x="129" y="96"/>
                </a:lnTo>
                <a:lnTo>
                  <a:pt x="97" y="118"/>
                </a:lnTo>
                <a:lnTo>
                  <a:pt x="75" y="129"/>
                </a:lnTo>
                <a:lnTo>
                  <a:pt x="43" y="139"/>
                </a:lnTo>
                <a:lnTo>
                  <a:pt x="22" y="161"/>
                </a:lnTo>
                <a:lnTo>
                  <a:pt x="0" y="171"/>
                </a:lnTo>
                <a:lnTo>
                  <a:pt x="0" y="193"/>
                </a:lnTo>
                <a:lnTo>
                  <a:pt x="0" y="225"/>
                </a:lnTo>
                <a:lnTo>
                  <a:pt x="0" y="257"/>
                </a:lnTo>
                <a:lnTo>
                  <a:pt x="0" y="289"/>
                </a:lnTo>
                <a:lnTo>
                  <a:pt x="0" y="321"/>
                </a:lnTo>
                <a:lnTo>
                  <a:pt x="0" y="343"/>
                </a:lnTo>
                <a:lnTo>
                  <a:pt x="11" y="386"/>
                </a:lnTo>
                <a:lnTo>
                  <a:pt x="22" y="418"/>
                </a:lnTo>
                <a:lnTo>
                  <a:pt x="54" y="450"/>
                </a:lnTo>
                <a:lnTo>
                  <a:pt x="86" y="461"/>
                </a:lnTo>
                <a:lnTo>
                  <a:pt x="161" y="482"/>
                </a:lnTo>
                <a:lnTo>
                  <a:pt x="225" y="493"/>
                </a:lnTo>
                <a:lnTo>
                  <a:pt x="290" y="503"/>
                </a:lnTo>
                <a:lnTo>
                  <a:pt x="322" y="503"/>
                </a:lnTo>
                <a:lnTo>
                  <a:pt x="354" y="503"/>
                </a:lnTo>
                <a:lnTo>
                  <a:pt x="397" y="503"/>
                </a:lnTo>
                <a:lnTo>
                  <a:pt x="461" y="503"/>
                </a:lnTo>
                <a:lnTo>
                  <a:pt x="483" y="503"/>
                </a:lnTo>
                <a:lnTo>
                  <a:pt x="558" y="503"/>
                </a:lnTo>
                <a:lnTo>
                  <a:pt x="632" y="482"/>
                </a:lnTo>
                <a:lnTo>
                  <a:pt x="665" y="471"/>
                </a:lnTo>
                <a:lnTo>
                  <a:pt x="697" y="450"/>
                </a:lnTo>
                <a:lnTo>
                  <a:pt x="729" y="428"/>
                </a:lnTo>
                <a:lnTo>
                  <a:pt x="761" y="396"/>
                </a:lnTo>
                <a:lnTo>
                  <a:pt x="782" y="364"/>
                </a:lnTo>
                <a:lnTo>
                  <a:pt x="793" y="332"/>
                </a:lnTo>
                <a:lnTo>
                  <a:pt x="804" y="300"/>
                </a:lnTo>
                <a:lnTo>
                  <a:pt x="804" y="278"/>
                </a:lnTo>
                <a:lnTo>
                  <a:pt x="804" y="246"/>
                </a:lnTo>
                <a:lnTo>
                  <a:pt x="804" y="214"/>
                </a:lnTo>
                <a:lnTo>
                  <a:pt x="804" y="182"/>
                </a:lnTo>
                <a:lnTo>
                  <a:pt x="804" y="150"/>
                </a:lnTo>
                <a:lnTo>
                  <a:pt x="793" y="118"/>
                </a:lnTo>
                <a:lnTo>
                  <a:pt x="793" y="96"/>
                </a:lnTo>
                <a:lnTo>
                  <a:pt x="793" y="54"/>
                </a:lnTo>
                <a:lnTo>
                  <a:pt x="697" y="21"/>
                </a:lnTo>
                <a:lnTo>
                  <a:pt x="611" y="11"/>
                </a:lnTo>
                <a:lnTo>
                  <a:pt x="568" y="0"/>
                </a:lnTo>
                <a:lnTo>
                  <a:pt x="536" y="0"/>
                </a:lnTo>
                <a:lnTo>
                  <a:pt x="504" y="0"/>
                </a:lnTo>
                <a:lnTo>
                  <a:pt x="433" y="4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3" name="Freeform 3">
            <a:extLst>
              <a:ext uri="{FF2B5EF4-FFF2-40B4-BE49-F238E27FC236}">
                <a16:creationId xmlns:a16="http://schemas.microsoft.com/office/drawing/2014/main" id="{4DD86C70-DA8D-944B-84F6-9DDA64398769}"/>
              </a:ext>
            </a:extLst>
          </p:cNvPr>
          <p:cNvSpPr>
            <a:spLocks/>
          </p:cNvSpPr>
          <p:nvPr/>
        </p:nvSpPr>
        <p:spPr bwMode="auto">
          <a:xfrm>
            <a:off x="1617663" y="5588000"/>
            <a:ext cx="1457325" cy="801688"/>
          </a:xfrm>
          <a:custGeom>
            <a:avLst/>
            <a:gdLst>
              <a:gd name="T0" fmla="*/ 355 w 847"/>
              <a:gd name="T1" fmla="*/ 32 h 505"/>
              <a:gd name="T2" fmla="*/ 257 w 847"/>
              <a:gd name="T3" fmla="*/ 11 h 505"/>
              <a:gd name="T4" fmla="*/ 225 w 847"/>
              <a:gd name="T5" fmla="*/ 11 h 505"/>
              <a:gd name="T6" fmla="*/ 193 w 847"/>
              <a:gd name="T7" fmla="*/ 11 h 505"/>
              <a:gd name="T8" fmla="*/ 171 w 847"/>
              <a:gd name="T9" fmla="*/ 11 h 505"/>
              <a:gd name="T10" fmla="*/ 107 w 847"/>
              <a:gd name="T11" fmla="*/ 11 h 505"/>
              <a:gd name="T12" fmla="*/ 75 w 847"/>
              <a:gd name="T13" fmla="*/ 32 h 505"/>
              <a:gd name="T14" fmla="*/ 54 w 847"/>
              <a:gd name="T15" fmla="*/ 54 h 505"/>
              <a:gd name="T16" fmla="*/ 32 w 847"/>
              <a:gd name="T17" fmla="*/ 75 h 505"/>
              <a:gd name="T18" fmla="*/ 21 w 847"/>
              <a:gd name="T19" fmla="*/ 97 h 505"/>
              <a:gd name="T20" fmla="*/ 0 w 847"/>
              <a:gd name="T21" fmla="*/ 140 h 505"/>
              <a:gd name="T22" fmla="*/ 0 w 847"/>
              <a:gd name="T23" fmla="*/ 214 h 505"/>
              <a:gd name="T24" fmla="*/ 0 w 847"/>
              <a:gd name="T25" fmla="*/ 247 h 505"/>
              <a:gd name="T26" fmla="*/ 0 w 847"/>
              <a:gd name="T27" fmla="*/ 279 h 505"/>
              <a:gd name="T28" fmla="*/ 0 w 847"/>
              <a:gd name="T29" fmla="*/ 322 h 505"/>
              <a:gd name="T30" fmla="*/ 21 w 847"/>
              <a:gd name="T31" fmla="*/ 354 h 505"/>
              <a:gd name="T32" fmla="*/ 32 w 847"/>
              <a:gd name="T33" fmla="*/ 386 h 505"/>
              <a:gd name="T34" fmla="*/ 96 w 847"/>
              <a:gd name="T35" fmla="*/ 397 h 505"/>
              <a:gd name="T36" fmla="*/ 161 w 847"/>
              <a:gd name="T37" fmla="*/ 461 h 505"/>
              <a:gd name="T38" fmla="*/ 225 w 847"/>
              <a:gd name="T39" fmla="*/ 472 h 505"/>
              <a:gd name="T40" fmla="*/ 257 w 847"/>
              <a:gd name="T41" fmla="*/ 482 h 505"/>
              <a:gd name="T42" fmla="*/ 300 w 847"/>
              <a:gd name="T43" fmla="*/ 493 h 505"/>
              <a:gd name="T44" fmla="*/ 407 w 847"/>
              <a:gd name="T45" fmla="*/ 504 h 505"/>
              <a:gd name="T46" fmla="*/ 471 w 847"/>
              <a:gd name="T47" fmla="*/ 504 h 505"/>
              <a:gd name="T48" fmla="*/ 493 w 847"/>
              <a:gd name="T49" fmla="*/ 504 h 505"/>
              <a:gd name="T50" fmla="*/ 525 w 847"/>
              <a:gd name="T51" fmla="*/ 504 h 505"/>
              <a:gd name="T52" fmla="*/ 557 w 847"/>
              <a:gd name="T53" fmla="*/ 504 h 505"/>
              <a:gd name="T54" fmla="*/ 600 w 847"/>
              <a:gd name="T55" fmla="*/ 493 h 505"/>
              <a:gd name="T56" fmla="*/ 632 w 847"/>
              <a:gd name="T57" fmla="*/ 482 h 505"/>
              <a:gd name="T58" fmla="*/ 664 w 847"/>
              <a:gd name="T59" fmla="*/ 472 h 505"/>
              <a:gd name="T60" fmla="*/ 686 w 847"/>
              <a:gd name="T61" fmla="*/ 450 h 505"/>
              <a:gd name="T62" fmla="*/ 718 w 847"/>
              <a:gd name="T63" fmla="*/ 418 h 505"/>
              <a:gd name="T64" fmla="*/ 750 w 847"/>
              <a:gd name="T65" fmla="*/ 386 h 505"/>
              <a:gd name="T66" fmla="*/ 771 w 847"/>
              <a:gd name="T67" fmla="*/ 364 h 505"/>
              <a:gd name="T68" fmla="*/ 803 w 847"/>
              <a:gd name="T69" fmla="*/ 343 h 505"/>
              <a:gd name="T70" fmla="*/ 814 w 847"/>
              <a:gd name="T71" fmla="*/ 311 h 505"/>
              <a:gd name="T72" fmla="*/ 836 w 847"/>
              <a:gd name="T73" fmla="*/ 289 h 505"/>
              <a:gd name="T74" fmla="*/ 836 w 847"/>
              <a:gd name="T75" fmla="*/ 257 h 505"/>
              <a:gd name="T76" fmla="*/ 846 w 847"/>
              <a:gd name="T77" fmla="*/ 225 h 505"/>
              <a:gd name="T78" fmla="*/ 846 w 847"/>
              <a:gd name="T79" fmla="*/ 193 h 505"/>
              <a:gd name="T80" fmla="*/ 846 w 847"/>
              <a:gd name="T81" fmla="*/ 161 h 505"/>
              <a:gd name="T82" fmla="*/ 846 w 847"/>
              <a:gd name="T83" fmla="*/ 129 h 505"/>
              <a:gd name="T84" fmla="*/ 846 w 847"/>
              <a:gd name="T85" fmla="*/ 107 h 505"/>
              <a:gd name="T86" fmla="*/ 814 w 847"/>
              <a:gd name="T87" fmla="*/ 86 h 505"/>
              <a:gd name="T88" fmla="*/ 771 w 847"/>
              <a:gd name="T89" fmla="*/ 75 h 505"/>
              <a:gd name="T90" fmla="*/ 664 w 847"/>
              <a:gd name="T91" fmla="*/ 54 h 505"/>
              <a:gd name="T92" fmla="*/ 600 w 847"/>
              <a:gd name="T93" fmla="*/ 43 h 505"/>
              <a:gd name="T94" fmla="*/ 525 w 847"/>
              <a:gd name="T95" fmla="*/ 32 h 505"/>
              <a:gd name="T96" fmla="*/ 461 w 847"/>
              <a:gd name="T97" fmla="*/ 11 h 505"/>
              <a:gd name="T98" fmla="*/ 439 w 847"/>
              <a:gd name="T99" fmla="*/ 11 h 505"/>
              <a:gd name="T100" fmla="*/ 407 w 847"/>
              <a:gd name="T101" fmla="*/ 0 h 505"/>
              <a:gd name="T102" fmla="*/ 355 w 847"/>
              <a:gd name="T103" fmla="*/ 32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7" h="505">
                <a:moveTo>
                  <a:pt x="355" y="32"/>
                </a:moveTo>
                <a:lnTo>
                  <a:pt x="257" y="11"/>
                </a:lnTo>
                <a:lnTo>
                  <a:pt x="225" y="11"/>
                </a:lnTo>
                <a:lnTo>
                  <a:pt x="193" y="11"/>
                </a:lnTo>
                <a:lnTo>
                  <a:pt x="171" y="11"/>
                </a:lnTo>
                <a:lnTo>
                  <a:pt x="107" y="11"/>
                </a:lnTo>
                <a:lnTo>
                  <a:pt x="75" y="32"/>
                </a:lnTo>
                <a:lnTo>
                  <a:pt x="54" y="54"/>
                </a:lnTo>
                <a:lnTo>
                  <a:pt x="32" y="75"/>
                </a:lnTo>
                <a:lnTo>
                  <a:pt x="21" y="97"/>
                </a:lnTo>
                <a:lnTo>
                  <a:pt x="0" y="140"/>
                </a:lnTo>
                <a:lnTo>
                  <a:pt x="0" y="214"/>
                </a:lnTo>
                <a:lnTo>
                  <a:pt x="0" y="247"/>
                </a:lnTo>
                <a:lnTo>
                  <a:pt x="0" y="279"/>
                </a:lnTo>
                <a:lnTo>
                  <a:pt x="0" y="322"/>
                </a:lnTo>
                <a:lnTo>
                  <a:pt x="21" y="354"/>
                </a:lnTo>
                <a:lnTo>
                  <a:pt x="32" y="386"/>
                </a:lnTo>
                <a:lnTo>
                  <a:pt x="96" y="397"/>
                </a:lnTo>
                <a:lnTo>
                  <a:pt x="161" y="461"/>
                </a:lnTo>
                <a:lnTo>
                  <a:pt x="225" y="472"/>
                </a:lnTo>
                <a:lnTo>
                  <a:pt x="257" y="482"/>
                </a:lnTo>
                <a:lnTo>
                  <a:pt x="300" y="493"/>
                </a:lnTo>
                <a:lnTo>
                  <a:pt x="407" y="504"/>
                </a:lnTo>
                <a:lnTo>
                  <a:pt x="471" y="504"/>
                </a:lnTo>
                <a:lnTo>
                  <a:pt x="493" y="504"/>
                </a:lnTo>
                <a:lnTo>
                  <a:pt x="525" y="504"/>
                </a:lnTo>
                <a:lnTo>
                  <a:pt x="557" y="504"/>
                </a:lnTo>
                <a:lnTo>
                  <a:pt x="600" y="493"/>
                </a:lnTo>
                <a:lnTo>
                  <a:pt x="632" y="482"/>
                </a:lnTo>
                <a:lnTo>
                  <a:pt x="664" y="472"/>
                </a:lnTo>
                <a:lnTo>
                  <a:pt x="686" y="450"/>
                </a:lnTo>
                <a:lnTo>
                  <a:pt x="718" y="418"/>
                </a:lnTo>
                <a:lnTo>
                  <a:pt x="750" y="386"/>
                </a:lnTo>
                <a:lnTo>
                  <a:pt x="771" y="364"/>
                </a:lnTo>
                <a:lnTo>
                  <a:pt x="803" y="343"/>
                </a:lnTo>
                <a:lnTo>
                  <a:pt x="814" y="311"/>
                </a:lnTo>
                <a:lnTo>
                  <a:pt x="836" y="289"/>
                </a:lnTo>
                <a:lnTo>
                  <a:pt x="836" y="257"/>
                </a:lnTo>
                <a:lnTo>
                  <a:pt x="846" y="225"/>
                </a:lnTo>
                <a:lnTo>
                  <a:pt x="846" y="193"/>
                </a:lnTo>
                <a:lnTo>
                  <a:pt x="846" y="161"/>
                </a:lnTo>
                <a:lnTo>
                  <a:pt x="846" y="129"/>
                </a:lnTo>
                <a:lnTo>
                  <a:pt x="846" y="107"/>
                </a:lnTo>
                <a:lnTo>
                  <a:pt x="814" y="86"/>
                </a:lnTo>
                <a:lnTo>
                  <a:pt x="771" y="75"/>
                </a:lnTo>
                <a:lnTo>
                  <a:pt x="664" y="54"/>
                </a:lnTo>
                <a:lnTo>
                  <a:pt x="600" y="43"/>
                </a:lnTo>
                <a:lnTo>
                  <a:pt x="525" y="32"/>
                </a:lnTo>
                <a:lnTo>
                  <a:pt x="461" y="11"/>
                </a:lnTo>
                <a:lnTo>
                  <a:pt x="439" y="11"/>
                </a:lnTo>
                <a:lnTo>
                  <a:pt x="407" y="0"/>
                </a:lnTo>
                <a:lnTo>
                  <a:pt x="355" y="32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0DAEC44D-642B-0046-B689-28C04ACF0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152400"/>
            <a:ext cx="8420100" cy="9144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Fault Tree Analysis</a:t>
            </a:r>
          </a:p>
        </p:txBody>
      </p:sp>
      <p:graphicFrame>
        <p:nvGraphicFramePr>
          <p:cNvPr id="51205" name="Object 5">
            <a:hlinkClick r:id="" action="ppaction://ole?verb=0"/>
            <a:extLst>
              <a:ext uri="{FF2B5EF4-FFF2-40B4-BE49-F238E27FC236}">
                <a16:creationId xmlns:a16="http://schemas.microsoft.com/office/drawing/2014/main" id="{F1C0E4D8-7E12-7244-AABF-2F71B59D79ED}"/>
              </a:ext>
            </a:extLst>
          </p:cNvPr>
          <p:cNvGraphicFramePr>
            <a:graphicFrameLocks/>
          </p:cNvGraphicFramePr>
          <p:nvPr/>
        </p:nvGraphicFramePr>
        <p:xfrm>
          <a:off x="657225" y="1066800"/>
          <a:ext cx="8410575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Microsoft Organization Chart 2.0" r:id="rId4" imgW="24333200" imgH="13081000" progId="MSOrgChart.2">
                  <p:embed followColorScheme="full"/>
                </p:oleObj>
              </mc:Choice>
              <mc:Fallback>
                <p:oleObj name="Microsoft Organization Chart 2.0" r:id="rId4" imgW="24333200" imgH="13081000" progId="MSOrgChart.2">
                  <p:embed followColorScheme="full"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066800"/>
                        <a:ext cx="8410575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Rectangle 6">
            <a:extLst>
              <a:ext uri="{FF2B5EF4-FFF2-40B4-BE49-F238E27FC236}">
                <a16:creationId xmlns:a16="http://schemas.microsoft.com/office/drawing/2014/main" id="{9F1253D0-0902-F340-9965-48FD94D0B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5700713"/>
            <a:ext cx="11318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b="1">
                <a:solidFill>
                  <a:schemeClr val="bg2"/>
                </a:solidFill>
                <a:latin typeface="Times New Roman" panose="02020603050405020304" pitchFamily="18" charset="0"/>
              </a:rPr>
              <a:t>Solved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14EA5EEE-BDDC-A64D-8CD3-8F9746316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5700713"/>
            <a:ext cx="11318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b="1">
                <a:solidFill>
                  <a:schemeClr val="bg2"/>
                </a:solidFill>
                <a:latin typeface="Times New Roman" panose="02020603050405020304" pitchFamily="18" charset="0"/>
              </a:rPr>
              <a:t>Solved</a:t>
            </a:r>
          </a:p>
        </p:txBody>
      </p:sp>
      <p:sp>
        <p:nvSpPr>
          <p:cNvPr id="51208" name="Freeform 8">
            <a:extLst>
              <a:ext uri="{FF2B5EF4-FFF2-40B4-BE49-F238E27FC236}">
                <a16:creationId xmlns:a16="http://schemas.microsoft.com/office/drawing/2014/main" id="{372CB79B-BFAE-DC44-81D0-DC1AFA969909}"/>
              </a:ext>
            </a:extLst>
          </p:cNvPr>
          <p:cNvSpPr>
            <a:spLocks/>
          </p:cNvSpPr>
          <p:nvPr/>
        </p:nvSpPr>
        <p:spPr bwMode="auto">
          <a:xfrm>
            <a:off x="3054350" y="5943600"/>
            <a:ext cx="579438" cy="1588"/>
          </a:xfrm>
          <a:custGeom>
            <a:avLst/>
            <a:gdLst>
              <a:gd name="T0" fmla="*/ 0 w 337"/>
              <a:gd name="T1" fmla="*/ 0 h 1"/>
              <a:gd name="T2" fmla="*/ 336 w 337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7" h="1">
                <a:moveTo>
                  <a:pt x="0" y="0"/>
                </a:moveTo>
                <a:lnTo>
                  <a:pt x="336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Freeform 9">
            <a:extLst>
              <a:ext uri="{FF2B5EF4-FFF2-40B4-BE49-F238E27FC236}">
                <a16:creationId xmlns:a16="http://schemas.microsoft.com/office/drawing/2014/main" id="{6F82F6BD-BEE3-BD46-ADA1-E97B8836C171}"/>
              </a:ext>
            </a:extLst>
          </p:cNvPr>
          <p:cNvSpPr>
            <a:spLocks/>
          </p:cNvSpPr>
          <p:nvPr/>
        </p:nvSpPr>
        <p:spPr bwMode="auto">
          <a:xfrm>
            <a:off x="6108700" y="5943600"/>
            <a:ext cx="579438" cy="1588"/>
          </a:xfrm>
          <a:custGeom>
            <a:avLst/>
            <a:gdLst>
              <a:gd name="T0" fmla="*/ 336 w 337"/>
              <a:gd name="T1" fmla="*/ 0 h 1"/>
              <a:gd name="T2" fmla="*/ 0 w 337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7" h="1">
                <a:moveTo>
                  <a:pt x="336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92" name="Group 24">
            <a:extLst>
              <a:ext uri="{FF2B5EF4-FFF2-40B4-BE49-F238E27FC236}">
                <a16:creationId xmlns:a16="http://schemas.microsoft.com/office/drawing/2014/main" id="{3F52052D-C48E-9F4C-825B-FFA5BF40FC35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1981200"/>
            <a:ext cx="8478837" cy="4114800"/>
            <a:chOff x="419" y="1248"/>
            <a:chExt cx="5341" cy="2592"/>
          </a:xfrm>
        </p:grpSpPr>
        <p:sp>
          <p:nvSpPr>
            <p:cNvPr id="32793" name="Line 25">
              <a:extLst>
                <a:ext uri="{FF2B5EF4-FFF2-40B4-BE49-F238E27FC236}">
                  <a16:creationId xmlns:a16="http://schemas.microsoft.com/office/drawing/2014/main" id="{6A97D130-0E33-B64F-82D8-6C176091A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" y="1248"/>
              <a:ext cx="53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Line 26">
              <a:extLst>
                <a:ext uri="{FF2B5EF4-FFF2-40B4-BE49-F238E27FC236}">
                  <a16:creationId xmlns:a16="http://schemas.microsoft.com/office/drawing/2014/main" id="{7637EEA7-E614-664E-8716-B00A8988D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" y="1256"/>
              <a:ext cx="0" cy="257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27">
              <a:extLst>
                <a:ext uri="{FF2B5EF4-FFF2-40B4-BE49-F238E27FC236}">
                  <a16:creationId xmlns:a16="http://schemas.microsoft.com/office/drawing/2014/main" id="{A7F05FD1-6E5F-4B40-8D98-824755F3E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1256"/>
              <a:ext cx="0" cy="257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Line 28">
              <a:extLst>
                <a:ext uri="{FF2B5EF4-FFF2-40B4-BE49-F238E27FC236}">
                  <a16:creationId xmlns:a16="http://schemas.microsoft.com/office/drawing/2014/main" id="{36C8BB70-9A38-E04A-AAF3-473059D1D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" y="3840"/>
              <a:ext cx="129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Line 29">
              <a:extLst>
                <a:ext uri="{FF2B5EF4-FFF2-40B4-BE49-F238E27FC236}">
                  <a16:creationId xmlns:a16="http://schemas.microsoft.com/office/drawing/2014/main" id="{06D783C0-2A18-AD4C-AB3D-EE2F86C55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9" y="3840"/>
              <a:ext cx="129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2" name="Rectangle 4">
            <a:extLst>
              <a:ext uri="{FF2B5EF4-FFF2-40B4-BE49-F238E27FC236}">
                <a16:creationId xmlns:a16="http://schemas.microsoft.com/office/drawing/2014/main" id="{9FE7D00D-41D2-934A-87F2-4C9A28796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025" y="152400"/>
            <a:ext cx="8489950" cy="1189038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Computing Reliability</a:t>
            </a:r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0F0D9E9C-8F43-8C44-A65C-C96294D81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0950" y="556895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98" name="Group 30">
            <a:extLst>
              <a:ext uri="{FF2B5EF4-FFF2-40B4-BE49-F238E27FC236}">
                <a16:creationId xmlns:a16="http://schemas.microsoft.com/office/drawing/2014/main" id="{A29F6884-AA74-0147-8912-9AF4605F21B7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1268413"/>
            <a:ext cx="7610475" cy="4294187"/>
            <a:chOff x="761" y="960"/>
            <a:chExt cx="4794" cy="2705"/>
          </a:xfrm>
        </p:grpSpPr>
        <p:sp>
          <p:nvSpPr>
            <p:cNvPr id="32773" name="Rectangle 5">
              <a:extLst>
                <a:ext uri="{FF2B5EF4-FFF2-40B4-BE49-F238E27FC236}">
                  <a16:creationId xmlns:a16="http://schemas.microsoft.com/office/drawing/2014/main" id="{AE1A4237-F897-774A-B74B-B5C19A933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3209"/>
              <a:ext cx="563" cy="4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Rectangle 6">
              <a:extLst>
                <a:ext uri="{FF2B5EF4-FFF2-40B4-BE49-F238E27FC236}">
                  <a16:creationId xmlns:a16="http://schemas.microsoft.com/office/drawing/2014/main" id="{4C3EED1D-D8F3-4945-8AAA-88C66B0A4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2441"/>
              <a:ext cx="563" cy="4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Rectangle 7">
              <a:extLst>
                <a:ext uri="{FF2B5EF4-FFF2-40B4-BE49-F238E27FC236}">
                  <a16:creationId xmlns:a16="http://schemas.microsoft.com/office/drawing/2014/main" id="{1FE91CAA-9F1B-0440-B1F7-46BB2AF88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" y="1345"/>
              <a:ext cx="564" cy="4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Rectangle 8">
              <a:extLst>
                <a:ext uri="{FF2B5EF4-FFF2-40B4-BE49-F238E27FC236}">
                  <a16:creationId xmlns:a16="http://schemas.microsoft.com/office/drawing/2014/main" id="{63224F71-D20D-0442-85F2-CE431C469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" y="1345"/>
              <a:ext cx="564" cy="4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Line 9">
              <a:extLst>
                <a:ext uri="{FF2B5EF4-FFF2-40B4-BE49-F238E27FC236}">
                  <a16:creationId xmlns:a16="http://schemas.microsoft.com/office/drawing/2014/main" id="{0E3D072F-8282-284B-87D3-DC0794D0F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2" y="1581"/>
              <a:ext cx="7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Line 10">
              <a:extLst>
                <a:ext uri="{FF2B5EF4-FFF2-40B4-BE49-F238E27FC236}">
                  <a16:creationId xmlns:a16="http://schemas.microsoft.com/office/drawing/2014/main" id="{74DF7718-C5EC-4749-938A-1EA98944C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2" y="1581"/>
              <a:ext cx="3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11">
              <a:extLst>
                <a:ext uri="{FF2B5EF4-FFF2-40B4-BE49-F238E27FC236}">
                  <a16:creationId xmlns:a16="http://schemas.microsoft.com/office/drawing/2014/main" id="{528C7056-7E7D-C549-BD21-6787AEE3DF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" y="1581"/>
              <a:ext cx="3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Line 13">
              <a:extLst>
                <a:ext uri="{FF2B5EF4-FFF2-40B4-BE49-F238E27FC236}">
                  <a16:creationId xmlns:a16="http://schemas.microsoft.com/office/drawing/2014/main" id="{D361AFAC-ECEE-9747-8315-69E557DDD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9" y="3457"/>
              <a:ext cx="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Line 14">
              <a:extLst>
                <a:ext uri="{FF2B5EF4-FFF2-40B4-BE49-F238E27FC236}">
                  <a16:creationId xmlns:a16="http://schemas.microsoft.com/office/drawing/2014/main" id="{E602BA7B-E3DE-7349-B585-C67E4E14DD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2910"/>
              <a:ext cx="0" cy="2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Rectangle 15">
              <a:extLst>
                <a:ext uri="{FF2B5EF4-FFF2-40B4-BE49-F238E27FC236}">
                  <a16:creationId xmlns:a16="http://schemas.microsoft.com/office/drawing/2014/main" id="{BC075109-DDD8-D545-9AFD-55E17F033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1448"/>
              <a:ext cx="488" cy="2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>
                  <a:solidFill>
                    <a:schemeClr val="bg2"/>
                  </a:solidFill>
                  <a:latin typeface="Arial" panose="020B0604020202020204" pitchFamily="34" charset="0"/>
                </a:rPr>
                <a:t>0.90</a:t>
              </a:r>
            </a:p>
          </p:txBody>
        </p:sp>
        <p:sp>
          <p:nvSpPr>
            <p:cNvPr id="32784" name="Rectangle 16">
              <a:extLst>
                <a:ext uri="{FF2B5EF4-FFF2-40B4-BE49-F238E27FC236}">
                  <a16:creationId xmlns:a16="http://schemas.microsoft.com/office/drawing/2014/main" id="{6B8CB26E-FBD8-BD4A-AA52-B9B2E3FC2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1448"/>
              <a:ext cx="488" cy="2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>
                  <a:solidFill>
                    <a:schemeClr val="bg2"/>
                  </a:solidFill>
                  <a:latin typeface="Arial" panose="020B0604020202020204" pitchFamily="34" charset="0"/>
                </a:rPr>
                <a:t>0.90</a:t>
              </a:r>
            </a:p>
          </p:txBody>
        </p:sp>
        <p:sp>
          <p:nvSpPr>
            <p:cNvPr id="32785" name="Rectangle 17">
              <a:extLst>
                <a:ext uri="{FF2B5EF4-FFF2-40B4-BE49-F238E27FC236}">
                  <a16:creationId xmlns:a16="http://schemas.microsoft.com/office/drawing/2014/main" id="{DAF65A28-2BAC-0F4E-9C34-561DCE3D0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3312"/>
              <a:ext cx="532" cy="2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en-US">
                  <a:solidFill>
                    <a:schemeClr val="bg2"/>
                  </a:solidFill>
                  <a:latin typeface="Arial" panose="020B0604020202020204" pitchFamily="34" charset="0"/>
                </a:rPr>
                <a:t>.95</a:t>
              </a:r>
            </a:p>
          </p:txBody>
        </p:sp>
        <p:sp>
          <p:nvSpPr>
            <p:cNvPr id="32786" name="Rectangle 18">
              <a:extLst>
                <a:ext uri="{FF2B5EF4-FFF2-40B4-BE49-F238E27FC236}">
                  <a16:creationId xmlns:a16="http://schemas.microsoft.com/office/drawing/2014/main" id="{A7688929-A460-5042-A123-70BFD1577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2543"/>
              <a:ext cx="480" cy="2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en-US">
                  <a:solidFill>
                    <a:schemeClr val="bg2"/>
                  </a:solidFill>
                  <a:latin typeface="Arial" panose="020B0604020202020204" pitchFamily="34" charset="0"/>
                </a:rPr>
                <a:t>.90</a:t>
              </a:r>
            </a:p>
          </p:txBody>
        </p:sp>
        <p:sp>
          <p:nvSpPr>
            <p:cNvPr id="32787" name="Rectangle 19">
              <a:extLst>
                <a:ext uri="{FF2B5EF4-FFF2-40B4-BE49-F238E27FC236}">
                  <a16:creationId xmlns:a16="http://schemas.microsoft.com/office/drawing/2014/main" id="{A2B47BBB-135C-AB4F-9131-F6759D1CD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1500"/>
              <a:ext cx="165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</a:rPr>
                <a:t>0.90 x 0.90 = 0.81</a:t>
              </a:r>
            </a:p>
          </p:txBody>
        </p:sp>
        <p:sp>
          <p:nvSpPr>
            <p:cNvPr id="32788" name="Line 20">
              <a:extLst>
                <a:ext uri="{FF2B5EF4-FFF2-40B4-BE49-F238E27FC236}">
                  <a16:creationId xmlns:a16="http://schemas.microsoft.com/office/drawing/2014/main" id="{045060A9-3EF0-194C-8BEC-ABFCEC28F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3" y="3457"/>
              <a:ext cx="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21">
              <a:extLst>
                <a:ext uri="{FF2B5EF4-FFF2-40B4-BE49-F238E27FC236}">
                  <a16:creationId xmlns:a16="http://schemas.microsoft.com/office/drawing/2014/main" id="{09ED7B83-7CA0-8C42-97BB-49335C003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3312"/>
              <a:ext cx="265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</a:rPr>
                <a:t>0.95 + 0.90(1-0.95) = 0.995</a:t>
              </a:r>
            </a:p>
          </p:txBody>
        </p:sp>
        <p:sp>
          <p:nvSpPr>
            <p:cNvPr id="32790" name="Rectangle 22">
              <a:extLst>
                <a:ext uri="{FF2B5EF4-FFF2-40B4-BE49-F238E27FC236}">
                  <a16:creationId xmlns:a16="http://schemas.microsoft.com/office/drawing/2014/main" id="{8131939B-6B52-AB4A-9FA8-F16EEC443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960"/>
              <a:ext cx="197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</a:rPr>
                <a:t>Components in series</a:t>
              </a:r>
            </a:p>
          </p:txBody>
        </p:sp>
        <p:sp>
          <p:nvSpPr>
            <p:cNvPr id="32791" name="Rectangle 23">
              <a:extLst>
                <a:ext uri="{FF2B5EF4-FFF2-40B4-BE49-F238E27FC236}">
                  <a16:creationId xmlns:a16="http://schemas.microsoft.com/office/drawing/2014/main" id="{3882F2F6-459F-FD46-9F5A-B2005F4FC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2064"/>
              <a:ext cx="208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</a:rPr>
                <a:t>Components in parallel</a:t>
              </a: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926983B-703A-6344-8CE2-8722AFB5C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 sz="4200"/>
              <a:t>Quality Function Deployment (QFD)</a:t>
            </a:r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EFFAB5D-63D9-814C-B821-24A6BB650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2100263"/>
            <a:ext cx="8515350" cy="4249737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>
              <a:spcBef>
                <a:spcPct val="50000"/>
              </a:spcBef>
            </a:pPr>
            <a:r>
              <a:rPr lang="en-US" altLang="en-US" sz="3600"/>
              <a:t>Translates the voice of the customer into technical design requirements</a:t>
            </a:r>
          </a:p>
          <a:p>
            <a:pPr marL="342900" indent="-342900" defTabSz="914400">
              <a:spcBef>
                <a:spcPct val="50000"/>
              </a:spcBef>
            </a:pPr>
            <a:r>
              <a:rPr lang="en-US" altLang="en-US" sz="3600"/>
              <a:t>Displays requirements in matrix diagrams</a:t>
            </a:r>
          </a:p>
          <a:p>
            <a:pPr marL="342900" indent="-342900" defTabSz="914400">
              <a:spcBef>
                <a:spcPct val="50000"/>
              </a:spcBef>
            </a:pPr>
            <a:r>
              <a:rPr lang="en-US" altLang="en-US" sz="3600"/>
              <a:t>First matrix called house of quality</a:t>
            </a:r>
          </a:p>
          <a:p>
            <a:pPr marL="342900" indent="-342900" defTabSz="914400">
              <a:spcBef>
                <a:spcPct val="50000"/>
              </a:spcBef>
            </a:pPr>
            <a:r>
              <a:rPr lang="en-US" altLang="en-US" sz="3600"/>
              <a:t>Series of connected houses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9" name="Group 13">
            <a:extLst>
              <a:ext uri="{FF2B5EF4-FFF2-40B4-BE49-F238E27FC236}">
                <a16:creationId xmlns:a16="http://schemas.microsoft.com/office/drawing/2014/main" id="{7666DB2E-4CCE-3D49-B88C-F4BF34144871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1981200"/>
            <a:ext cx="8478837" cy="4114800"/>
            <a:chOff x="419" y="1248"/>
            <a:chExt cx="5341" cy="2592"/>
          </a:xfrm>
        </p:grpSpPr>
        <p:sp>
          <p:nvSpPr>
            <p:cNvPr id="55310" name="Line 14">
              <a:extLst>
                <a:ext uri="{FF2B5EF4-FFF2-40B4-BE49-F238E27FC236}">
                  <a16:creationId xmlns:a16="http://schemas.microsoft.com/office/drawing/2014/main" id="{0338A938-2490-554B-A695-142EE98CE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" y="1248"/>
              <a:ext cx="53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1" name="Line 15">
              <a:extLst>
                <a:ext uri="{FF2B5EF4-FFF2-40B4-BE49-F238E27FC236}">
                  <a16:creationId xmlns:a16="http://schemas.microsoft.com/office/drawing/2014/main" id="{6E5557A5-B994-2B48-A2F2-DC5814507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" y="1256"/>
              <a:ext cx="0" cy="257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Line 16">
              <a:extLst>
                <a:ext uri="{FF2B5EF4-FFF2-40B4-BE49-F238E27FC236}">
                  <a16:creationId xmlns:a16="http://schemas.microsoft.com/office/drawing/2014/main" id="{4D1CC7BD-3D2C-9943-A8FB-1078AC755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1256"/>
              <a:ext cx="0" cy="257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Line 17">
              <a:extLst>
                <a:ext uri="{FF2B5EF4-FFF2-40B4-BE49-F238E27FC236}">
                  <a16:creationId xmlns:a16="http://schemas.microsoft.com/office/drawing/2014/main" id="{5FCDDA70-6F58-B24A-ABB6-4F4A61DBB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" y="3840"/>
              <a:ext cx="129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4" name="Line 18">
              <a:extLst>
                <a:ext uri="{FF2B5EF4-FFF2-40B4-BE49-F238E27FC236}">
                  <a16:creationId xmlns:a16="http://schemas.microsoft.com/office/drawing/2014/main" id="{00030906-6B30-8F4F-A225-E5E02609A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9" y="3840"/>
              <a:ext cx="129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969A316-0CDA-BE42-87AB-0D0F59999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7363"/>
            <a:ext cx="8489950" cy="1189037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algn="l" defTabSz="914400"/>
            <a:r>
              <a:rPr lang="en-US" altLang="en-US"/>
              <a:t>House Of Quality 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D07418D-816B-8C49-BBF0-7892218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4670425"/>
            <a:ext cx="4846637" cy="1044575"/>
          </a:xfrm>
          <a:prstGeom prst="rect">
            <a:avLst/>
          </a:prstGeom>
          <a:solidFill>
            <a:srgbClr val="FFCC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6. Technical assessment and </a:t>
            </a:r>
          </a:p>
          <a:p>
            <a:pPr algn="ctr"/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target values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A8BFA656-02CE-DE42-908B-F38890A54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2755900"/>
            <a:ext cx="2462212" cy="1901825"/>
          </a:xfrm>
          <a:prstGeom prst="rect">
            <a:avLst/>
          </a:prstGeom>
          <a:solidFill>
            <a:srgbClr val="E2BDFD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1. Customer</a:t>
            </a:r>
          </a:p>
          <a:p>
            <a:pPr algn="ctr"/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requirements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04B9CFD9-2136-CF44-A1B8-3962164BA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2755900"/>
            <a:ext cx="2463800" cy="19018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4. Relationship </a:t>
            </a:r>
          </a:p>
          <a:p>
            <a:pPr algn="ctr"/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matrix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1E38CA1B-A966-7B4E-93E4-E30FDD1B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950" y="2765425"/>
            <a:ext cx="1885950" cy="1882775"/>
          </a:xfrm>
          <a:prstGeom prst="rect">
            <a:avLst/>
          </a:prstGeom>
          <a:solidFill>
            <a:srgbClr val="C1CE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9D7338BD-43DB-3841-B0FC-EF7BBB943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1450975"/>
            <a:ext cx="2463800" cy="12922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3. Product</a:t>
            </a:r>
          </a:p>
          <a:p>
            <a:pPr algn="ctr"/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characteristics</a:t>
            </a:r>
          </a:p>
        </p:txBody>
      </p:sp>
      <p:sp>
        <p:nvSpPr>
          <p:cNvPr id="55305" name="Rectangle 9">
            <a:extLst>
              <a:ext uri="{FF2B5EF4-FFF2-40B4-BE49-F238E27FC236}">
                <a16:creationId xmlns:a16="http://schemas.microsoft.com/office/drawing/2014/main" id="{D62A77F4-51FB-3146-93CE-E2811D61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2074863"/>
            <a:ext cx="14128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Importance</a:t>
            </a:r>
          </a:p>
        </p:txBody>
      </p:sp>
      <p:sp>
        <p:nvSpPr>
          <p:cNvPr id="55306" name="Line 10">
            <a:extLst>
              <a:ext uri="{FF2B5EF4-FFF2-40B4-BE49-F238E27FC236}">
                <a16:creationId xmlns:a16="http://schemas.microsoft.com/office/drawing/2014/main" id="{685DA360-135F-804A-B44C-45AC7B06F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286000"/>
            <a:ext cx="742950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Rectangle 11">
            <a:extLst>
              <a:ext uri="{FF2B5EF4-FFF2-40B4-BE49-F238E27FC236}">
                <a16:creationId xmlns:a16="http://schemas.microsoft.com/office/drawing/2014/main" id="{CC28A9CC-D99D-664F-8D85-3D17733C2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638" y="3384550"/>
            <a:ext cx="17430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2. Competitive</a:t>
            </a:r>
          </a:p>
          <a:p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assessment</a:t>
            </a:r>
          </a:p>
        </p:txBody>
      </p:sp>
      <p:sp>
        <p:nvSpPr>
          <p:cNvPr id="55308" name="AutoShape 12">
            <a:extLst>
              <a:ext uri="{FF2B5EF4-FFF2-40B4-BE49-F238E27FC236}">
                <a16:creationId xmlns:a16="http://schemas.microsoft.com/office/drawing/2014/main" id="{88A0CAD6-2B28-B246-B3E9-6BBD489DA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358775"/>
            <a:ext cx="2476500" cy="1143000"/>
          </a:xfrm>
          <a:prstGeom prst="triangle">
            <a:avLst>
              <a:gd name="adj" fmla="val 49972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endParaRPr lang="en-US" altLang="en-US" sz="1800" b="1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  <a:r>
              <a:rPr lang="en-US" altLang="en-US" sz="1600" b="1">
                <a:solidFill>
                  <a:schemeClr val="bg2"/>
                </a:solidFill>
                <a:latin typeface="Arial" panose="020B0604020202020204" pitchFamily="34" charset="0"/>
              </a:rPr>
              <a:t>.</a:t>
            </a:r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 Tradeoff</a:t>
            </a:r>
          </a:p>
          <a:p>
            <a:pPr algn="ctr"/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Matrix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3B5B3E5F-66BB-F641-A1F0-12EEC8012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Product Design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80F4DE0E-4F7F-6F45-B775-32347B807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8208963" cy="4371975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/>
            <a:r>
              <a:rPr lang="en-US" altLang="en-US"/>
              <a:t>Specifies materials</a:t>
            </a:r>
          </a:p>
          <a:p>
            <a:pPr marL="342900" indent="-342900" defTabSz="914400">
              <a:lnSpc>
                <a:spcPct val="40000"/>
              </a:lnSpc>
              <a:buFontTx/>
              <a:buNone/>
            </a:pPr>
            <a:endParaRPr lang="en-US" altLang="en-US"/>
          </a:p>
          <a:p>
            <a:pPr marL="342900" indent="-342900" defTabSz="914400"/>
            <a:r>
              <a:rPr lang="en-US" altLang="en-US"/>
              <a:t>Determines dimensions &amp; tolerances</a:t>
            </a:r>
          </a:p>
          <a:p>
            <a:pPr marL="342900" indent="-342900" defTabSz="914400">
              <a:lnSpc>
                <a:spcPct val="40000"/>
              </a:lnSpc>
              <a:buFontTx/>
              <a:buNone/>
            </a:pPr>
            <a:endParaRPr lang="en-US" altLang="en-US"/>
          </a:p>
          <a:p>
            <a:pPr marL="342900" indent="-342900" defTabSz="914400"/>
            <a:r>
              <a:rPr lang="en-US" altLang="en-US"/>
              <a:t>Defines appearance</a:t>
            </a:r>
          </a:p>
          <a:p>
            <a:pPr marL="342900" indent="-342900" defTabSz="914400">
              <a:lnSpc>
                <a:spcPct val="40000"/>
              </a:lnSpc>
              <a:buFontTx/>
              <a:buNone/>
            </a:pPr>
            <a:endParaRPr lang="en-US" altLang="en-US"/>
          </a:p>
          <a:p>
            <a:pPr marL="342900" indent="-342900" defTabSz="914400"/>
            <a:r>
              <a:rPr lang="en-US" altLang="en-US"/>
              <a:t>Sets performance standards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52" name="Group 8">
            <a:extLst>
              <a:ext uri="{FF2B5EF4-FFF2-40B4-BE49-F238E27FC236}">
                <a16:creationId xmlns:a16="http://schemas.microsoft.com/office/drawing/2014/main" id="{22B31D47-F6FD-C341-9618-62F72BDE6920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1981200"/>
            <a:ext cx="8478837" cy="4114800"/>
            <a:chOff x="419" y="1248"/>
            <a:chExt cx="5341" cy="2592"/>
          </a:xfrm>
        </p:grpSpPr>
        <p:sp>
          <p:nvSpPr>
            <p:cNvPr id="57353" name="Line 9">
              <a:extLst>
                <a:ext uri="{FF2B5EF4-FFF2-40B4-BE49-F238E27FC236}">
                  <a16:creationId xmlns:a16="http://schemas.microsoft.com/office/drawing/2014/main" id="{AFD406CD-BBEB-D747-A8E0-9BEE0982F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" y="1248"/>
              <a:ext cx="53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4" name="Line 10">
              <a:extLst>
                <a:ext uri="{FF2B5EF4-FFF2-40B4-BE49-F238E27FC236}">
                  <a16:creationId xmlns:a16="http://schemas.microsoft.com/office/drawing/2014/main" id="{6D12481C-A5E4-0848-840B-E3AECD71A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" y="1256"/>
              <a:ext cx="0" cy="257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5" name="Line 11">
              <a:extLst>
                <a:ext uri="{FF2B5EF4-FFF2-40B4-BE49-F238E27FC236}">
                  <a16:creationId xmlns:a16="http://schemas.microsoft.com/office/drawing/2014/main" id="{404FC422-919F-0543-AFC4-E901CED55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1256"/>
              <a:ext cx="0" cy="257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6" name="Line 12">
              <a:extLst>
                <a:ext uri="{FF2B5EF4-FFF2-40B4-BE49-F238E27FC236}">
                  <a16:creationId xmlns:a16="http://schemas.microsoft.com/office/drawing/2014/main" id="{D9F5D402-5DB7-1D4D-A9C9-6794661C1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" y="3840"/>
              <a:ext cx="129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Line 13">
              <a:extLst>
                <a:ext uri="{FF2B5EF4-FFF2-40B4-BE49-F238E27FC236}">
                  <a16:creationId xmlns:a16="http://schemas.microsoft.com/office/drawing/2014/main" id="{021DAB06-4EB9-8A49-BCB3-363C17010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9" y="3840"/>
              <a:ext cx="129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7349" name="Picture 5">
            <a:extLst>
              <a:ext uri="{FF2B5EF4-FFF2-40B4-BE49-F238E27FC236}">
                <a16:creationId xmlns:a16="http://schemas.microsoft.com/office/drawing/2014/main" id="{3EEF75ED-EED6-2E4E-92D9-EB4F3389D5F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38200"/>
            <a:ext cx="852963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Rectangle 4">
            <a:extLst>
              <a:ext uri="{FF2B5EF4-FFF2-40B4-BE49-F238E27FC236}">
                <a16:creationId xmlns:a16="http://schemas.microsoft.com/office/drawing/2014/main" id="{3814C65E-E319-7648-8320-C1D17BE5F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381000"/>
            <a:ext cx="9163050" cy="6858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defTabSz="914400"/>
            <a:r>
              <a:rPr lang="en-US" altLang="en-US" sz="4200"/>
              <a:t>House Of Quality for a Steam Iron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6DCE5F6-45B0-2C43-A4DA-7E02F3833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9163050" cy="12954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Series of Connected Houses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C51E4F5-8A1A-054B-8C67-68ADFE6E3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2209800"/>
            <a:ext cx="90805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Arial" panose="020B0604020202020204" pitchFamily="34" charset="0"/>
              </a:rPr>
              <a:t>A-1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F3F8AF1-C497-6344-A155-49A2CBC17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3276600"/>
            <a:ext cx="90805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Arial" panose="020B0604020202020204" pitchFamily="34" charset="0"/>
              </a:rPr>
              <a:t>A-2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489F60B4-3BAA-5740-86CF-738B698F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4114800"/>
            <a:ext cx="90805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Arial" panose="020B0604020202020204" pitchFamily="34" charset="0"/>
              </a:rPr>
              <a:t>A-3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8EDF2042-9320-1141-AC87-1B5C0B68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5029200"/>
            <a:ext cx="90805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/>
            <a:r>
              <a:rPr lang="en-US" altLang="en-US">
                <a:solidFill>
                  <a:schemeClr val="bg2"/>
                </a:solidFill>
                <a:latin typeface="Arial" panose="020B0604020202020204" pitchFamily="34" charset="0"/>
              </a:rPr>
              <a:t>A-4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218979E7-CD3D-BA4E-9DBE-DA54C4AF2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2209800"/>
            <a:ext cx="412750" cy="914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D8A745AB-B081-0D4C-8B84-7C70AAEAD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5029200"/>
            <a:ext cx="412750" cy="914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Rectangle 9">
            <a:extLst>
              <a:ext uri="{FF2B5EF4-FFF2-40B4-BE49-F238E27FC236}">
                <a16:creationId xmlns:a16="http://schemas.microsoft.com/office/drawing/2014/main" id="{904E0BD2-3A3B-CA47-8955-0D419A365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114800"/>
            <a:ext cx="412750" cy="914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Rectangle 10">
            <a:extLst>
              <a:ext uri="{FF2B5EF4-FFF2-40B4-BE49-F238E27FC236}">
                <a16:creationId xmlns:a16="http://schemas.microsoft.com/office/drawing/2014/main" id="{0846A149-0679-8342-8E2D-EA418270D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3276600"/>
            <a:ext cx="412750" cy="914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AutoShape 11">
            <a:extLst>
              <a:ext uri="{FF2B5EF4-FFF2-40B4-BE49-F238E27FC236}">
                <a16:creationId xmlns:a16="http://schemas.microsoft.com/office/drawing/2014/main" id="{5E554D4B-2501-5441-8792-A888E13B6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1219200"/>
            <a:ext cx="908050" cy="685800"/>
          </a:xfrm>
          <a:prstGeom prst="triangle">
            <a:avLst>
              <a:gd name="adj" fmla="val 49972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AutoShape 12">
            <a:extLst>
              <a:ext uri="{FF2B5EF4-FFF2-40B4-BE49-F238E27FC236}">
                <a16:creationId xmlns:a16="http://schemas.microsoft.com/office/drawing/2014/main" id="{47CDADC5-13A1-C544-8C00-FC8858E37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4038600"/>
            <a:ext cx="908050" cy="685800"/>
          </a:xfrm>
          <a:prstGeom prst="triangle">
            <a:avLst>
              <a:gd name="adj" fmla="val 49972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AutoShape 13">
            <a:extLst>
              <a:ext uri="{FF2B5EF4-FFF2-40B4-BE49-F238E27FC236}">
                <a16:creationId xmlns:a16="http://schemas.microsoft.com/office/drawing/2014/main" id="{7C2529B1-5E0B-7249-9DE4-C6CB327ED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3124200"/>
            <a:ext cx="908050" cy="685800"/>
          </a:xfrm>
          <a:prstGeom prst="triangle">
            <a:avLst>
              <a:gd name="adj" fmla="val 49972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AutoShape 14">
            <a:extLst>
              <a:ext uri="{FF2B5EF4-FFF2-40B4-BE49-F238E27FC236}">
                <a16:creationId xmlns:a16="http://schemas.microsoft.com/office/drawing/2014/main" id="{0AA689B9-83C9-E048-AE81-334BCDFAC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2286000"/>
            <a:ext cx="908050" cy="685800"/>
          </a:xfrm>
          <a:prstGeom prst="triangle">
            <a:avLst>
              <a:gd name="adj" fmla="val 49972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Rectangle 15">
            <a:extLst>
              <a:ext uri="{FF2B5EF4-FFF2-40B4-BE49-F238E27FC236}">
                <a16:creationId xmlns:a16="http://schemas.microsoft.com/office/drawing/2014/main" id="{8DAEA7EA-5D63-5844-8D3F-332542047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1905000"/>
            <a:ext cx="908050" cy="30480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8" name="Rectangle 16">
            <a:extLst>
              <a:ext uri="{FF2B5EF4-FFF2-40B4-BE49-F238E27FC236}">
                <a16:creationId xmlns:a16="http://schemas.microsoft.com/office/drawing/2014/main" id="{E5442C3B-E764-AD49-84D0-09BA37FDF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4724400"/>
            <a:ext cx="908050" cy="30480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Rectangle 17">
            <a:extLst>
              <a:ext uri="{FF2B5EF4-FFF2-40B4-BE49-F238E27FC236}">
                <a16:creationId xmlns:a16="http://schemas.microsoft.com/office/drawing/2014/main" id="{ACD648B9-9505-AB4B-8BF5-9E6D103BF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3810000"/>
            <a:ext cx="908050" cy="30480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Rectangle 18">
            <a:extLst>
              <a:ext uri="{FF2B5EF4-FFF2-40B4-BE49-F238E27FC236}">
                <a16:creationId xmlns:a16="http://schemas.microsoft.com/office/drawing/2014/main" id="{B0EF9796-86F0-BF42-8699-B8965DA2A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2971800"/>
            <a:ext cx="908050" cy="30480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Rectangle 19">
            <a:extLst>
              <a:ext uri="{FF2B5EF4-FFF2-40B4-BE49-F238E27FC236}">
                <a16:creationId xmlns:a16="http://schemas.microsoft.com/office/drawing/2014/main" id="{081D7CFD-482F-A149-8D23-86E4DD30A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3201988"/>
            <a:ext cx="16097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House of 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Quality</a:t>
            </a:r>
          </a:p>
        </p:txBody>
      </p:sp>
      <p:sp>
        <p:nvSpPr>
          <p:cNvPr id="59412" name="Rectangle 20">
            <a:extLst>
              <a:ext uri="{FF2B5EF4-FFF2-40B4-BE49-F238E27FC236}">
                <a16:creationId xmlns:a16="http://schemas.microsoft.com/office/drawing/2014/main" id="{43545E07-0CA1-394E-B4D4-DEE68391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4392613"/>
            <a:ext cx="1665288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Parts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Deployment</a:t>
            </a:r>
          </a:p>
        </p:txBody>
      </p:sp>
      <p:sp>
        <p:nvSpPr>
          <p:cNvPr id="59413" name="Rectangle 21">
            <a:extLst>
              <a:ext uri="{FF2B5EF4-FFF2-40B4-BE49-F238E27FC236}">
                <a16:creationId xmlns:a16="http://schemas.microsoft.com/office/drawing/2014/main" id="{A9BBA0F8-5734-D342-AF3F-9C65E7845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5183188"/>
            <a:ext cx="1270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Process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59414" name="Rectangle 22">
            <a:extLst>
              <a:ext uri="{FF2B5EF4-FFF2-40B4-BE49-F238E27FC236}">
                <a16:creationId xmlns:a16="http://schemas.microsoft.com/office/drawing/2014/main" id="{F69B2A32-4826-AD4C-9029-D8CCFB0CB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5956300"/>
            <a:ext cx="19081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Operating 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Requirements</a:t>
            </a:r>
          </a:p>
        </p:txBody>
      </p:sp>
      <p:grpSp>
        <p:nvGrpSpPr>
          <p:cNvPr id="59415" name="Group 23">
            <a:extLst>
              <a:ext uri="{FF2B5EF4-FFF2-40B4-BE49-F238E27FC236}">
                <a16:creationId xmlns:a16="http://schemas.microsoft.com/office/drawing/2014/main" id="{7A0FD223-1A5C-5941-880E-89F2745280A4}"/>
              </a:ext>
            </a:extLst>
          </p:cNvPr>
          <p:cNvGrpSpPr>
            <a:grpSpLocks/>
          </p:cNvGrpSpPr>
          <p:nvPr/>
        </p:nvGrpSpPr>
        <p:grpSpPr bwMode="auto">
          <a:xfrm>
            <a:off x="2082800" y="2514600"/>
            <a:ext cx="544513" cy="1066800"/>
            <a:chOff x="1211" y="1584"/>
            <a:chExt cx="317" cy="672"/>
          </a:xfrm>
        </p:grpSpPr>
        <p:sp>
          <p:nvSpPr>
            <p:cNvPr id="59416" name="Line 24">
              <a:extLst>
                <a:ext uri="{FF2B5EF4-FFF2-40B4-BE49-F238E27FC236}">
                  <a16:creationId xmlns:a16="http://schemas.microsoft.com/office/drawing/2014/main" id="{43E7EE39-AD54-3747-8DBB-4C3042ACB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1" y="1584"/>
              <a:ext cx="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7" name="Line 25">
              <a:extLst>
                <a:ext uri="{FF2B5EF4-FFF2-40B4-BE49-F238E27FC236}">
                  <a16:creationId xmlns:a16="http://schemas.microsoft.com/office/drawing/2014/main" id="{48D9CD86-8F56-144B-ACF7-7AC9D4122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595"/>
              <a:ext cx="0" cy="6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Line 26">
              <a:extLst>
                <a:ext uri="{FF2B5EF4-FFF2-40B4-BE49-F238E27FC236}">
                  <a16:creationId xmlns:a16="http://schemas.microsoft.com/office/drawing/2014/main" id="{8B7DA83F-0489-A34D-A02C-407244E26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7" y="2256"/>
              <a:ext cx="2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19" name="Line 27">
            <a:extLst>
              <a:ext uri="{FF2B5EF4-FFF2-40B4-BE49-F238E27FC236}">
                <a16:creationId xmlns:a16="http://schemas.microsoft.com/office/drawing/2014/main" id="{83CCC2E3-D831-524D-AECD-2852D6E18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5400" y="4572000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0" name="Line 28">
            <a:extLst>
              <a:ext uri="{FF2B5EF4-FFF2-40B4-BE49-F238E27FC236}">
                <a16:creationId xmlns:a16="http://schemas.microsoft.com/office/drawing/2014/main" id="{973E37EA-EC60-2D4B-AAAF-E1EC6CE9B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1650" y="3657600"/>
            <a:ext cx="131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1" name="Line 29">
            <a:extLst>
              <a:ext uri="{FF2B5EF4-FFF2-40B4-BE49-F238E27FC236}">
                <a16:creationId xmlns:a16="http://schemas.microsoft.com/office/drawing/2014/main" id="{B783D97C-4A00-E749-A3F9-A63F367B4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3675063"/>
            <a:ext cx="0" cy="103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2" name="Line 30">
            <a:extLst>
              <a:ext uri="{FF2B5EF4-FFF2-40B4-BE49-F238E27FC236}">
                <a16:creationId xmlns:a16="http://schemas.microsoft.com/office/drawing/2014/main" id="{7271B2EE-5AD2-384F-97C2-327F46C83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1450" y="4589463"/>
            <a:ext cx="0" cy="1036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3" name="Line 31">
            <a:extLst>
              <a:ext uri="{FF2B5EF4-FFF2-40B4-BE49-F238E27FC236}">
                <a16:creationId xmlns:a16="http://schemas.microsoft.com/office/drawing/2014/main" id="{8CC4E8F8-934F-9D4F-8F58-02972C3AF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0500" y="5638800"/>
            <a:ext cx="379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4" name="Line 32">
            <a:extLst>
              <a:ext uri="{FF2B5EF4-FFF2-40B4-BE49-F238E27FC236}">
                <a16:creationId xmlns:a16="http://schemas.microsoft.com/office/drawing/2014/main" id="{61259FD0-920A-E84D-90F8-0EA4FFA6A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6750" y="4724400"/>
            <a:ext cx="379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5" name="Rectangle 33">
            <a:extLst>
              <a:ext uri="{FF2B5EF4-FFF2-40B4-BE49-F238E27FC236}">
                <a16:creationId xmlns:a16="http://schemas.microsoft.com/office/drawing/2014/main" id="{69BAE0E6-37CE-7B4A-85D3-3CACAF216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1601788"/>
            <a:ext cx="2016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Product 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Characteristics</a:t>
            </a:r>
          </a:p>
        </p:txBody>
      </p:sp>
      <p:sp>
        <p:nvSpPr>
          <p:cNvPr id="59426" name="Rectangle 34">
            <a:extLst>
              <a:ext uri="{FF2B5EF4-FFF2-40B4-BE49-F238E27FC236}">
                <a16:creationId xmlns:a16="http://schemas.microsoft.com/office/drawing/2014/main" id="{B20CC365-F7D0-EF43-B41F-3D26CEC9B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25" y="2298700"/>
            <a:ext cx="2016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Part 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Characteristics</a:t>
            </a:r>
          </a:p>
        </p:txBody>
      </p:sp>
      <p:sp>
        <p:nvSpPr>
          <p:cNvPr id="59427" name="Rectangle 35">
            <a:extLst>
              <a:ext uri="{FF2B5EF4-FFF2-40B4-BE49-F238E27FC236}">
                <a16:creationId xmlns:a16="http://schemas.microsoft.com/office/drawing/2014/main" id="{C8187F1A-E5B2-B64B-B06B-B396496BD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3173413"/>
            <a:ext cx="2016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Process 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Characteristics</a:t>
            </a:r>
          </a:p>
        </p:txBody>
      </p:sp>
      <p:sp>
        <p:nvSpPr>
          <p:cNvPr id="59428" name="Rectangle 36">
            <a:extLst>
              <a:ext uri="{FF2B5EF4-FFF2-40B4-BE49-F238E27FC236}">
                <a16:creationId xmlns:a16="http://schemas.microsoft.com/office/drawing/2014/main" id="{78A405F5-771D-9A4F-A183-650E2F797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50" y="4268788"/>
            <a:ext cx="15414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Operations</a:t>
            </a:r>
          </a:p>
        </p:txBody>
      </p:sp>
      <p:sp>
        <p:nvSpPr>
          <p:cNvPr id="59429" name="Rectangle 37">
            <a:extLst>
              <a:ext uri="{FF2B5EF4-FFF2-40B4-BE49-F238E27FC236}">
                <a16:creationId xmlns:a16="http://schemas.microsoft.com/office/drawing/2014/main" id="{0CCEBA6C-2601-9046-B52A-5D49A9E49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144588"/>
            <a:ext cx="13874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altLang="en-US" sz="2000">
                <a:latin typeface="Arial" panose="020B0604020202020204" pitchFamily="34" charset="0"/>
              </a:rPr>
              <a:t>Customer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Req.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A769E04D-2E8D-364E-8DB9-0B523CAB3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Benefits Of QFD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24C68274-68CE-BD4A-8B86-39846C90C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1981200"/>
            <a:ext cx="8128000" cy="4114800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>
              <a:spcBef>
                <a:spcPct val="30000"/>
              </a:spcBef>
            </a:pPr>
            <a:r>
              <a:rPr lang="en-US" altLang="en-US" sz="2600"/>
              <a:t>Promotes better understanding of customer demands and design interactions</a:t>
            </a:r>
          </a:p>
          <a:p>
            <a:pPr marL="342900" indent="-342900" defTabSz="914400">
              <a:spcBef>
                <a:spcPct val="30000"/>
              </a:spcBef>
            </a:pPr>
            <a:r>
              <a:rPr lang="en-US" altLang="en-US" sz="2600"/>
              <a:t>Increases customer satisfaction</a:t>
            </a:r>
          </a:p>
          <a:p>
            <a:pPr marL="342900" indent="-342900" defTabSz="914400">
              <a:spcBef>
                <a:spcPct val="30000"/>
              </a:spcBef>
            </a:pPr>
            <a:r>
              <a:rPr lang="en-US" altLang="en-US" sz="2600"/>
              <a:t>Breaks down barriers between functions &amp; departments &amp; fosters teamwork</a:t>
            </a:r>
          </a:p>
          <a:p>
            <a:pPr marL="342900" indent="-342900" defTabSz="914400">
              <a:spcBef>
                <a:spcPct val="30000"/>
              </a:spcBef>
            </a:pPr>
            <a:r>
              <a:rPr lang="en-US" altLang="en-US" sz="2600"/>
              <a:t>Improves design/development process documentation</a:t>
            </a:r>
          </a:p>
          <a:p>
            <a:pPr marL="342900" indent="-342900" defTabSz="914400">
              <a:spcBef>
                <a:spcPct val="30000"/>
              </a:spcBef>
            </a:pPr>
            <a:r>
              <a:rPr lang="en-US" altLang="en-US" sz="2600"/>
              <a:t>Reduces the # of engineering changes, cost of design &amp; manufacture, and brings new designs to the market faster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DC9ACD7-5906-0749-B324-6B8EE7FC4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563" y="533400"/>
            <a:ext cx="8453437" cy="1219200"/>
          </a:xfrm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 sz="4800"/>
              <a:t>Taguchi’s Robust Design</a:t>
            </a:r>
            <a:endParaRPr lang="en-US" alt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B51D5DF-B36C-6949-BEDC-A80855103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1050" y="2133600"/>
            <a:ext cx="8210550" cy="3657600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/>
            <a:r>
              <a:rPr lang="en-US" altLang="en-US" sz="2800"/>
              <a:t>A product or service exhibits </a:t>
            </a:r>
            <a:r>
              <a:rPr lang="en-US" altLang="en-US" sz="2800" i="1">
                <a:solidFill>
                  <a:schemeClr val="tx2"/>
                </a:solidFill>
              </a:rPr>
              <a:t>robustness</a:t>
            </a:r>
            <a:r>
              <a:rPr lang="en-US" altLang="en-US" sz="2800"/>
              <a:t> if it performs consistently regardless of the operating conditions</a:t>
            </a:r>
          </a:p>
          <a:p>
            <a:pPr marL="342900" indent="-342900" defTabSz="914400">
              <a:buFontTx/>
              <a:buNone/>
            </a:pPr>
            <a:endParaRPr lang="en-US" altLang="en-US" sz="2800"/>
          </a:p>
          <a:p>
            <a:pPr marL="342900" indent="-342900" defTabSz="914400"/>
            <a:r>
              <a:rPr lang="en-US" altLang="en-US" sz="2800"/>
              <a:t>Designers must consider both </a:t>
            </a:r>
            <a:r>
              <a:rPr lang="en-US" altLang="en-US" sz="2800" i="1">
                <a:solidFill>
                  <a:schemeClr val="tx2"/>
                </a:solidFill>
              </a:rPr>
              <a:t>controllable factors</a:t>
            </a:r>
            <a:r>
              <a:rPr lang="en-US" altLang="en-US" sz="2800"/>
              <a:t> (design features) and </a:t>
            </a:r>
            <a:r>
              <a:rPr lang="en-US" altLang="en-US" sz="2800" i="1">
                <a:solidFill>
                  <a:schemeClr val="tx2"/>
                </a:solidFill>
              </a:rPr>
              <a:t>uncontrollable factors</a:t>
            </a:r>
            <a:r>
              <a:rPr lang="en-US" altLang="en-US" sz="2800"/>
              <a:t> (operating conditions)</a:t>
            </a:r>
            <a:r>
              <a:rPr lang="en-US" altLang="en-US" sz="2400"/>
              <a:t> </a:t>
            </a:r>
            <a:r>
              <a:rPr lang="en-US" altLang="en-US" sz="2800"/>
              <a:t>in design for robustness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CE96D87-BB9C-A04E-BB4F-B1033BFB1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85788"/>
            <a:ext cx="8458200" cy="1166812"/>
          </a:xfrm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 sz="4200"/>
              <a:t> </a:t>
            </a:r>
            <a:r>
              <a:rPr lang="en-US" altLang="en-US"/>
              <a:t>Consistency Is Important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220DE13-28CE-F148-94F2-FC3B4147F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2028825"/>
            <a:ext cx="8515350" cy="4371975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>
              <a:spcBef>
                <a:spcPct val="50000"/>
              </a:spcBef>
            </a:pPr>
            <a:r>
              <a:rPr lang="en-US" altLang="en-US"/>
              <a:t>Consistent errors are easier to correct than random errors</a:t>
            </a:r>
          </a:p>
          <a:p>
            <a:pPr marL="342900" indent="-342900" defTabSz="914400">
              <a:spcBef>
                <a:spcPct val="50000"/>
              </a:spcBef>
            </a:pPr>
            <a:r>
              <a:rPr lang="en-US" altLang="en-US"/>
              <a:t>Parts within tolerances may yield assemblies which aren’t within tolerances</a:t>
            </a:r>
          </a:p>
          <a:p>
            <a:pPr marL="342900" indent="-342900" defTabSz="914400">
              <a:spcBef>
                <a:spcPct val="50000"/>
              </a:spcBef>
            </a:pPr>
            <a:r>
              <a:rPr lang="en-US" altLang="en-US"/>
              <a:t>Consumers prefer product characteristics near their ideal values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DB8B2A2-37F7-9D4B-95F9-53F9E1D13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8" y="2143125"/>
            <a:ext cx="3003550" cy="3419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5724E62-BFF4-EC4B-9CE7-59C13B1C5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50" y="457200"/>
            <a:ext cx="8420100" cy="1143000"/>
          </a:xfrm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 sz="4200"/>
              <a:t>Taguchi’s Quality Loss Function</a:t>
            </a:r>
          </a:p>
        </p:txBody>
      </p:sp>
      <p:grpSp>
        <p:nvGrpSpPr>
          <p:cNvPr id="69636" name="Group 4">
            <a:extLst>
              <a:ext uri="{FF2B5EF4-FFF2-40B4-BE49-F238E27FC236}">
                <a16:creationId xmlns:a16="http://schemas.microsoft.com/office/drawing/2014/main" id="{A5E77F0A-BCEE-B343-89AC-ABEB15E140EF}"/>
              </a:ext>
            </a:extLst>
          </p:cNvPr>
          <p:cNvGrpSpPr>
            <a:grpSpLocks/>
          </p:cNvGrpSpPr>
          <p:nvPr/>
        </p:nvGrpSpPr>
        <p:grpSpPr bwMode="auto">
          <a:xfrm>
            <a:off x="2143125" y="1911350"/>
            <a:ext cx="5934075" cy="3646488"/>
            <a:chOff x="1144" y="1060"/>
            <a:chExt cx="3450" cy="2297"/>
          </a:xfrm>
        </p:grpSpPr>
        <p:sp>
          <p:nvSpPr>
            <p:cNvPr id="69637" name="Line 5">
              <a:extLst>
                <a:ext uri="{FF2B5EF4-FFF2-40B4-BE49-F238E27FC236}">
                  <a16:creationId xmlns:a16="http://schemas.microsoft.com/office/drawing/2014/main" id="{55323003-0D35-5243-96A8-D51E5BCBF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" y="1060"/>
              <a:ext cx="0" cy="2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8" name="Line 6">
              <a:extLst>
                <a:ext uri="{FF2B5EF4-FFF2-40B4-BE49-F238E27FC236}">
                  <a16:creationId xmlns:a16="http://schemas.microsoft.com/office/drawing/2014/main" id="{4B77C02A-2CCE-8F43-865B-27CE6E6EB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1" y="3357"/>
              <a:ext cx="34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9" name="Line 7">
            <a:extLst>
              <a:ext uri="{FF2B5EF4-FFF2-40B4-BE49-F238E27FC236}">
                <a16:creationId xmlns:a16="http://schemas.microsoft.com/office/drawing/2014/main" id="{C40B3BFA-E23B-3647-A4C5-75B70ACDA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7438" y="2139950"/>
            <a:ext cx="0" cy="341153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Line 8">
            <a:extLst>
              <a:ext uri="{FF2B5EF4-FFF2-40B4-BE49-F238E27FC236}">
                <a16:creationId xmlns:a16="http://schemas.microsoft.com/office/drawing/2014/main" id="{7AD6D116-6DF1-BE4E-8155-D0669E851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5113" y="2144713"/>
            <a:ext cx="0" cy="341153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Freeform 9">
            <a:extLst>
              <a:ext uri="{FF2B5EF4-FFF2-40B4-BE49-F238E27FC236}">
                <a16:creationId xmlns:a16="http://schemas.microsoft.com/office/drawing/2014/main" id="{089F00C2-E5DF-B44D-B485-C115D8775354}"/>
              </a:ext>
            </a:extLst>
          </p:cNvPr>
          <p:cNvSpPr>
            <a:spLocks/>
          </p:cNvSpPr>
          <p:nvPr/>
        </p:nvSpPr>
        <p:spPr bwMode="auto">
          <a:xfrm>
            <a:off x="3159125" y="2276475"/>
            <a:ext cx="1971675" cy="3287713"/>
          </a:xfrm>
          <a:custGeom>
            <a:avLst/>
            <a:gdLst>
              <a:gd name="T0" fmla="*/ 0 w 1147"/>
              <a:gd name="T1" fmla="*/ 0 h 2071"/>
              <a:gd name="T2" fmla="*/ 36 w 1147"/>
              <a:gd name="T3" fmla="*/ 198 h 2071"/>
              <a:gd name="T4" fmla="*/ 78 w 1147"/>
              <a:gd name="T5" fmla="*/ 402 h 2071"/>
              <a:gd name="T6" fmla="*/ 132 w 1147"/>
              <a:gd name="T7" fmla="*/ 630 h 2071"/>
              <a:gd name="T8" fmla="*/ 192 w 1147"/>
              <a:gd name="T9" fmla="*/ 864 h 2071"/>
              <a:gd name="T10" fmla="*/ 234 w 1147"/>
              <a:gd name="T11" fmla="*/ 1008 h 2071"/>
              <a:gd name="T12" fmla="*/ 270 w 1147"/>
              <a:gd name="T13" fmla="*/ 1158 h 2071"/>
              <a:gd name="T14" fmla="*/ 318 w 1147"/>
              <a:gd name="T15" fmla="*/ 1287 h 2071"/>
              <a:gd name="T16" fmla="*/ 372 w 1147"/>
              <a:gd name="T17" fmla="*/ 1422 h 2071"/>
              <a:gd name="T18" fmla="*/ 435 w 1147"/>
              <a:gd name="T19" fmla="*/ 1548 h 2071"/>
              <a:gd name="T20" fmla="*/ 507 w 1147"/>
              <a:gd name="T21" fmla="*/ 1674 h 2071"/>
              <a:gd name="T22" fmla="*/ 570 w 1147"/>
              <a:gd name="T23" fmla="*/ 1755 h 2071"/>
              <a:gd name="T24" fmla="*/ 660 w 1147"/>
              <a:gd name="T25" fmla="*/ 1845 h 2071"/>
              <a:gd name="T26" fmla="*/ 741 w 1147"/>
              <a:gd name="T27" fmla="*/ 1926 h 2071"/>
              <a:gd name="T28" fmla="*/ 825 w 1147"/>
              <a:gd name="T29" fmla="*/ 1977 h 2071"/>
              <a:gd name="T30" fmla="*/ 915 w 1147"/>
              <a:gd name="T31" fmla="*/ 2019 h 2071"/>
              <a:gd name="T32" fmla="*/ 999 w 1147"/>
              <a:gd name="T33" fmla="*/ 2055 h 2071"/>
              <a:gd name="T34" fmla="*/ 1146 w 1147"/>
              <a:gd name="T35" fmla="*/ 2070 h 2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7" h="2071">
                <a:moveTo>
                  <a:pt x="0" y="0"/>
                </a:moveTo>
                <a:lnTo>
                  <a:pt x="36" y="198"/>
                </a:lnTo>
                <a:lnTo>
                  <a:pt x="78" y="402"/>
                </a:lnTo>
                <a:lnTo>
                  <a:pt x="132" y="630"/>
                </a:lnTo>
                <a:lnTo>
                  <a:pt x="192" y="864"/>
                </a:lnTo>
                <a:lnTo>
                  <a:pt x="234" y="1008"/>
                </a:lnTo>
                <a:lnTo>
                  <a:pt x="270" y="1158"/>
                </a:lnTo>
                <a:lnTo>
                  <a:pt x="318" y="1287"/>
                </a:lnTo>
                <a:lnTo>
                  <a:pt x="372" y="1422"/>
                </a:lnTo>
                <a:lnTo>
                  <a:pt x="435" y="1548"/>
                </a:lnTo>
                <a:lnTo>
                  <a:pt x="507" y="1674"/>
                </a:lnTo>
                <a:lnTo>
                  <a:pt x="570" y="1755"/>
                </a:lnTo>
                <a:lnTo>
                  <a:pt x="660" y="1845"/>
                </a:lnTo>
                <a:lnTo>
                  <a:pt x="741" y="1926"/>
                </a:lnTo>
                <a:lnTo>
                  <a:pt x="825" y="1977"/>
                </a:lnTo>
                <a:lnTo>
                  <a:pt x="915" y="2019"/>
                </a:lnTo>
                <a:lnTo>
                  <a:pt x="999" y="2055"/>
                </a:lnTo>
                <a:lnTo>
                  <a:pt x="1146" y="207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Rectangle 10">
            <a:extLst>
              <a:ext uri="{FF2B5EF4-FFF2-40B4-BE49-F238E27FC236}">
                <a16:creationId xmlns:a16="http://schemas.microsoft.com/office/drawing/2014/main" id="{E9DD4B09-63DB-0946-99E5-721689D54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5" y="5564188"/>
            <a:ext cx="879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Target</a:t>
            </a:r>
          </a:p>
        </p:txBody>
      </p:sp>
      <p:sp>
        <p:nvSpPr>
          <p:cNvPr id="69643" name="Rectangle 11">
            <a:extLst>
              <a:ext uri="{FF2B5EF4-FFF2-40B4-BE49-F238E27FC236}">
                <a16:creationId xmlns:a16="http://schemas.microsoft.com/office/drawing/2014/main" id="{16F23BFC-D6DB-5B47-A773-163380D9D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5564188"/>
            <a:ext cx="1260475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Lower</a:t>
            </a:r>
          </a:p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Tolerance</a:t>
            </a:r>
          </a:p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Limit</a:t>
            </a:r>
          </a:p>
        </p:txBody>
      </p:sp>
      <p:sp>
        <p:nvSpPr>
          <p:cNvPr id="69644" name="Rectangle 12">
            <a:extLst>
              <a:ext uri="{FF2B5EF4-FFF2-40B4-BE49-F238E27FC236}">
                <a16:creationId xmlns:a16="http://schemas.microsoft.com/office/drawing/2014/main" id="{1BBFA663-61B6-8E4E-A94C-222AF8F73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0" y="5564188"/>
            <a:ext cx="1260475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Upper</a:t>
            </a:r>
          </a:p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Tolerance</a:t>
            </a:r>
          </a:p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Limit</a:t>
            </a:r>
          </a:p>
        </p:txBody>
      </p:sp>
      <p:sp>
        <p:nvSpPr>
          <p:cNvPr id="69645" name="Rectangle 13">
            <a:extLst>
              <a:ext uri="{FF2B5EF4-FFF2-40B4-BE49-F238E27FC236}">
                <a16:creationId xmlns:a16="http://schemas.microsoft.com/office/drawing/2014/main" id="{F2E10395-C3A3-9E45-AB3A-A8D0CBD437F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96131" y="3475832"/>
            <a:ext cx="1552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Quality Loss</a:t>
            </a:r>
          </a:p>
        </p:txBody>
      </p:sp>
      <p:sp>
        <p:nvSpPr>
          <p:cNvPr id="69646" name="Freeform 14">
            <a:extLst>
              <a:ext uri="{FF2B5EF4-FFF2-40B4-BE49-F238E27FC236}">
                <a16:creationId xmlns:a16="http://schemas.microsoft.com/office/drawing/2014/main" id="{6CABA4B3-0D35-4843-AD52-35A082209AF7}"/>
              </a:ext>
            </a:extLst>
          </p:cNvPr>
          <p:cNvSpPr>
            <a:spLocks/>
          </p:cNvSpPr>
          <p:nvPr/>
        </p:nvSpPr>
        <p:spPr bwMode="auto">
          <a:xfrm>
            <a:off x="5129213" y="2276475"/>
            <a:ext cx="1973262" cy="3287713"/>
          </a:xfrm>
          <a:custGeom>
            <a:avLst/>
            <a:gdLst>
              <a:gd name="T0" fmla="*/ 1146 w 1147"/>
              <a:gd name="T1" fmla="*/ 0 h 2071"/>
              <a:gd name="T2" fmla="*/ 1110 w 1147"/>
              <a:gd name="T3" fmla="*/ 198 h 2071"/>
              <a:gd name="T4" fmla="*/ 1068 w 1147"/>
              <a:gd name="T5" fmla="*/ 402 h 2071"/>
              <a:gd name="T6" fmla="*/ 1014 w 1147"/>
              <a:gd name="T7" fmla="*/ 630 h 2071"/>
              <a:gd name="T8" fmla="*/ 954 w 1147"/>
              <a:gd name="T9" fmla="*/ 864 h 2071"/>
              <a:gd name="T10" fmla="*/ 912 w 1147"/>
              <a:gd name="T11" fmla="*/ 1008 h 2071"/>
              <a:gd name="T12" fmla="*/ 876 w 1147"/>
              <a:gd name="T13" fmla="*/ 1158 h 2071"/>
              <a:gd name="T14" fmla="*/ 828 w 1147"/>
              <a:gd name="T15" fmla="*/ 1287 h 2071"/>
              <a:gd name="T16" fmla="*/ 774 w 1147"/>
              <a:gd name="T17" fmla="*/ 1422 h 2071"/>
              <a:gd name="T18" fmla="*/ 711 w 1147"/>
              <a:gd name="T19" fmla="*/ 1548 h 2071"/>
              <a:gd name="T20" fmla="*/ 639 w 1147"/>
              <a:gd name="T21" fmla="*/ 1674 h 2071"/>
              <a:gd name="T22" fmla="*/ 576 w 1147"/>
              <a:gd name="T23" fmla="*/ 1755 h 2071"/>
              <a:gd name="T24" fmla="*/ 486 w 1147"/>
              <a:gd name="T25" fmla="*/ 1845 h 2071"/>
              <a:gd name="T26" fmla="*/ 405 w 1147"/>
              <a:gd name="T27" fmla="*/ 1926 h 2071"/>
              <a:gd name="T28" fmla="*/ 321 w 1147"/>
              <a:gd name="T29" fmla="*/ 1977 h 2071"/>
              <a:gd name="T30" fmla="*/ 231 w 1147"/>
              <a:gd name="T31" fmla="*/ 2019 h 2071"/>
              <a:gd name="T32" fmla="*/ 147 w 1147"/>
              <a:gd name="T33" fmla="*/ 2055 h 2071"/>
              <a:gd name="T34" fmla="*/ 0 w 1147"/>
              <a:gd name="T35" fmla="*/ 2070 h 2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7" h="2071">
                <a:moveTo>
                  <a:pt x="1146" y="0"/>
                </a:moveTo>
                <a:lnTo>
                  <a:pt x="1110" y="198"/>
                </a:lnTo>
                <a:lnTo>
                  <a:pt x="1068" y="402"/>
                </a:lnTo>
                <a:lnTo>
                  <a:pt x="1014" y="630"/>
                </a:lnTo>
                <a:lnTo>
                  <a:pt x="954" y="864"/>
                </a:lnTo>
                <a:lnTo>
                  <a:pt x="912" y="1008"/>
                </a:lnTo>
                <a:lnTo>
                  <a:pt x="876" y="1158"/>
                </a:lnTo>
                <a:lnTo>
                  <a:pt x="828" y="1287"/>
                </a:lnTo>
                <a:lnTo>
                  <a:pt x="774" y="1422"/>
                </a:lnTo>
                <a:lnTo>
                  <a:pt x="711" y="1548"/>
                </a:lnTo>
                <a:lnTo>
                  <a:pt x="639" y="1674"/>
                </a:lnTo>
                <a:lnTo>
                  <a:pt x="576" y="1755"/>
                </a:lnTo>
                <a:lnTo>
                  <a:pt x="486" y="1845"/>
                </a:lnTo>
                <a:lnTo>
                  <a:pt x="405" y="1926"/>
                </a:lnTo>
                <a:lnTo>
                  <a:pt x="321" y="1977"/>
                </a:lnTo>
                <a:lnTo>
                  <a:pt x="231" y="2019"/>
                </a:lnTo>
                <a:lnTo>
                  <a:pt x="147" y="2055"/>
                </a:lnTo>
                <a:lnTo>
                  <a:pt x="0" y="207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400494BB-21EF-C14C-84DD-6EE4BCA3A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Service Design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53782643-2A36-9349-9F6C-AED0ED754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5500" y="2057400"/>
            <a:ext cx="8172450" cy="4343400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>
              <a:spcBef>
                <a:spcPct val="10000"/>
              </a:spcBef>
            </a:pPr>
            <a:r>
              <a:rPr lang="en-US" altLang="en-US"/>
              <a:t>Specifies what the customer is to experience</a:t>
            </a:r>
          </a:p>
          <a:p>
            <a:pPr marL="342900" indent="-342900" defTabSz="914400">
              <a:spcBef>
                <a:spcPct val="10000"/>
              </a:spcBef>
            </a:pPr>
            <a:r>
              <a:rPr lang="en-US" altLang="en-US"/>
              <a:t>Determines setting and degree of customer involvement</a:t>
            </a:r>
          </a:p>
          <a:p>
            <a:pPr marL="342900" indent="-342900" defTabSz="914400">
              <a:spcBef>
                <a:spcPct val="10000"/>
              </a:spcBef>
            </a:pPr>
            <a:r>
              <a:rPr lang="en-US" altLang="en-US"/>
              <a:t>Defines physical items, physiological benefits, &amp; psychological benefits the customer receives</a:t>
            </a:r>
          </a:p>
          <a:p>
            <a:pPr marL="342900" indent="-342900" defTabSz="914400">
              <a:spcBef>
                <a:spcPct val="10000"/>
              </a:spcBef>
            </a:pPr>
            <a:r>
              <a:rPr lang="en-US" altLang="en-US"/>
              <a:t>Sets standards for delivery</a:t>
            </a:r>
          </a:p>
          <a:p>
            <a:pPr marL="342900" indent="-342900" defTabSz="914400"/>
            <a:endParaRPr lang="en-US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99B1C21-B881-A44C-BAC6-D1E53EEC0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85788"/>
            <a:ext cx="8435975" cy="1166812"/>
          </a:xfrm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An Effective Design Process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7C5EF87-2162-3344-8970-A4E04F201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2133600"/>
            <a:ext cx="8750300" cy="3962400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/>
            <a:r>
              <a:rPr lang="en-US" altLang="en-US"/>
              <a:t>Matches product/service characteristics with customer needs</a:t>
            </a:r>
          </a:p>
          <a:p>
            <a:pPr marL="342900" indent="-342900" defTabSz="914400"/>
            <a:r>
              <a:rPr lang="en-US" altLang="en-US"/>
              <a:t>Meets customer requirements in the simplest, most cost-effective manner</a:t>
            </a:r>
          </a:p>
          <a:p>
            <a:pPr marL="342900" indent="-342900" defTabSz="914400"/>
            <a:r>
              <a:rPr lang="en-US" altLang="en-US"/>
              <a:t>Reduces time to market</a:t>
            </a:r>
          </a:p>
          <a:p>
            <a:pPr marL="342900" indent="-342900" defTabSz="914400"/>
            <a:r>
              <a:rPr lang="en-US" altLang="en-US"/>
              <a:t>Minimizes revisions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460DA5A-99B2-4A44-8212-A89E0E625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Feasibility Study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C751F44-3C1A-884C-BE21-11B615E0B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1363" y="2286000"/>
            <a:ext cx="9163050" cy="4038600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/>
            <a:r>
              <a:rPr lang="en-US" altLang="en-US"/>
              <a:t>Market Analysis</a:t>
            </a:r>
          </a:p>
          <a:p>
            <a:pPr marL="342900" indent="-342900" defTabSz="914400">
              <a:buFontTx/>
              <a:buNone/>
            </a:pPr>
            <a:endParaRPr lang="en-US" altLang="en-US"/>
          </a:p>
          <a:p>
            <a:pPr marL="342900" indent="-342900" defTabSz="914400"/>
            <a:r>
              <a:rPr lang="en-US" altLang="en-US"/>
              <a:t>Economic Analysis</a:t>
            </a:r>
          </a:p>
          <a:p>
            <a:pPr marL="342900" indent="-342900" defTabSz="914400">
              <a:buFontTx/>
              <a:buNone/>
            </a:pPr>
            <a:endParaRPr lang="en-US" altLang="en-US"/>
          </a:p>
          <a:p>
            <a:pPr marL="342900" indent="-342900" defTabSz="914400"/>
            <a:r>
              <a:rPr lang="en-US" altLang="en-US"/>
              <a:t>Technical / Strategic Analysis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40" name="Group 16">
            <a:extLst>
              <a:ext uri="{FF2B5EF4-FFF2-40B4-BE49-F238E27FC236}">
                <a16:creationId xmlns:a16="http://schemas.microsoft.com/office/drawing/2014/main" id="{D4A26BD4-7415-254A-8DA4-BCC6CF063A1B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1981200"/>
            <a:ext cx="8478837" cy="4114800"/>
            <a:chOff x="419" y="1248"/>
            <a:chExt cx="5341" cy="2592"/>
          </a:xfrm>
        </p:grpSpPr>
        <p:sp>
          <p:nvSpPr>
            <p:cNvPr id="26641" name="Line 17">
              <a:extLst>
                <a:ext uri="{FF2B5EF4-FFF2-40B4-BE49-F238E27FC236}">
                  <a16:creationId xmlns:a16="http://schemas.microsoft.com/office/drawing/2014/main" id="{98566606-06D1-5246-8C9C-FDB2C0A74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" y="1248"/>
              <a:ext cx="532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Line 18">
              <a:extLst>
                <a:ext uri="{FF2B5EF4-FFF2-40B4-BE49-F238E27FC236}">
                  <a16:creationId xmlns:a16="http://schemas.microsoft.com/office/drawing/2014/main" id="{F84B3707-EB87-2643-A940-44E131707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" y="1256"/>
              <a:ext cx="0" cy="257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Line 19">
              <a:extLst>
                <a:ext uri="{FF2B5EF4-FFF2-40B4-BE49-F238E27FC236}">
                  <a16:creationId xmlns:a16="http://schemas.microsoft.com/office/drawing/2014/main" id="{D2955A2B-A922-234E-989E-7249EB804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0" y="1256"/>
              <a:ext cx="0" cy="257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Line 20">
              <a:extLst>
                <a:ext uri="{FF2B5EF4-FFF2-40B4-BE49-F238E27FC236}">
                  <a16:creationId xmlns:a16="http://schemas.microsoft.com/office/drawing/2014/main" id="{17A40AB8-5F20-5042-BFD8-873235CAB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" y="3840"/>
              <a:ext cx="129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Line 21">
              <a:extLst>
                <a:ext uri="{FF2B5EF4-FFF2-40B4-BE49-F238E27FC236}">
                  <a16:creationId xmlns:a16="http://schemas.microsoft.com/office/drawing/2014/main" id="{5EEF027F-40B6-9141-8E33-942A1BEA8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9" y="3840"/>
              <a:ext cx="129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3A9C61F-BF57-9A43-BFA5-526391404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304800"/>
            <a:ext cx="9451975" cy="120015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defTabSz="914400"/>
            <a:r>
              <a:rPr lang="en-US" altLang="en-US" sz="4200"/>
              <a:t>Perceptual Map Of Breakfast Cereals</a:t>
            </a:r>
          </a:p>
        </p:txBody>
      </p:sp>
      <p:grpSp>
        <p:nvGrpSpPr>
          <p:cNvPr id="26639" name="Group 15">
            <a:extLst>
              <a:ext uri="{FF2B5EF4-FFF2-40B4-BE49-F238E27FC236}">
                <a16:creationId xmlns:a16="http://schemas.microsoft.com/office/drawing/2014/main" id="{AD321913-1AD7-C84A-A0B9-6EE392E41B6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371600"/>
            <a:ext cx="8281988" cy="4478338"/>
            <a:chOff x="342" y="912"/>
            <a:chExt cx="5217" cy="2821"/>
          </a:xfrm>
        </p:grpSpPr>
        <p:sp>
          <p:nvSpPr>
            <p:cNvPr id="26628" name="Rectangle 4">
              <a:extLst>
                <a:ext uri="{FF2B5EF4-FFF2-40B4-BE49-F238E27FC236}">
                  <a16:creationId xmlns:a16="http://schemas.microsoft.com/office/drawing/2014/main" id="{903B9F18-652E-8745-BC72-B0655FA81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408"/>
              <a:ext cx="106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2800">
                  <a:solidFill>
                    <a:schemeClr val="tx2"/>
                  </a:solidFill>
                  <a:latin typeface="Arial" panose="020B0604020202020204" pitchFamily="34" charset="0"/>
                </a:rPr>
                <a:t>Bad taste</a:t>
              </a:r>
            </a:p>
          </p:txBody>
        </p:sp>
        <p:grpSp>
          <p:nvGrpSpPr>
            <p:cNvPr id="26638" name="Group 14">
              <a:extLst>
                <a:ext uri="{FF2B5EF4-FFF2-40B4-BE49-F238E27FC236}">
                  <a16:creationId xmlns:a16="http://schemas.microsoft.com/office/drawing/2014/main" id="{E8F900CE-2474-2249-984C-C4A36489C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" y="912"/>
              <a:ext cx="5217" cy="2616"/>
              <a:chOff x="289" y="1174"/>
              <a:chExt cx="5759" cy="2742"/>
            </a:xfrm>
          </p:grpSpPr>
          <p:sp>
            <p:nvSpPr>
              <p:cNvPr id="26627" name="Rectangle 3">
                <a:extLst>
                  <a:ext uri="{FF2B5EF4-FFF2-40B4-BE49-F238E27FC236}">
                    <a16:creationId xmlns:a16="http://schemas.microsoft.com/office/drawing/2014/main" id="{3C562BDF-C66E-664E-905A-9F0FD6C4C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4" y="1174"/>
                <a:ext cx="133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en-US" sz="2800">
                    <a:solidFill>
                      <a:schemeClr val="tx2"/>
                    </a:solidFill>
                    <a:latin typeface="Arial" panose="020B0604020202020204" pitchFamily="34" charset="0"/>
                  </a:rPr>
                  <a:t>Good taste</a:t>
                </a:r>
              </a:p>
            </p:txBody>
          </p:sp>
          <p:sp>
            <p:nvSpPr>
              <p:cNvPr id="26629" name="Rectangle 5">
                <a:extLst>
                  <a:ext uri="{FF2B5EF4-FFF2-40B4-BE49-F238E27FC236}">
                    <a16:creationId xmlns:a16="http://schemas.microsoft.com/office/drawing/2014/main" id="{4266E340-A964-8846-A309-1B595ECA2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2" y="2242"/>
                <a:ext cx="1586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en-US" sz="2800">
                    <a:solidFill>
                      <a:schemeClr val="tx2"/>
                    </a:solidFill>
                    <a:latin typeface="Arial" panose="020B0604020202020204" pitchFamily="34" charset="0"/>
                  </a:rPr>
                  <a:t>High nutrition</a:t>
                </a:r>
              </a:p>
            </p:txBody>
          </p:sp>
          <p:sp>
            <p:nvSpPr>
              <p:cNvPr id="26630" name="Rectangle 6">
                <a:extLst>
                  <a:ext uri="{FF2B5EF4-FFF2-40B4-BE49-F238E27FC236}">
                    <a16:creationId xmlns:a16="http://schemas.microsoft.com/office/drawing/2014/main" id="{05F667B8-A83D-4D4F-AD70-FE3483657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" y="2290"/>
                <a:ext cx="1531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en-US" sz="2800">
                    <a:solidFill>
                      <a:schemeClr val="tx2"/>
                    </a:solidFill>
                    <a:latin typeface="Arial" panose="020B0604020202020204" pitchFamily="34" charset="0"/>
                  </a:rPr>
                  <a:t>Low nutrition</a:t>
                </a:r>
              </a:p>
            </p:txBody>
          </p:sp>
          <p:sp>
            <p:nvSpPr>
              <p:cNvPr id="26631" name="Line 7">
                <a:extLst>
                  <a:ext uri="{FF2B5EF4-FFF2-40B4-BE49-F238E27FC236}">
                    <a16:creationId xmlns:a16="http://schemas.microsoft.com/office/drawing/2014/main" id="{AA5F27AB-037C-D840-8945-DFFBB56D1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9" y="2604"/>
                <a:ext cx="4095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2" name="Line 8">
                <a:extLst>
                  <a:ext uri="{FF2B5EF4-FFF2-40B4-BE49-F238E27FC236}">
                    <a16:creationId xmlns:a16="http://schemas.microsoft.com/office/drawing/2014/main" id="{4F8216C9-9915-BC48-B1B5-E386E034C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0" y="1472"/>
                <a:ext cx="0" cy="230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3" name="Rectangle 9">
                <a:extLst>
                  <a:ext uri="{FF2B5EF4-FFF2-40B4-BE49-F238E27FC236}">
                    <a16:creationId xmlns:a16="http://schemas.microsoft.com/office/drawing/2014/main" id="{E398AD48-825A-0441-BC99-B06906263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9" y="1551"/>
                <a:ext cx="1472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altLang="en-US">
                    <a:latin typeface="Arial" panose="020B0604020202020204" pitchFamily="34" charset="0"/>
                  </a:rPr>
                  <a:t>  Cocoa Puffs</a:t>
                </a:r>
              </a:p>
            </p:txBody>
          </p:sp>
          <p:sp>
            <p:nvSpPr>
              <p:cNvPr id="26634" name="Rectangle 10">
                <a:extLst>
                  <a:ext uri="{FF2B5EF4-FFF2-40B4-BE49-F238E27FC236}">
                    <a16:creationId xmlns:a16="http://schemas.microsoft.com/office/drawing/2014/main" id="{3EC6DFC7-A13C-5045-93BF-FF1E00E0E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3" y="2883"/>
                <a:ext cx="881" cy="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altLang="en-US">
                    <a:latin typeface="Arial" panose="020B0604020202020204" pitchFamily="34" charset="0"/>
                  </a:rPr>
                  <a:t>  Rice </a:t>
                </a:r>
              </a:p>
              <a:p>
                <a:r>
                  <a:rPr lang="en-US" altLang="en-US">
                    <a:latin typeface="Arial" panose="020B0604020202020204" pitchFamily="34" charset="0"/>
                  </a:rPr>
                  <a:t>Krispies</a:t>
                </a:r>
              </a:p>
            </p:txBody>
          </p:sp>
          <p:sp>
            <p:nvSpPr>
              <p:cNvPr id="26635" name="Rectangle 11">
                <a:extLst>
                  <a:ext uri="{FF2B5EF4-FFF2-40B4-BE49-F238E27FC236}">
                    <a16:creationId xmlns:a16="http://schemas.microsoft.com/office/drawing/2014/main" id="{C2BBE773-1512-C74B-8AE3-5F98113C5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9" y="3075"/>
                <a:ext cx="1201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altLang="en-US">
                    <a:latin typeface="Arial" panose="020B0604020202020204" pitchFamily="34" charset="0"/>
                  </a:rPr>
                  <a:t>  Wheaties</a:t>
                </a:r>
              </a:p>
            </p:txBody>
          </p:sp>
          <p:sp>
            <p:nvSpPr>
              <p:cNvPr id="26636" name="Rectangle 12">
                <a:extLst>
                  <a:ext uri="{FF2B5EF4-FFF2-40B4-BE49-F238E27FC236}">
                    <a16:creationId xmlns:a16="http://schemas.microsoft.com/office/drawing/2014/main" id="{391E6ADE-0C48-804B-BBFD-6D1C1E396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7" y="2750"/>
                <a:ext cx="1167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altLang="en-US">
                    <a:latin typeface="Arial" panose="020B0604020202020204" pitchFamily="34" charset="0"/>
                  </a:rPr>
                  <a:t>  Cheerios</a:t>
                </a:r>
              </a:p>
            </p:txBody>
          </p:sp>
          <p:sp>
            <p:nvSpPr>
              <p:cNvPr id="26637" name="Rectangle 13">
                <a:extLst>
                  <a:ext uri="{FF2B5EF4-FFF2-40B4-BE49-F238E27FC236}">
                    <a16:creationId xmlns:a16="http://schemas.microsoft.com/office/drawing/2014/main" id="{23112B54-53CD-A44E-A15D-66F738918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375"/>
                <a:ext cx="1296" cy="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altLang="en-US">
                    <a:latin typeface="Arial" panose="020B0604020202020204" pitchFamily="34" charset="0"/>
                  </a:rPr>
                  <a:t>  Shredded </a:t>
                </a:r>
              </a:p>
              <a:p>
                <a:r>
                  <a:rPr lang="en-US" altLang="en-US">
                    <a:latin typeface="Arial" panose="020B0604020202020204" pitchFamily="34" charset="0"/>
                  </a:rPr>
                  <a:t>     Wheat</a:t>
                </a:r>
              </a:p>
            </p:txBody>
          </p:sp>
        </p:grp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CA1338F-259F-9F43-86BC-8C93CFF7A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Process</a:t>
            </a:r>
            <a:r>
              <a:rPr lang="en-US" altLang="en-US" sz="6300"/>
              <a:t> </a:t>
            </a:r>
            <a:r>
              <a:rPr lang="en-US" altLang="en-US"/>
              <a:t>Planning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97613A3-C806-0B4F-AF48-FA294AABE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1981200"/>
            <a:ext cx="8172450" cy="4114800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/>
            <a:r>
              <a:rPr lang="en-US" altLang="en-US"/>
              <a:t>Create workable instructions for manufacture</a:t>
            </a:r>
          </a:p>
          <a:p>
            <a:pPr marL="342900" indent="-342900" defTabSz="914400">
              <a:lnSpc>
                <a:spcPct val="20000"/>
              </a:lnSpc>
              <a:buFontTx/>
              <a:buNone/>
            </a:pPr>
            <a:endParaRPr lang="en-US" altLang="en-US"/>
          </a:p>
          <a:p>
            <a:pPr marL="342900" indent="-342900" defTabSz="914400"/>
            <a:r>
              <a:rPr lang="en-US" altLang="en-US"/>
              <a:t>Select tooling &amp; equipment</a:t>
            </a:r>
          </a:p>
          <a:p>
            <a:pPr marL="342900" indent="-342900" defTabSz="914400">
              <a:lnSpc>
                <a:spcPct val="20000"/>
              </a:lnSpc>
              <a:buFontTx/>
              <a:buNone/>
            </a:pPr>
            <a:endParaRPr lang="en-US" altLang="en-US"/>
          </a:p>
          <a:p>
            <a:pPr marL="342900" indent="-342900" defTabSz="914400"/>
            <a:r>
              <a:rPr lang="en-US" altLang="en-US"/>
              <a:t>Prepare job descriptions</a:t>
            </a:r>
          </a:p>
          <a:p>
            <a:pPr marL="342900" indent="-342900" defTabSz="914400">
              <a:lnSpc>
                <a:spcPct val="20000"/>
              </a:lnSpc>
              <a:buFontTx/>
              <a:buNone/>
            </a:pPr>
            <a:endParaRPr lang="en-US" altLang="en-US"/>
          </a:p>
          <a:p>
            <a:pPr marL="342900" indent="-342900" defTabSz="914400"/>
            <a:r>
              <a:rPr lang="en-US" altLang="en-US"/>
              <a:t>Determine operation &amp; assembly order</a:t>
            </a:r>
          </a:p>
          <a:p>
            <a:pPr marL="342900" indent="-342900" defTabSz="914400">
              <a:lnSpc>
                <a:spcPct val="20000"/>
              </a:lnSpc>
              <a:buFontTx/>
              <a:buNone/>
            </a:pPr>
            <a:endParaRPr lang="en-US" altLang="en-US"/>
          </a:p>
          <a:p>
            <a:pPr marL="342900" indent="-342900" defTabSz="914400"/>
            <a:r>
              <a:rPr lang="en-US" altLang="en-US"/>
              <a:t>Network all systems</a:t>
            </a:r>
          </a:p>
          <a:p>
            <a:pPr marL="342900" indent="-342900" defTabSz="914400"/>
            <a:endParaRPr lang="en-US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6A1D61AC-9CD5-904B-8AA3-DABA040EA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Improving The Design Process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4AFD29E7-A112-8542-B53C-96B078652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9150" y="1981200"/>
            <a:ext cx="8172450" cy="4343400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>
              <a:spcBef>
                <a:spcPct val="35000"/>
              </a:spcBef>
              <a:buFontTx/>
              <a:buNone/>
            </a:pPr>
            <a:r>
              <a:rPr lang="en-US" altLang="en-US" sz="2800"/>
              <a:t>1. Implementing concurrent engineering/design and design teams </a:t>
            </a:r>
          </a:p>
          <a:p>
            <a:pPr marL="342900" indent="-342900" defTabSz="914400">
              <a:spcBef>
                <a:spcPct val="35000"/>
              </a:spcBef>
              <a:buFontTx/>
              <a:buNone/>
            </a:pPr>
            <a:r>
              <a:rPr lang="en-US" altLang="en-US" sz="2800"/>
              <a:t>2. Analyzing functional design, reliability, and maintainability</a:t>
            </a:r>
          </a:p>
          <a:p>
            <a:pPr marL="342900" indent="-342900" defTabSz="914400">
              <a:spcBef>
                <a:spcPct val="35000"/>
              </a:spcBef>
              <a:buFontTx/>
              <a:buNone/>
            </a:pPr>
            <a:r>
              <a:rPr lang="en-US" altLang="en-US" sz="2800"/>
              <a:t>3. Measuring design quality</a:t>
            </a:r>
          </a:p>
          <a:p>
            <a:pPr marL="342900" indent="-342900" defTabSz="914400">
              <a:spcBef>
                <a:spcPct val="35000"/>
              </a:spcBef>
              <a:buFontTx/>
              <a:buNone/>
            </a:pPr>
            <a:r>
              <a:rPr lang="en-US" altLang="en-US" sz="2800"/>
              <a:t>4. Utilizing quality function deployment</a:t>
            </a:r>
          </a:p>
          <a:p>
            <a:pPr marL="342900" indent="-342900" defTabSz="914400">
              <a:spcBef>
                <a:spcPct val="35000"/>
              </a:spcBef>
              <a:buFontTx/>
              <a:buNone/>
            </a:pPr>
            <a:r>
              <a:rPr lang="en-US" altLang="en-US" sz="2800"/>
              <a:t>5. Designing for robustness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5A65E7A-B88C-BD42-98FD-D2255ECE7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85788"/>
            <a:ext cx="8458200" cy="1166812"/>
          </a:xfrm>
          <a:noFill/>
          <a:ln/>
        </p:spPr>
        <p:txBody>
          <a:bodyPr lIns="90487" tIns="44450" rIns="90487" bIns="44450"/>
          <a:lstStyle/>
          <a:p>
            <a:pPr defTabSz="914400"/>
            <a:r>
              <a:rPr lang="en-US" altLang="en-US"/>
              <a:t>Concurrent Design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AA4CF31-768F-7044-9961-922AE88CE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950" y="2133600"/>
            <a:ext cx="8248650" cy="4114800"/>
          </a:xfrm>
          <a:noFill/>
          <a:ln/>
        </p:spPr>
        <p:txBody>
          <a:bodyPr lIns="90487" tIns="44450" rIns="90487" bIns="44450"/>
          <a:lstStyle/>
          <a:p>
            <a:pPr marL="342900" indent="-342900" defTabSz="914400"/>
            <a:r>
              <a:rPr lang="en-US" altLang="en-US" sz="2600"/>
              <a:t>Also known as simultaneous or concurrent engineering</a:t>
            </a:r>
          </a:p>
          <a:p>
            <a:pPr marL="342900" indent="-342900" defTabSz="914400">
              <a:lnSpc>
                <a:spcPct val="0"/>
              </a:lnSpc>
              <a:buFontTx/>
              <a:buNone/>
            </a:pPr>
            <a:endParaRPr lang="en-US" altLang="en-US" sz="2600"/>
          </a:p>
          <a:p>
            <a:pPr marL="342900" indent="-342900" defTabSz="914400"/>
            <a:r>
              <a:rPr lang="en-US" altLang="en-US" sz="2600"/>
              <a:t>Simultaneous decision making by design teams</a:t>
            </a:r>
          </a:p>
          <a:p>
            <a:pPr marL="342900" indent="-342900" defTabSz="914400">
              <a:lnSpc>
                <a:spcPct val="0"/>
              </a:lnSpc>
              <a:buFontTx/>
              <a:buNone/>
            </a:pPr>
            <a:endParaRPr lang="en-US" altLang="en-US" sz="2600"/>
          </a:p>
          <a:p>
            <a:pPr marL="342900" indent="-342900" defTabSz="914400"/>
            <a:r>
              <a:rPr lang="en-US" altLang="en-US" sz="2600"/>
              <a:t>Integrates product design &amp; process planning</a:t>
            </a:r>
          </a:p>
          <a:p>
            <a:pPr marL="342900" indent="-342900" defTabSz="914400">
              <a:lnSpc>
                <a:spcPct val="0"/>
              </a:lnSpc>
              <a:buFontTx/>
              <a:buNone/>
            </a:pPr>
            <a:endParaRPr lang="en-US" altLang="en-US" sz="2600"/>
          </a:p>
          <a:p>
            <a:pPr marL="342900" indent="-342900" defTabSz="914400"/>
            <a:r>
              <a:rPr lang="en-US" altLang="en-US" sz="2600"/>
              <a:t>Details of design more decentralized</a:t>
            </a:r>
          </a:p>
          <a:p>
            <a:pPr marL="342900" indent="-342900" defTabSz="914400">
              <a:lnSpc>
                <a:spcPct val="0"/>
              </a:lnSpc>
              <a:buFontTx/>
              <a:buNone/>
            </a:pPr>
            <a:endParaRPr lang="en-US" altLang="en-US" sz="2600"/>
          </a:p>
          <a:p>
            <a:pPr marL="342900" indent="-342900" defTabSz="914400"/>
            <a:r>
              <a:rPr lang="en-US" altLang="en-US" sz="2600"/>
              <a:t>Encourages price-minus, not cost-plus pricing</a:t>
            </a:r>
          </a:p>
          <a:p>
            <a:pPr marL="342900" indent="-342900" defTabSz="914400">
              <a:lnSpc>
                <a:spcPct val="0"/>
              </a:lnSpc>
              <a:buFontTx/>
              <a:buNone/>
            </a:pPr>
            <a:endParaRPr lang="en-US" altLang="en-US" sz="2600"/>
          </a:p>
          <a:p>
            <a:pPr marL="342900" indent="-342900" defTabSz="914400"/>
            <a:r>
              <a:rPr lang="en-US" altLang="en-US" sz="2600"/>
              <a:t>Needs careful scheduling because tasks are done in parallel</a:t>
            </a:r>
            <a:endParaRPr lang="en-US" altLang="en-US" sz="280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untitled 2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Apple Lab 1:JFK:jfkM326F</Template>
  <TotalTime>242</TotalTime>
  <Pages>12</Pages>
  <Words>607</Words>
  <Application>Microsoft Macintosh PowerPoint</Application>
  <PresentationFormat>A4 Paper (210x297 mm)</PresentationFormat>
  <Paragraphs>192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Times</vt:lpstr>
      <vt:lpstr>Arial</vt:lpstr>
      <vt:lpstr>Times New Roman</vt:lpstr>
      <vt:lpstr>untitled 2</vt:lpstr>
      <vt:lpstr>Clip</vt:lpstr>
      <vt:lpstr>Microsoft Word Document</vt:lpstr>
      <vt:lpstr>Microsoft Organization Chart 2.0</vt:lpstr>
      <vt:lpstr>Product and Service Design</vt:lpstr>
      <vt:lpstr>Product Design</vt:lpstr>
      <vt:lpstr>Service Design</vt:lpstr>
      <vt:lpstr>An Effective Design Process</vt:lpstr>
      <vt:lpstr>Feasibility Study</vt:lpstr>
      <vt:lpstr>Perceptual Map Of Breakfast Cereals</vt:lpstr>
      <vt:lpstr>Process Planning</vt:lpstr>
      <vt:lpstr>Improving The Design Process</vt:lpstr>
      <vt:lpstr>Concurrent Design</vt:lpstr>
      <vt:lpstr>Concurrent Design</vt:lpstr>
      <vt:lpstr>Design Teams</vt:lpstr>
      <vt:lpstr>PowerPoint Presentation</vt:lpstr>
      <vt:lpstr>Functional Design (How The Product Performs)</vt:lpstr>
      <vt:lpstr>Analyzing Failures</vt:lpstr>
      <vt:lpstr>Failure Mode &amp; Effects Analysis</vt:lpstr>
      <vt:lpstr>Fault Tree Analysis</vt:lpstr>
      <vt:lpstr>Computing Reliability</vt:lpstr>
      <vt:lpstr>Quality Function Deployment (QFD)</vt:lpstr>
      <vt:lpstr>House Of Quality </vt:lpstr>
      <vt:lpstr>House Of Quality for a Steam Iron</vt:lpstr>
      <vt:lpstr>Series of Connected Houses</vt:lpstr>
      <vt:lpstr>Benefits Of QFD</vt:lpstr>
      <vt:lpstr>Taguchi’s Robust Design</vt:lpstr>
      <vt:lpstr> Consistency Is Important</vt:lpstr>
      <vt:lpstr>Taguchi’s Quality Loss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326 Mathematics for Decision Making</dc:title>
  <dc:subject/>
  <dc:creator>Teacher</dc:creator>
  <cp:keywords/>
  <dc:description/>
  <cp:lastModifiedBy>Kros, John</cp:lastModifiedBy>
  <cp:revision>124</cp:revision>
  <cp:lastPrinted>1998-03-03T16:13:53Z</cp:lastPrinted>
  <dcterms:created xsi:type="dcterms:W3CDTF">1997-08-18T14:58:50Z</dcterms:created>
  <dcterms:modified xsi:type="dcterms:W3CDTF">2019-08-20T20:27:09Z</dcterms:modified>
</cp:coreProperties>
</file>