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lsm" ContentType="application/vnd.ms-excel.sheet.macroEnabled.12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drawings/drawing5.xml" ContentType="application/vnd.openxmlformats-officedocument.drawingml.chartshapes+xml"/>
  <Override PartName="/ppt/charts/chart6.xml" ContentType="application/vnd.openxmlformats-officedocument.drawingml.chart+xml"/>
  <Override PartName="/ppt/drawings/drawing6.xml" ContentType="application/vnd.openxmlformats-officedocument.drawingml.chartshapes+xml"/>
  <Override PartName="/ppt/charts/chart7.xml" ContentType="application/vnd.openxmlformats-officedocument.drawingml.chart+xml"/>
  <Override PartName="/ppt/drawings/drawing7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65" r:id="rId2"/>
    <p:sldId id="261" r:id="rId3"/>
    <p:sldId id="262" r:id="rId4"/>
    <p:sldId id="267" r:id="rId5"/>
    <p:sldId id="277" r:id="rId6"/>
    <p:sldId id="266" r:id="rId7"/>
    <p:sldId id="259" r:id="rId8"/>
    <p:sldId id="264" r:id="rId9"/>
    <p:sldId id="268" r:id="rId10"/>
    <p:sldId id="269" r:id="rId11"/>
    <p:sldId id="270" r:id="rId12"/>
    <p:sldId id="263" r:id="rId13"/>
    <p:sldId id="274" r:id="rId14"/>
    <p:sldId id="272" r:id="rId15"/>
    <p:sldId id="273" r:id="rId16"/>
    <p:sldId id="275" r:id="rId17"/>
  </p:sldIdLst>
  <p:sldSz cx="9906000" cy="6858000" type="A4"/>
  <p:notesSz cx="4267200" cy="57912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5734"/>
    <p:restoredTop sz="90959"/>
  </p:normalViewPr>
  <p:slideViewPr>
    <p:cSldViewPr>
      <p:cViewPr varScale="1">
        <p:scale>
          <a:sx n="115" d="100"/>
          <a:sy n="115" d="100"/>
        </p:scale>
        <p:origin x="2304" y="200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Macro-Enabled_Worksheet.xlsm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Macro-Enabled_Worksheet1.xlsm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Macro-Enabled_Worksheet2.xlsm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Macro-Enabled_Worksheet3.xlsm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Excel_Macro-Enabled_Worksheet4.xlsm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Microsoft_Excel_Macro-Enabled_Worksheet5.xlsm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package" Target="../embeddings/Microsoft_Excel_Macro-Enabled_Worksheet6.xlsm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934" b="1" i="0" u="none" strike="noStrike" baseline="0">
                <a:solidFill>
                  <a:srgbClr val="000000"/>
                </a:solidFill>
                <a:latin typeface="Tms Rmn"/>
                <a:ea typeface="Tms Rmn"/>
                <a:cs typeface="Tms Rmn"/>
              </a:defRPr>
            </a:pPr>
            <a:r>
              <a:rPr lang="en-US"/>
              <a:t>Normal Distribution</a:t>
            </a:r>
          </a:p>
        </c:rich>
      </c:tx>
      <c:layout>
        <c:manualLayout>
          <c:xMode val="edge"/>
          <c:yMode val="edge"/>
          <c:x val="0.35504651586108193"/>
          <c:y val="3.5357984141772482E-3"/>
        </c:manualLayout>
      </c:layout>
      <c:overlay val="0"/>
      <c:spPr>
        <a:noFill/>
        <a:ln w="10239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1.2079062957540264E-2"/>
          <c:y val="9.3602693602693604E-2"/>
          <c:w val="0.98352855051244514"/>
          <c:h val="0.8673400673400673"/>
        </c:manualLayout>
      </c:layout>
      <c:scatterChart>
        <c:scatterStyle val="lineMarker"/>
        <c:varyColors val="0"/>
        <c:ser>
          <c:idx val="0"/>
          <c:order val="0"/>
          <c:spPr>
            <a:ln w="5119">
              <a:solidFill>
                <a:srgbClr val="FF0000"/>
              </a:solidFill>
              <a:prstDash val="solid"/>
            </a:ln>
          </c:spPr>
          <c:marker>
            <c:symbol val="diamond"/>
            <c:size val="2"/>
            <c:spPr>
              <a:solidFill>
                <a:srgbClr val="FF0000"/>
              </a:solidFill>
              <a:ln>
                <a:solidFill>
                  <a:srgbClr val="FF0000"/>
                </a:solidFill>
                <a:prstDash val="solid"/>
              </a:ln>
            </c:spPr>
          </c:marker>
          <c:xVal>
            <c:numRef>
              <c:f>Sheet1!$A$2:$A$82</c:f>
              <c:numCache>
                <c:formatCode>General</c:formatCode>
                <c:ptCount val="8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0.30000000000000004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0.79999999999999993</c:v>
                </c:pt>
                <c:pt idx="9">
                  <c:v>0.89999999999999991</c:v>
                </c:pt>
                <c:pt idx="10">
                  <c:v>0.99999999999999989</c:v>
                </c:pt>
                <c:pt idx="11">
                  <c:v>1.0999999999999999</c:v>
                </c:pt>
                <c:pt idx="12">
                  <c:v>1.2</c:v>
                </c:pt>
                <c:pt idx="13">
                  <c:v>1.3</c:v>
                </c:pt>
                <c:pt idx="14">
                  <c:v>1.4000000000000001</c:v>
                </c:pt>
                <c:pt idx="15">
                  <c:v>1.5000000000000002</c:v>
                </c:pt>
                <c:pt idx="16">
                  <c:v>1.6000000000000003</c:v>
                </c:pt>
                <c:pt idx="17">
                  <c:v>1.7000000000000004</c:v>
                </c:pt>
                <c:pt idx="18">
                  <c:v>1.8000000000000005</c:v>
                </c:pt>
                <c:pt idx="19">
                  <c:v>1.9000000000000006</c:v>
                </c:pt>
                <c:pt idx="20">
                  <c:v>2.0000000000000004</c:v>
                </c:pt>
                <c:pt idx="21">
                  <c:v>2.1000000000000005</c:v>
                </c:pt>
                <c:pt idx="22">
                  <c:v>2.2000000000000006</c:v>
                </c:pt>
                <c:pt idx="23">
                  <c:v>2.3000000000000007</c:v>
                </c:pt>
                <c:pt idx="24">
                  <c:v>2.4000000000000008</c:v>
                </c:pt>
                <c:pt idx="25">
                  <c:v>2.5000000000000009</c:v>
                </c:pt>
                <c:pt idx="26">
                  <c:v>2.600000000000001</c:v>
                </c:pt>
                <c:pt idx="27">
                  <c:v>2.7000000000000011</c:v>
                </c:pt>
                <c:pt idx="28">
                  <c:v>2.8000000000000012</c:v>
                </c:pt>
                <c:pt idx="29">
                  <c:v>2.9000000000000012</c:v>
                </c:pt>
                <c:pt idx="30">
                  <c:v>3.0000000000000013</c:v>
                </c:pt>
                <c:pt idx="31">
                  <c:v>3.1000000000000014</c:v>
                </c:pt>
                <c:pt idx="32">
                  <c:v>3.2000000000000015</c:v>
                </c:pt>
                <c:pt idx="33">
                  <c:v>3.3000000000000016</c:v>
                </c:pt>
                <c:pt idx="34">
                  <c:v>3.4000000000000017</c:v>
                </c:pt>
                <c:pt idx="35">
                  <c:v>3.5000000000000018</c:v>
                </c:pt>
                <c:pt idx="36">
                  <c:v>3.6000000000000019</c:v>
                </c:pt>
                <c:pt idx="37">
                  <c:v>3.700000000000002</c:v>
                </c:pt>
                <c:pt idx="38">
                  <c:v>3.800000000000002</c:v>
                </c:pt>
                <c:pt idx="39">
                  <c:v>3.9000000000000021</c:v>
                </c:pt>
                <c:pt idx="40">
                  <c:v>4.0000000000000018</c:v>
                </c:pt>
                <c:pt idx="41">
                  <c:v>4.1000000000000014</c:v>
                </c:pt>
                <c:pt idx="42">
                  <c:v>4.2000000000000011</c:v>
                </c:pt>
                <c:pt idx="43">
                  <c:v>4.3000000000000007</c:v>
                </c:pt>
                <c:pt idx="44">
                  <c:v>4.4000000000000004</c:v>
                </c:pt>
                <c:pt idx="45">
                  <c:v>4.5</c:v>
                </c:pt>
                <c:pt idx="46">
                  <c:v>4.5999999999999996</c:v>
                </c:pt>
                <c:pt idx="47">
                  <c:v>4.6999999999999993</c:v>
                </c:pt>
                <c:pt idx="48">
                  <c:v>4.7999999999999989</c:v>
                </c:pt>
                <c:pt idx="49">
                  <c:v>4.8999999999999986</c:v>
                </c:pt>
                <c:pt idx="50">
                  <c:v>4.9999999999999982</c:v>
                </c:pt>
                <c:pt idx="51">
                  <c:v>5.0999999999999979</c:v>
                </c:pt>
                <c:pt idx="52">
                  <c:v>5.1999999999999975</c:v>
                </c:pt>
                <c:pt idx="53">
                  <c:v>5.2999999999999972</c:v>
                </c:pt>
                <c:pt idx="54">
                  <c:v>5.3999999999999968</c:v>
                </c:pt>
                <c:pt idx="55">
                  <c:v>5.4999999999999964</c:v>
                </c:pt>
                <c:pt idx="56">
                  <c:v>5.5999999999999961</c:v>
                </c:pt>
                <c:pt idx="57">
                  <c:v>5.6999999999999957</c:v>
                </c:pt>
                <c:pt idx="58">
                  <c:v>5.7999999999999954</c:v>
                </c:pt>
                <c:pt idx="59">
                  <c:v>5.899999999999995</c:v>
                </c:pt>
                <c:pt idx="60">
                  <c:v>5.9999999999999947</c:v>
                </c:pt>
                <c:pt idx="61">
                  <c:v>6.0999999999999943</c:v>
                </c:pt>
                <c:pt idx="62">
                  <c:v>6.199999999999994</c:v>
                </c:pt>
                <c:pt idx="63">
                  <c:v>6.2999999999999936</c:v>
                </c:pt>
                <c:pt idx="64">
                  <c:v>6.3999999999999932</c:v>
                </c:pt>
                <c:pt idx="65">
                  <c:v>6.4999999999999929</c:v>
                </c:pt>
                <c:pt idx="66">
                  <c:v>6.5999999999999925</c:v>
                </c:pt>
                <c:pt idx="67">
                  <c:v>6.6999999999999922</c:v>
                </c:pt>
                <c:pt idx="68">
                  <c:v>6.7999999999999918</c:v>
                </c:pt>
                <c:pt idx="69">
                  <c:v>6.8999999999999915</c:v>
                </c:pt>
                <c:pt idx="70">
                  <c:v>6.9999999999999911</c:v>
                </c:pt>
                <c:pt idx="71">
                  <c:v>7.0999999999999908</c:v>
                </c:pt>
                <c:pt idx="72">
                  <c:v>7.1999999999999904</c:v>
                </c:pt>
                <c:pt idx="73">
                  <c:v>7.2999999999999901</c:v>
                </c:pt>
                <c:pt idx="74">
                  <c:v>7.3999999999999897</c:v>
                </c:pt>
                <c:pt idx="75">
                  <c:v>7.4999999999999893</c:v>
                </c:pt>
                <c:pt idx="76">
                  <c:v>7.599999999999989</c:v>
                </c:pt>
                <c:pt idx="77">
                  <c:v>7.6999999999999886</c:v>
                </c:pt>
                <c:pt idx="78">
                  <c:v>7.7999999999999883</c:v>
                </c:pt>
                <c:pt idx="79">
                  <c:v>7.8999999999999879</c:v>
                </c:pt>
                <c:pt idx="80">
                  <c:v>7.9999999999999876</c:v>
                </c:pt>
              </c:numCache>
            </c:numRef>
          </c:xVal>
          <c:yVal>
            <c:numRef>
              <c:f>Sheet1!$B$2:$B$82</c:f>
              <c:numCache>
                <c:formatCode>General</c:formatCode>
                <c:ptCount val="81"/>
                <c:pt idx="0">
                  <c:v>1.3383022576488534E-4</c:v>
                </c:pt>
                <c:pt idx="1">
                  <c:v>1.9865547139277269E-4</c:v>
                </c:pt>
                <c:pt idx="2">
                  <c:v>2.9194692579146022E-4</c:v>
                </c:pt>
                <c:pt idx="3">
                  <c:v>4.2478027055075138E-4</c:v>
                </c:pt>
                <c:pt idx="4">
                  <c:v>6.1190193011377179E-4</c:v>
                </c:pt>
                <c:pt idx="5">
                  <c:v>8.7268269504575994E-4</c:v>
                </c:pt>
                <c:pt idx="6">
                  <c:v>1.2322191684730197E-3</c:v>
                </c:pt>
                <c:pt idx="7">
                  <c:v>1.722568939053681E-3</c:v>
                </c:pt>
                <c:pt idx="8">
                  <c:v>2.38408820146484E-3</c:v>
                </c:pt>
                <c:pt idx="9">
                  <c:v>3.2668190561999178E-3</c:v>
                </c:pt>
                <c:pt idx="10">
                  <c:v>4.4318484119380075E-3</c:v>
                </c:pt>
                <c:pt idx="11">
                  <c:v>5.9525324197758477E-3</c:v>
                </c:pt>
                <c:pt idx="12">
                  <c:v>7.9154515829799668E-3</c:v>
                </c:pt>
                <c:pt idx="13">
                  <c:v>1.042093481442259E-2</c:v>
                </c:pt>
                <c:pt idx="14">
                  <c:v>1.3582969233685632E-2</c:v>
                </c:pt>
                <c:pt idx="15">
                  <c:v>1.7528300493568537E-2</c:v>
                </c:pt>
                <c:pt idx="16">
                  <c:v>2.2394530294842927E-2</c:v>
                </c:pt>
                <c:pt idx="17">
                  <c:v>2.8327037741601183E-2</c:v>
                </c:pt>
                <c:pt idx="18">
                  <c:v>3.547459284623148E-2</c:v>
                </c:pt>
                <c:pt idx="19">
                  <c:v>4.3983595980427226E-2</c:v>
                </c:pt>
                <c:pt idx="20">
                  <c:v>5.3990966513188098E-2</c:v>
                </c:pt>
                <c:pt idx="21">
                  <c:v>6.5615814774676637E-2</c:v>
                </c:pt>
                <c:pt idx="22">
                  <c:v>7.8950158300894233E-2</c:v>
                </c:pt>
                <c:pt idx="23">
                  <c:v>9.404907737688703E-2</c:v>
                </c:pt>
                <c:pt idx="24">
                  <c:v>0.11092083467945568</c:v>
                </c:pt>
                <c:pt idx="25">
                  <c:v>0.12951759566589191</c:v>
                </c:pt>
                <c:pt idx="26">
                  <c:v>0.14972746563574504</c:v>
                </c:pt>
                <c:pt idx="27">
                  <c:v>0.17136859204780758</c:v>
                </c:pt>
                <c:pt idx="28">
                  <c:v>0.19418605498321317</c:v>
                </c:pt>
                <c:pt idx="29">
                  <c:v>0.21785217703255083</c:v>
                </c:pt>
                <c:pt idx="30">
                  <c:v>0.2419707245191437</c:v>
                </c:pt>
                <c:pt idx="31">
                  <c:v>0.26608524989875515</c:v>
                </c:pt>
                <c:pt idx="32">
                  <c:v>0.28969155276148306</c:v>
                </c:pt>
                <c:pt idx="33">
                  <c:v>0.3122539333667616</c:v>
                </c:pt>
                <c:pt idx="34">
                  <c:v>0.33322460289179995</c:v>
                </c:pt>
                <c:pt idx="35">
                  <c:v>0.3520653267642998</c:v>
                </c:pt>
                <c:pt idx="36">
                  <c:v>0.36827014030332356</c:v>
                </c:pt>
                <c:pt idx="37">
                  <c:v>0.3813878154605243</c:v>
                </c:pt>
                <c:pt idx="38">
                  <c:v>0.39104269397545599</c:v>
                </c:pt>
                <c:pt idx="39">
                  <c:v>0.39695254747701181</c:v>
                </c:pt>
                <c:pt idx="40">
                  <c:v>0.39894228040143265</c:v>
                </c:pt>
                <c:pt idx="41">
                  <c:v>0.3969525474770117</c:v>
                </c:pt>
                <c:pt idx="42">
                  <c:v>0.39104269397545577</c:v>
                </c:pt>
                <c:pt idx="43">
                  <c:v>0.38138781546052397</c:v>
                </c:pt>
                <c:pt idx="44">
                  <c:v>0.36827014030332322</c:v>
                </c:pt>
                <c:pt idx="45">
                  <c:v>0.35206532676429947</c:v>
                </c:pt>
                <c:pt idx="46">
                  <c:v>0.33322460289179967</c:v>
                </c:pt>
                <c:pt idx="47">
                  <c:v>0.31225393336676138</c:v>
                </c:pt>
                <c:pt idx="48">
                  <c:v>0.28969155276148295</c:v>
                </c:pt>
                <c:pt idx="49">
                  <c:v>0.26608524989875515</c:v>
                </c:pt>
                <c:pt idx="50">
                  <c:v>0.24197072451914378</c:v>
                </c:pt>
                <c:pt idx="51">
                  <c:v>0.21785217703255105</c:v>
                </c:pt>
                <c:pt idx="52">
                  <c:v>0.19418605498321351</c:v>
                </c:pt>
                <c:pt idx="53">
                  <c:v>0.17136859204780797</c:v>
                </c:pt>
                <c:pt idx="54">
                  <c:v>0.14972746563574552</c:v>
                </c:pt>
                <c:pt idx="55">
                  <c:v>0.12951759566589241</c:v>
                </c:pt>
                <c:pt idx="56">
                  <c:v>0.11092083467945624</c:v>
                </c:pt>
                <c:pt idx="57">
                  <c:v>9.4049077376887599E-2</c:v>
                </c:pt>
                <c:pt idx="58">
                  <c:v>7.8950158300894815E-2</c:v>
                </c:pt>
                <c:pt idx="59">
                  <c:v>6.5615814774677206E-2</c:v>
                </c:pt>
                <c:pt idx="60">
                  <c:v>5.3990966513188625E-2</c:v>
                </c:pt>
                <c:pt idx="61">
                  <c:v>4.3983595980427712E-2</c:v>
                </c:pt>
                <c:pt idx="62">
                  <c:v>3.5474592846231903E-2</c:v>
                </c:pt>
                <c:pt idx="63">
                  <c:v>2.8327037741601589E-2</c:v>
                </c:pt>
                <c:pt idx="64">
                  <c:v>2.2394530294843257E-2</c:v>
                </c:pt>
                <c:pt idx="65">
                  <c:v>1.7528300493568849E-2</c:v>
                </c:pt>
                <c:pt idx="66">
                  <c:v>1.3582969233685878E-2</c:v>
                </c:pt>
                <c:pt idx="67">
                  <c:v>1.0420934814422817E-2</c:v>
                </c:pt>
                <c:pt idx="68">
                  <c:v>7.9154515829801438E-3</c:v>
                </c:pt>
                <c:pt idx="69">
                  <c:v>5.9525324197760012E-3</c:v>
                </c:pt>
                <c:pt idx="70">
                  <c:v>4.4318484119381246E-3</c:v>
                </c:pt>
                <c:pt idx="71">
                  <c:v>3.2668190562000141E-3</c:v>
                </c:pt>
                <c:pt idx="72">
                  <c:v>2.3840882014649163E-3</c:v>
                </c:pt>
                <c:pt idx="73">
                  <c:v>1.7225689390537363E-3</c:v>
                </c:pt>
                <c:pt idx="74">
                  <c:v>1.2322191684730624E-3</c:v>
                </c:pt>
                <c:pt idx="75">
                  <c:v>8.7268269504579246E-4</c:v>
                </c:pt>
                <c:pt idx="76">
                  <c:v>6.1190193011379629E-4</c:v>
                </c:pt>
                <c:pt idx="77">
                  <c:v>4.2478027055076949E-4</c:v>
                </c:pt>
                <c:pt idx="78">
                  <c:v>2.9194692579147323E-4</c:v>
                </c:pt>
                <c:pt idx="79">
                  <c:v>1.9865547139278204E-4</c:v>
                </c:pt>
                <c:pt idx="80">
                  <c:v>1.3383022576489198E-4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AA1-664C-963B-6BB9429B5D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8095999"/>
        <c:axId val="1"/>
      </c:scatterChart>
      <c:valAx>
        <c:axId val="168095999"/>
        <c:scaling>
          <c:orientation val="minMax"/>
          <c:max val="8"/>
        </c:scaling>
        <c:delete val="0"/>
        <c:axPos val="b"/>
        <c:title>
          <c:tx>
            <c:rich>
              <a:bodyPr/>
              <a:lstStyle/>
              <a:p>
                <a:pPr>
                  <a:defRPr sz="1600" b="1" i="0" u="none" strike="noStrike" baseline="0">
                    <a:solidFill>
                      <a:srgbClr val="000000"/>
                    </a:solidFill>
                    <a:latin typeface="Tms Rmn"/>
                    <a:ea typeface="Tms Rmn"/>
                    <a:cs typeface="Tms Rmn"/>
                  </a:defRPr>
                </a:pPr>
                <a:r>
                  <a:rPr lang="en-US" sz="1600"/>
                  <a:t>x</a:t>
                </a:r>
              </a:p>
            </c:rich>
          </c:tx>
          <c:layout>
            <c:manualLayout>
              <c:xMode val="edge"/>
              <c:yMode val="edge"/>
              <c:x val="0.53955152106891824"/>
              <c:y val="0.90966755942715949"/>
            </c:manualLayout>
          </c:layout>
          <c:overlay val="0"/>
          <c:spPr>
            <a:noFill/>
            <a:ln w="10239">
              <a:noFill/>
            </a:ln>
          </c:spPr>
        </c:title>
        <c:numFmt formatCode="General" sourceLinked="1"/>
        <c:majorTickMark val="cross"/>
        <c:minorTickMark val="none"/>
        <c:tickLblPos val="nextTo"/>
        <c:spPr>
          <a:ln w="128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Tms Rmn"/>
                <a:ea typeface="Tms Rmn"/>
                <a:cs typeface="Tms Rmn"/>
              </a:defRPr>
            </a:pPr>
            <a:endParaRPr lang="en-US"/>
          </a:p>
        </c:txPr>
        <c:crossAx val="1"/>
        <c:crosses val="autoZero"/>
        <c:crossBetween val="midCat"/>
      </c:valAx>
      <c:valAx>
        <c:axId val="1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600" b="1" i="0" u="none" strike="noStrike" baseline="0">
                    <a:solidFill>
                      <a:srgbClr val="000000"/>
                    </a:solidFill>
                    <a:latin typeface="Tms Rmn"/>
                    <a:ea typeface="Tms Rmn"/>
                    <a:cs typeface="Tms Rmn"/>
                  </a:defRPr>
                </a:pPr>
                <a:r>
                  <a:rPr lang="en-US" sz="1600"/>
                  <a:t>P(x)</a:t>
                </a:r>
              </a:p>
            </c:rich>
          </c:tx>
          <c:layout>
            <c:manualLayout>
              <c:xMode val="edge"/>
              <c:yMode val="edge"/>
              <c:x val="0.48499269958804819"/>
              <c:y val="0.25185194099645841"/>
            </c:manualLayout>
          </c:layout>
          <c:overlay val="0"/>
          <c:spPr>
            <a:noFill/>
            <a:ln w="10239">
              <a:noFill/>
            </a:ln>
          </c:spPr>
        </c:title>
        <c:numFmt formatCode="General" sourceLinked="1"/>
        <c:majorTickMark val="none"/>
        <c:minorTickMark val="none"/>
        <c:tickLblPos val="none"/>
        <c:spPr>
          <a:ln w="2560">
            <a:noFill/>
          </a:ln>
        </c:spPr>
        <c:crossAx val="168095999"/>
        <c:crosses val="autoZero"/>
        <c:crossBetween val="midCat"/>
      </c:valAx>
      <c:spPr>
        <a:noFill/>
        <a:ln w="24263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564" b="1" i="0" u="none" strike="noStrike" baseline="0">
          <a:solidFill>
            <a:srgbClr val="000000"/>
          </a:solidFill>
          <a:latin typeface="Tms Rmn"/>
          <a:ea typeface="Tms Rmn"/>
          <a:cs typeface="Tms Rmn"/>
        </a:defRPr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772" b="1" i="0" u="none" strike="noStrike" baseline="0">
                <a:solidFill>
                  <a:srgbClr val="000000"/>
                </a:solidFill>
                <a:latin typeface="Tms Rmn"/>
                <a:ea typeface="Tms Rmn"/>
                <a:cs typeface="Tms Rmn"/>
              </a:defRPr>
            </a:pPr>
            <a:r>
              <a:rPr lang="en-US" sz="1600"/>
              <a:t>Normal Distribution</a:t>
            </a:r>
          </a:p>
        </c:rich>
      </c:tx>
      <c:layout>
        <c:manualLayout>
          <c:xMode val="edge"/>
          <c:yMode val="edge"/>
          <c:x val="0.423955399697653"/>
          <c:y val="7.9670587062693116E-2"/>
        </c:manualLayout>
      </c:layout>
      <c:overlay val="0"/>
      <c:spPr>
        <a:noFill/>
        <a:ln w="14024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0015649452269171"/>
          <c:y val="0.18241042345276873"/>
          <c:w val="0.88106416275430355"/>
          <c:h val="0.63192182410423448"/>
        </c:manualLayout>
      </c:layout>
      <c:scatterChart>
        <c:scatterStyle val="lineMarker"/>
        <c:varyColors val="0"/>
        <c:ser>
          <c:idx val="0"/>
          <c:order val="0"/>
          <c:spPr>
            <a:ln w="7012">
              <a:solidFill>
                <a:srgbClr val="000080"/>
              </a:solidFill>
              <a:prstDash val="solid"/>
            </a:ln>
          </c:spPr>
          <c:marker>
            <c:symbol val="diamond"/>
            <c:size val="2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xVal>
            <c:numRef>
              <c:f>Sheet1!$A$2:$A$82</c:f>
              <c:numCache>
                <c:formatCode>General</c:formatCode>
                <c:ptCount val="8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0.30000000000000004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0.79999999999999993</c:v>
                </c:pt>
                <c:pt idx="9">
                  <c:v>0.89999999999999991</c:v>
                </c:pt>
                <c:pt idx="10">
                  <c:v>0.99999999999999989</c:v>
                </c:pt>
                <c:pt idx="11">
                  <c:v>1.0999999999999999</c:v>
                </c:pt>
                <c:pt idx="12">
                  <c:v>1.2</c:v>
                </c:pt>
                <c:pt idx="13">
                  <c:v>1.3</c:v>
                </c:pt>
                <c:pt idx="14">
                  <c:v>1.4000000000000001</c:v>
                </c:pt>
                <c:pt idx="15">
                  <c:v>1.5000000000000002</c:v>
                </c:pt>
                <c:pt idx="16">
                  <c:v>1.6000000000000003</c:v>
                </c:pt>
                <c:pt idx="17">
                  <c:v>1.7000000000000004</c:v>
                </c:pt>
                <c:pt idx="18">
                  <c:v>1.8000000000000005</c:v>
                </c:pt>
                <c:pt idx="19">
                  <c:v>1.9000000000000006</c:v>
                </c:pt>
                <c:pt idx="20">
                  <c:v>2.0000000000000004</c:v>
                </c:pt>
                <c:pt idx="21">
                  <c:v>2.1000000000000005</c:v>
                </c:pt>
                <c:pt idx="22">
                  <c:v>2.2000000000000006</c:v>
                </c:pt>
                <c:pt idx="23">
                  <c:v>2.3000000000000007</c:v>
                </c:pt>
                <c:pt idx="24">
                  <c:v>2.4000000000000008</c:v>
                </c:pt>
                <c:pt idx="25">
                  <c:v>2.5000000000000009</c:v>
                </c:pt>
                <c:pt idx="26">
                  <c:v>2.600000000000001</c:v>
                </c:pt>
                <c:pt idx="27">
                  <c:v>2.7000000000000011</c:v>
                </c:pt>
                <c:pt idx="28">
                  <c:v>2.8000000000000012</c:v>
                </c:pt>
                <c:pt idx="29">
                  <c:v>2.9000000000000012</c:v>
                </c:pt>
                <c:pt idx="30">
                  <c:v>3.0000000000000013</c:v>
                </c:pt>
                <c:pt idx="31">
                  <c:v>3.1000000000000014</c:v>
                </c:pt>
                <c:pt idx="32">
                  <c:v>3.2000000000000015</c:v>
                </c:pt>
                <c:pt idx="33">
                  <c:v>3.3000000000000016</c:v>
                </c:pt>
                <c:pt idx="34">
                  <c:v>3.4000000000000017</c:v>
                </c:pt>
                <c:pt idx="35">
                  <c:v>3.5000000000000018</c:v>
                </c:pt>
                <c:pt idx="36">
                  <c:v>3.6000000000000019</c:v>
                </c:pt>
                <c:pt idx="37">
                  <c:v>3.700000000000002</c:v>
                </c:pt>
                <c:pt idx="38">
                  <c:v>3.800000000000002</c:v>
                </c:pt>
                <c:pt idx="39">
                  <c:v>3.9000000000000021</c:v>
                </c:pt>
                <c:pt idx="40">
                  <c:v>4.0000000000000018</c:v>
                </c:pt>
                <c:pt idx="41">
                  <c:v>4.1000000000000014</c:v>
                </c:pt>
                <c:pt idx="42">
                  <c:v>4.2000000000000011</c:v>
                </c:pt>
                <c:pt idx="43">
                  <c:v>4.3000000000000007</c:v>
                </c:pt>
                <c:pt idx="44">
                  <c:v>4.4000000000000004</c:v>
                </c:pt>
                <c:pt idx="45">
                  <c:v>4.5</c:v>
                </c:pt>
                <c:pt idx="46">
                  <c:v>4.5999999999999996</c:v>
                </c:pt>
                <c:pt idx="47">
                  <c:v>4.6999999999999993</c:v>
                </c:pt>
                <c:pt idx="48">
                  <c:v>4.7999999999999989</c:v>
                </c:pt>
                <c:pt idx="49">
                  <c:v>4.8999999999999986</c:v>
                </c:pt>
                <c:pt idx="50">
                  <c:v>4.9999999999999982</c:v>
                </c:pt>
                <c:pt idx="51">
                  <c:v>5.0999999999999979</c:v>
                </c:pt>
                <c:pt idx="52">
                  <c:v>5.1999999999999975</c:v>
                </c:pt>
                <c:pt idx="53">
                  <c:v>5.2999999999999972</c:v>
                </c:pt>
                <c:pt idx="54">
                  <c:v>5.3999999999999968</c:v>
                </c:pt>
                <c:pt idx="55">
                  <c:v>5.4999999999999964</c:v>
                </c:pt>
                <c:pt idx="56">
                  <c:v>5.5999999999999961</c:v>
                </c:pt>
                <c:pt idx="57">
                  <c:v>5.6999999999999957</c:v>
                </c:pt>
                <c:pt idx="58">
                  <c:v>5.7999999999999954</c:v>
                </c:pt>
                <c:pt idx="59">
                  <c:v>5.899999999999995</c:v>
                </c:pt>
                <c:pt idx="60">
                  <c:v>5.9999999999999947</c:v>
                </c:pt>
                <c:pt idx="61">
                  <c:v>6.0999999999999943</c:v>
                </c:pt>
                <c:pt idx="62">
                  <c:v>6.199999999999994</c:v>
                </c:pt>
                <c:pt idx="63">
                  <c:v>6.2999999999999936</c:v>
                </c:pt>
                <c:pt idx="64">
                  <c:v>6.3999999999999932</c:v>
                </c:pt>
                <c:pt idx="65">
                  <c:v>6.4999999999999929</c:v>
                </c:pt>
                <c:pt idx="66">
                  <c:v>6.5999999999999925</c:v>
                </c:pt>
                <c:pt idx="67">
                  <c:v>6.6999999999999922</c:v>
                </c:pt>
                <c:pt idx="68">
                  <c:v>6.7999999999999918</c:v>
                </c:pt>
                <c:pt idx="69">
                  <c:v>6.8999999999999915</c:v>
                </c:pt>
                <c:pt idx="70">
                  <c:v>6.9999999999999911</c:v>
                </c:pt>
                <c:pt idx="71">
                  <c:v>7.0999999999999908</c:v>
                </c:pt>
                <c:pt idx="72">
                  <c:v>7.1999999999999904</c:v>
                </c:pt>
                <c:pt idx="73">
                  <c:v>7.2999999999999901</c:v>
                </c:pt>
                <c:pt idx="74">
                  <c:v>7.3999999999999897</c:v>
                </c:pt>
                <c:pt idx="75">
                  <c:v>7.4999999999999893</c:v>
                </c:pt>
                <c:pt idx="76">
                  <c:v>7.599999999999989</c:v>
                </c:pt>
                <c:pt idx="77">
                  <c:v>7.6999999999999886</c:v>
                </c:pt>
                <c:pt idx="78">
                  <c:v>7.7999999999999883</c:v>
                </c:pt>
                <c:pt idx="79">
                  <c:v>7.8999999999999879</c:v>
                </c:pt>
                <c:pt idx="80">
                  <c:v>7.9999999999999876</c:v>
                </c:pt>
              </c:numCache>
            </c:numRef>
          </c:xVal>
          <c:yVal>
            <c:numRef>
              <c:f>Sheet1!$B$2:$B$82</c:f>
              <c:numCache>
                <c:formatCode>General</c:formatCode>
                <c:ptCount val="81"/>
                <c:pt idx="0">
                  <c:v>1.3383022576488534E-4</c:v>
                </c:pt>
                <c:pt idx="1">
                  <c:v>1.9865547139277269E-4</c:v>
                </c:pt>
                <c:pt idx="2">
                  <c:v>2.9194692579146022E-4</c:v>
                </c:pt>
                <c:pt idx="3">
                  <c:v>4.2478027055075138E-4</c:v>
                </c:pt>
                <c:pt idx="4">
                  <c:v>6.1190193011377179E-4</c:v>
                </c:pt>
                <c:pt idx="5">
                  <c:v>8.7268269504575994E-4</c:v>
                </c:pt>
                <c:pt idx="6">
                  <c:v>1.2322191684730197E-3</c:v>
                </c:pt>
                <c:pt idx="7">
                  <c:v>1.722568939053681E-3</c:v>
                </c:pt>
                <c:pt idx="8">
                  <c:v>2.38408820146484E-3</c:v>
                </c:pt>
                <c:pt idx="9">
                  <c:v>3.2668190561999178E-3</c:v>
                </c:pt>
                <c:pt idx="10">
                  <c:v>4.4318484119380075E-3</c:v>
                </c:pt>
                <c:pt idx="11">
                  <c:v>5.9525324197758477E-3</c:v>
                </c:pt>
                <c:pt idx="12">
                  <c:v>7.9154515829799668E-3</c:v>
                </c:pt>
                <c:pt idx="13">
                  <c:v>1.042093481442259E-2</c:v>
                </c:pt>
                <c:pt idx="14">
                  <c:v>1.3582969233685632E-2</c:v>
                </c:pt>
                <c:pt idx="15">
                  <c:v>1.7528300493568537E-2</c:v>
                </c:pt>
                <c:pt idx="16">
                  <c:v>2.2394530294842927E-2</c:v>
                </c:pt>
                <c:pt idx="17">
                  <c:v>2.8327037741601183E-2</c:v>
                </c:pt>
                <c:pt idx="18">
                  <c:v>3.547459284623148E-2</c:v>
                </c:pt>
                <c:pt idx="19">
                  <c:v>4.3983595980427226E-2</c:v>
                </c:pt>
                <c:pt idx="20">
                  <c:v>5.3990966513188098E-2</c:v>
                </c:pt>
                <c:pt idx="21">
                  <c:v>6.5615814774676637E-2</c:v>
                </c:pt>
                <c:pt idx="22">
                  <c:v>7.8950158300894233E-2</c:v>
                </c:pt>
                <c:pt idx="23">
                  <c:v>9.404907737688703E-2</c:v>
                </c:pt>
                <c:pt idx="24">
                  <c:v>0.11092083467945568</c:v>
                </c:pt>
                <c:pt idx="25">
                  <c:v>0.12951759566589191</c:v>
                </c:pt>
                <c:pt idx="26">
                  <c:v>0.14972746563574504</c:v>
                </c:pt>
                <c:pt idx="27">
                  <c:v>0.17136859204780758</c:v>
                </c:pt>
                <c:pt idx="28">
                  <c:v>0.19418605498321317</c:v>
                </c:pt>
                <c:pt idx="29">
                  <c:v>0.21785217703255083</c:v>
                </c:pt>
                <c:pt idx="30">
                  <c:v>0.2419707245191437</c:v>
                </c:pt>
                <c:pt idx="31">
                  <c:v>0.26608524989875515</c:v>
                </c:pt>
                <c:pt idx="32">
                  <c:v>0.28969155276148306</c:v>
                </c:pt>
                <c:pt idx="33">
                  <c:v>0.3122539333667616</c:v>
                </c:pt>
                <c:pt idx="34">
                  <c:v>0.33322460289179995</c:v>
                </c:pt>
                <c:pt idx="35">
                  <c:v>0.3520653267642998</c:v>
                </c:pt>
                <c:pt idx="36">
                  <c:v>0.36827014030332356</c:v>
                </c:pt>
                <c:pt idx="37">
                  <c:v>0.3813878154605243</c:v>
                </c:pt>
                <c:pt idx="38">
                  <c:v>0.39104269397545599</c:v>
                </c:pt>
                <c:pt idx="39">
                  <c:v>0.39695254747701181</c:v>
                </c:pt>
                <c:pt idx="40">
                  <c:v>0.39894228040143265</c:v>
                </c:pt>
                <c:pt idx="41">
                  <c:v>0.3969525474770117</c:v>
                </c:pt>
                <c:pt idx="42">
                  <c:v>0.39104269397545577</c:v>
                </c:pt>
                <c:pt idx="43">
                  <c:v>0.38138781546052397</c:v>
                </c:pt>
                <c:pt idx="44">
                  <c:v>0.36827014030332322</c:v>
                </c:pt>
                <c:pt idx="45">
                  <c:v>0.35206532676429947</c:v>
                </c:pt>
                <c:pt idx="46">
                  <c:v>0.33322460289179967</c:v>
                </c:pt>
                <c:pt idx="47">
                  <c:v>0.31225393336676138</c:v>
                </c:pt>
                <c:pt idx="48">
                  <c:v>0.28969155276148295</c:v>
                </c:pt>
                <c:pt idx="49">
                  <c:v>0.26608524989875515</c:v>
                </c:pt>
                <c:pt idx="50">
                  <c:v>0.24197072451914378</c:v>
                </c:pt>
                <c:pt idx="51">
                  <c:v>0.21785217703255105</c:v>
                </c:pt>
                <c:pt idx="52">
                  <c:v>0.19418605498321351</c:v>
                </c:pt>
                <c:pt idx="53">
                  <c:v>0.17136859204780797</c:v>
                </c:pt>
                <c:pt idx="54">
                  <c:v>0.14972746563574552</c:v>
                </c:pt>
                <c:pt idx="55">
                  <c:v>0.12951759566589241</c:v>
                </c:pt>
                <c:pt idx="56">
                  <c:v>0.11092083467945624</c:v>
                </c:pt>
                <c:pt idx="57">
                  <c:v>9.4049077376887599E-2</c:v>
                </c:pt>
                <c:pt idx="58">
                  <c:v>7.8950158300894815E-2</c:v>
                </c:pt>
                <c:pt idx="59">
                  <c:v>6.5615814774677206E-2</c:v>
                </c:pt>
                <c:pt idx="60">
                  <c:v>5.3990966513188625E-2</c:v>
                </c:pt>
                <c:pt idx="61">
                  <c:v>4.3983595980427712E-2</c:v>
                </c:pt>
                <c:pt idx="62">
                  <c:v>3.5474592846231903E-2</c:v>
                </c:pt>
                <c:pt idx="63">
                  <c:v>2.8327037741601589E-2</c:v>
                </c:pt>
                <c:pt idx="64">
                  <c:v>2.2394530294843257E-2</c:v>
                </c:pt>
                <c:pt idx="65">
                  <c:v>1.7528300493568849E-2</c:v>
                </c:pt>
                <c:pt idx="66">
                  <c:v>1.3582969233685878E-2</c:v>
                </c:pt>
                <c:pt idx="67">
                  <c:v>1.0420934814422817E-2</c:v>
                </c:pt>
                <c:pt idx="68">
                  <c:v>7.9154515829801438E-3</c:v>
                </c:pt>
                <c:pt idx="69">
                  <c:v>5.9525324197760012E-3</c:v>
                </c:pt>
                <c:pt idx="70">
                  <c:v>4.4318484119381246E-3</c:v>
                </c:pt>
                <c:pt idx="71">
                  <c:v>3.2668190562000141E-3</c:v>
                </c:pt>
                <c:pt idx="72">
                  <c:v>2.3840882014649163E-3</c:v>
                </c:pt>
                <c:pt idx="73">
                  <c:v>1.7225689390537363E-3</c:v>
                </c:pt>
                <c:pt idx="74">
                  <c:v>1.2322191684730624E-3</c:v>
                </c:pt>
                <c:pt idx="75">
                  <c:v>8.7268269504579246E-4</c:v>
                </c:pt>
                <c:pt idx="76">
                  <c:v>6.1190193011379629E-4</c:v>
                </c:pt>
                <c:pt idx="77">
                  <c:v>4.2478027055076949E-4</c:v>
                </c:pt>
                <c:pt idx="78">
                  <c:v>2.9194692579147323E-4</c:v>
                </c:pt>
                <c:pt idx="79">
                  <c:v>1.9865547139278204E-4</c:v>
                </c:pt>
                <c:pt idx="80">
                  <c:v>1.3383022576489198E-4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ECE7-4A4A-AC72-F5B33675E3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4000832"/>
        <c:axId val="1"/>
      </c:scatterChart>
      <c:valAx>
        <c:axId val="94000832"/>
        <c:scaling>
          <c:orientation val="minMax"/>
          <c:max val="8"/>
        </c:scaling>
        <c:delete val="0"/>
        <c:axPos val="b"/>
        <c:title>
          <c:tx>
            <c:rich>
              <a:bodyPr/>
              <a:lstStyle/>
              <a:p>
                <a:pPr>
                  <a:defRPr sz="1600" b="1" i="0" u="none" strike="noStrike" baseline="0">
                    <a:solidFill>
                      <a:srgbClr val="000000"/>
                    </a:solidFill>
                    <a:latin typeface="Tms Rmn"/>
                    <a:ea typeface="Tms Rmn"/>
                    <a:cs typeface="Tms Rmn"/>
                  </a:defRPr>
                </a:pPr>
                <a:r>
                  <a:rPr lang="en-US" sz="1600"/>
                  <a:t>x</a:t>
                </a:r>
              </a:p>
            </c:rich>
          </c:tx>
          <c:layout>
            <c:manualLayout>
              <c:xMode val="edge"/>
              <c:yMode val="edge"/>
              <c:x val="0.53051637407742713"/>
              <c:y val="0.89948669391009672"/>
            </c:manualLayout>
          </c:layout>
          <c:overlay val="0"/>
          <c:spPr>
            <a:noFill/>
            <a:ln w="14024">
              <a:noFill/>
            </a:ln>
          </c:spPr>
        </c:title>
        <c:numFmt formatCode="General" sourceLinked="1"/>
        <c:majorTickMark val="cross"/>
        <c:minorTickMark val="none"/>
        <c:tickLblPos val="nextTo"/>
        <c:spPr>
          <a:ln w="1753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Tms Rmn"/>
                <a:ea typeface="Tms Rmn"/>
                <a:cs typeface="Tms Rmn"/>
              </a:defRPr>
            </a:pPr>
            <a:endParaRPr lang="en-US"/>
          </a:p>
        </c:txPr>
        <c:crossAx val="1"/>
        <c:crosses val="autoZero"/>
        <c:crossBetween val="midCat"/>
      </c:valAx>
      <c:valAx>
        <c:axId val="1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600" b="1" i="0" u="none" strike="noStrike" baseline="0">
                    <a:solidFill>
                      <a:srgbClr val="000000"/>
                    </a:solidFill>
                    <a:latin typeface="Tms Rmn"/>
                    <a:ea typeface="Tms Rmn"/>
                    <a:cs typeface="Tms Rmn"/>
                  </a:defRPr>
                </a:pPr>
                <a:r>
                  <a:rPr lang="en-US" sz="1600"/>
                  <a:t>P(x)</a:t>
                </a:r>
              </a:p>
            </c:rich>
          </c:tx>
          <c:layout>
            <c:manualLayout>
              <c:xMode val="edge"/>
              <c:yMode val="edge"/>
              <c:x val="2.2488657543754374E-2"/>
              <c:y val="0.4462541114322735"/>
            </c:manualLayout>
          </c:layout>
          <c:overlay val="0"/>
          <c:spPr>
            <a:noFill/>
            <a:ln w="14024">
              <a:noFill/>
            </a:ln>
          </c:spPr>
        </c:title>
        <c:numFmt formatCode="General" sourceLinked="1"/>
        <c:majorTickMark val="cross"/>
        <c:minorTickMark val="none"/>
        <c:tickLblPos val="nextTo"/>
        <c:spPr>
          <a:ln w="1753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772" b="1" i="0" u="none" strike="noStrike" baseline="0">
                <a:solidFill>
                  <a:srgbClr val="000000"/>
                </a:solidFill>
                <a:latin typeface="Tms Rmn"/>
                <a:ea typeface="Tms Rmn"/>
                <a:cs typeface="Tms Rmn"/>
              </a:defRPr>
            </a:pPr>
            <a:endParaRPr lang="en-US"/>
          </a:p>
        </c:txPr>
        <c:crossAx val="94000832"/>
        <c:crosses val="autoZero"/>
        <c:crossBetween val="midCat"/>
      </c:valAx>
      <c:spPr>
        <a:noFill/>
        <a:ln w="1753">
          <a:solidFill>
            <a:srgbClr val="000000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72" b="1" i="0" u="none" strike="noStrike" baseline="0">
          <a:solidFill>
            <a:srgbClr val="000000"/>
          </a:solidFill>
          <a:latin typeface="Tms Rmn"/>
          <a:ea typeface="Tms Rmn"/>
          <a:cs typeface="Tms Rmn"/>
        </a:defRPr>
      </a:pPr>
      <a:endParaRPr lang="en-US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772" b="1" i="0" u="none" strike="noStrike" baseline="0">
                <a:solidFill>
                  <a:srgbClr val="000000"/>
                </a:solidFill>
                <a:latin typeface="Tms Rmn"/>
                <a:ea typeface="Tms Rmn"/>
                <a:cs typeface="Tms Rmn"/>
              </a:defRPr>
            </a:pPr>
            <a:r>
              <a:rPr lang="en-US" sz="1600"/>
              <a:t>Population</a:t>
            </a:r>
            <a:r>
              <a:rPr lang="en-US" sz="1600" baseline="0"/>
              <a:t> </a:t>
            </a:r>
            <a:r>
              <a:rPr lang="en-US" sz="1600"/>
              <a:t>Distribution</a:t>
            </a:r>
          </a:p>
        </c:rich>
      </c:tx>
      <c:layout>
        <c:manualLayout>
          <c:xMode val="edge"/>
          <c:yMode val="edge"/>
          <c:x val="0.32611878042822257"/>
          <c:y val="6.4519207826294445E-2"/>
        </c:manualLayout>
      </c:layout>
      <c:overlay val="0"/>
      <c:spPr>
        <a:noFill/>
        <a:ln w="14024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0015649452269171"/>
          <c:y val="0.18241042345276873"/>
          <c:w val="0.88106416275430355"/>
          <c:h val="0.63192182410423448"/>
        </c:manualLayout>
      </c:layout>
      <c:scatterChart>
        <c:scatterStyle val="lineMarker"/>
        <c:varyColors val="0"/>
        <c:ser>
          <c:idx val="0"/>
          <c:order val="0"/>
          <c:spPr>
            <a:ln w="7012">
              <a:solidFill>
                <a:srgbClr val="000080"/>
              </a:solidFill>
              <a:prstDash val="solid"/>
            </a:ln>
          </c:spPr>
          <c:marker>
            <c:symbol val="diamond"/>
            <c:size val="2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xVal>
            <c:numRef>
              <c:f>Sheet1!$A$2:$A$82</c:f>
              <c:numCache>
                <c:formatCode>General</c:formatCode>
                <c:ptCount val="8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0.30000000000000004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0.79999999999999993</c:v>
                </c:pt>
                <c:pt idx="9">
                  <c:v>0.89999999999999991</c:v>
                </c:pt>
                <c:pt idx="10">
                  <c:v>0.99999999999999989</c:v>
                </c:pt>
                <c:pt idx="11">
                  <c:v>1.0999999999999999</c:v>
                </c:pt>
                <c:pt idx="12">
                  <c:v>1.2</c:v>
                </c:pt>
                <c:pt idx="13">
                  <c:v>1.3</c:v>
                </c:pt>
                <c:pt idx="14">
                  <c:v>1.4000000000000001</c:v>
                </c:pt>
                <c:pt idx="15">
                  <c:v>1.5000000000000002</c:v>
                </c:pt>
                <c:pt idx="16">
                  <c:v>1.6000000000000003</c:v>
                </c:pt>
                <c:pt idx="17">
                  <c:v>1.7000000000000004</c:v>
                </c:pt>
                <c:pt idx="18">
                  <c:v>1.8000000000000005</c:v>
                </c:pt>
                <c:pt idx="19">
                  <c:v>1.9000000000000006</c:v>
                </c:pt>
                <c:pt idx="20">
                  <c:v>2.0000000000000004</c:v>
                </c:pt>
                <c:pt idx="21">
                  <c:v>2.1000000000000005</c:v>
                </c:pt>
                <c:pt idx="22">
                  <c:v>2.2000000000000006</c:v>
                </c:pt>
                <c:pt idx="23">
                  <c:v>2.3000000000000007</c:v>
                </c:pt>
                <c:pt idx="24">
                  <c:v>2.4000000000000008</c:v>
                </c:pt>
                <c:pt idx="25">
                  <c:v>2.5000000000000009</c:v>
                </c:pt>
                <c:pt idx="26">
                  <c:v>2.600000000000001</c:v>
                </c:pt>
                <c:pt idx="27">
                  <c:v>2.7000000000000011</c:v>
                </c:pt>
                <c:pt idx="28">
                  <c:v>2.8000000000000012</c:v>
                </c:pt>
                <c:pt idx="29">
                  <c:v>2.9000000000000012</c:v>
                </c:pt>
                <c:pt idx="30">
                  <c:v>3.0000000000000013</c:v>
                </c:pt>
                <c:pt idx="31">
                  <c:v>3.1000000000000014</c:v>
                </c:pt>
                <c:pt idx="32">
                  <c:v>3.2000000000000015</c:v>
                </c:pt>
                <c:pt idx="33">
                  <c:v>3.3000000000000016</c:v>
                </c:pt>
                <c:pt idx="34">
                  <c:v>3.4000000000000017</c:v>
                </c:pt>
                <c:pt idx="35">
                  <c:v>3.5000000000000018</c:v>
                </c:pt>
                <c:pt idx="36">
                  <c:v>3.6000000000000019</c:v>
                </c:pt>
                <c:pt idx="37">
                  <c:v>3.700000000000002</c:v>
                </c:pt>
                <c:pt idx="38">
                  <c:v>3.800000000000002</c:v>
                </c:pt>
                <c:pt idx="39">
                  <c:v>3.9000000000000021</c:v>
                </c:pt>
                <c:pt idx="40">
                  <c:v>4.0000000000000018</c:v>
                </c:pt>
                <c:pt idx="41">
                  <c:v>4.1000000000000014</c:v>
                </c:pt>
                <c:pt idx="42">
                  <c:v>4.2000000000000011</c:v>
                </c:pt>
                <c:pt idx="43">
                  <c:v>4.3000000000000007</c:v>
                </c:pt>
                <c:pt idx="44">
                  <c:v>4.4000000000000004</c:v>
                </c:pt>
                <c:pt idx="45">
                  <c:v>4.5</c:v>
                </c:pt>
                <c:pt idx="46">
                  <c:v>4.5999999999999996</c:v>
                </c:pt>
                <c:pt idx="47">
                  <c:v>4.6999999999999993</c:v>
                </c:pt>
                <c:pt idx="48">
                  <c:v>4.7999999999999989</c:v>
                </c:pt>
                <c:pt idx="49">
                  <c:v>4.8999999999999986</c:v>
                </c:pt>
                <c:pt idx="50">
                  <c:v>4.9999999999999982</c:v>
                </c:pt>
                <c:pt idx="51">
                  <c:v>5.0999999999999979</c:v>
                </c:pt>
                <c:pt idx="52">
                  <c:v>5.1999999999999975</c:v>
                </c:pt>
                <c:pt idx="53">
                  <c:v>5.2999999999999972</c:v>
                </c:pt>
                <c:pt idx="54">
                  <c:v>5.3999999999999968</c:v>
                </c:pt>
                <c:pt idx="55">
                  <c:v>5.4999999999999964</c:v>
                </c:pt>
                <c:pt idx="56">
                  <c:v>5.5999999999999961</c:v>
                </c:pt>
                <c:pt idx="57">
                  <c:v>5.6999999999999957</c:v>
                </c:pt>
                <c:pt idx="58">
                  <c:v>5.7999999999999954</c:v>
                </c:pt>
                <c:pt idx="59">
                  <c:v>5.899999999999995</c:v>
                </c:pt>
                <c:pt idx="60">
                  <c:v>5.9999999999999947</c:v>
                </c:pt>
                <c:pt idx="61">
                  <c:v>6.0999999999999943</c:v>
                </c:pt>
                <c:pt idx="62">
                  <c:v>6.199999999999994</c:v>
                </c:pt>
                <c:pt idx="63">
                  <c:v>6.2999999999999936</c:v>
                </c:pt>
                <c:pt idx="64">
                  <c:v>6.3999999999999932</c:v>
                </c:pt>
                <c:pt idx="65">
                  <c:v>6.4999999999999929</c:v>
                </c:pt>
                <c:pt idx="66">
                  <c:v>6.5999999999999925</c:v>
                </c:pt>
                <c:pt idx="67">
                  <c:v>6.6999999999999922</c:v>
                </c:pt>
                <c:pt idx="68">
                  <c:v>6.7999999999999918</c:v>
                </c:pt>
                <c:pt idx="69">
                  <c:v>6.8999999999999915</c:v>
                </c:pt>
                <c:pt idx="70">
                  <c:v>6.9999999999999911</c:v>
                </c:pt>
                <c:pt idx="71">
                  <c:v>7.0999999999999908</c:v>
                </c:pt>
                <c:pt idx="72">
                  <c:v>7.1999999999999904</c:v>
                </c:pt>
                <c:pt idx="73">
                  <c:v>7.2999999999999901</c:v>
                </c:pt>
                <c:pt idx="74">
                  <c:v>7.3999999999999897</c:v>
                </c:pt>
                <c:pt idx="75">
                  <c:v>7.4999999999999893</c:v>
                </c:pt>
                <c:pt idx="76">
                  <c:v>7.599999999999989</c:v>
                </c:pt>
                <c:pt idx="77">
                  <c:v>7.6999999999999886</c:v>
                </c:pt>
                <c:pt idx="78">
                  <c:v>7.7999999999999883</c:v>
                </c:pt>
                <c:pt idx="79">
                  <c:v>7.8999999999999879</c:v>
                </c:pt>
                <c:pt idx="80">
                  <c:v>7.9999999999999876</c:v>
                </c:pt>
              </c:numCache>
            </c:numRef>
          </c:xVal>
          <c:yVal>
            <c:numRef>
              <c:f>Sheet1!$B$2:$B$82</c:f>
              <c:numCache>
                <c:formatCode>General</c:formatCode>
                <c:ptCount val="81"/>
                <c:pt idx="0">
                  <c:v>1.3383022576488534E-4</c:v>
                </c:pt>
                <c:pt idx="1">
                  <c:v>1.9865547139277269E-4</c:v>
                </c:pt>
                <c:pt idx="2">
                  <c:v>2.9194692579146022E-4</c:v>
                </c:pt>
                <c:pt idx="3">
                  <c:v>4.2478027055075138E-4</c:v>
                </c:pt>
                <c:pt idx="4">
                  <c:v>6.1190193011377179E-4</c:v>
                </c:pt>
                <c:pt idx="5">
                  <c:v>8.7268269504575994E-4</c:v>
                </c:pt>
                <c:pt idx="6">
                  <c:v>1.2322191684730197E-3</c:v>
                </c:pt>
                <c:pt idx="7">
                  <c:v>1.722568939053681E-3</c:v>
                </c:pt>
                <c:pt idx="8">
                  <c:v>2.38408820146484E-3</c:v>
                </c:pt>
                <c:pt idx="9">
                  <c:v>3.2668190561999178E-3</c:v>
                </c:pt>
                <c:pt idx="10">
                  <c:v>4.4318484119380075E-3</c:v>
                </c:pt>
                <c:pt idx="11">
                  <c:v>5.9525324197758477E-3</c:v>
                </c:pt>
                <c:pt idx="12">
                  <c:v>7.9154515829799668E-3</c:v>
                </c:pt>
                <c:pt idx="13">
                  <c:v>1.042093481442259E-2</c:v>
                </c:pt>
                <c:pt idx="14">
                  <c:v>1.3582969233685632E-2</c:v>
                </c:pt>
                <c:pt idx="15">
                  <c:v>1.7528300493568537E-2</c:v>
                </c:pt>
                <c:pt idx="16">
                  <c:v>2.2394530294842927E-2</c:v>
                </c:pt>
                <c:pt idx="17">
                  <c:v>2.8327037741601183E-2</c:v>
                </c:pt>
                <c:pt idx="18">
                  <c:v>3.547459284623148E-2</c:v>
                </c:pt>
                <c:pt idx="19">
                  <c:v>4.3983595980427226E-2</c:v>
                </c:pt>
                <c:pt idx="20">
                  <c:v>5.3990966513188098E-2</c:v>
                </c:pt>
                <c:pt idx="21">
                  <c:v>6.5615814774676637E-2</c:v>
                </c:pt>
                <c:pt idx="22">
                  <c:v>7.8950158300894233E-2</c:v>
                </c:pt>
                <c:pt idx="23">
                  <c:v>9.404907737688703E-2</c:v>
                </c:pt>
                <c:pt idx="24">
                  <c:v>0.11092083467945568</c:v>
                </c:pt>
                <c:pt idx="25">
                  <c:v>0.12951759566589191</c:v>
                </c:pt>
                <c:pt idx="26">
                  <c:v>0.14972746563574504</c:v>
                </c:pt>
                <c:pt idx="27">
                  <c:v>0.17136859204780758</c:v>
                </c:pt>
                <c:pt idx="28">
                  <c:v>0.19418605498321317</c:v>
                </c:pt>
                <c:pt idx="29">
                  <c:v>0.21785217703255083</c:v>
                </c:pt>
                <c:pt idx="30">
                  <c:v>0.2419707245191437</c:v>
                </c:pt>
                <c:pt idx="31">
                  <c:v>0.26608524989875515</c:v>
                </c:pt>
                <c:pt idx="32">
                  <c:v>0.28969155276148306</c:v>
                </c:pt>
                <c:pt idx="33">
                  <c:v>0.3122539333667616</c:v>
                </c:pt>
                <c:pt idx="34">
                  <c:v>0.33322460289179995</c:v>
                </c:pt>
                <c:pt idx="35">
                  <c:v>0.3520653267642998</c:v>
                </c:pt>
                <c:pt idx="36">
                  <c:v>0.36827014030332356</c:v>
                </c:pt>
                <c:pt idx="37">
                  <c:v>0.3813878154605243</c:v>
                </c:pt>
                <c:pt idx="38">
                  <c:v>0.39104269397545599</c:v>
                </c:pt>
                <c:pt idx="39">
                  <c:v>0.39695254747701181</c:v>
                </c:pt>
                <c:pt idx="40">
                  <c:v>0.39894228040143265</c:v>
                </c:pt>
                <c:pt idx="41">
                  <c:v>0.3969525474770117</c:v>
                </c:pt>
                <c:pt idx="42">
                  <c:v>0.39104269397545577</c:v>
                </c:pt>
                <c:pt idx="43">
                  <c:v>0.38138781546052397</c:v>
                </c:pt>
                <c:pt idx="44">
                  <c:v>0.36827014030332322</c:v>
                </c:pt>
                <c:pt idx="45">
                  <c:v>0.35206532676429947</c:v>
                </c:pt>
                <c:pt idx="46">
                  <c:v>0.33322460289179967</c:v>
                </c:pt>
                <c:pt idx="47">
                  <c:v>0.31225393336676138</c:v>
                </c:pt>
                <c:pt idx="48">
                  <c:v>0.28969155276148295</c:v>
                </c:pt>
                <c:pt idx="49">
                  <c:v>0.26608524989875515</c:v>
                </c:pt>
                <c:pt idx="50">
                  <c:v>0.24197072451914378</c:v>
                </c:pt>
                <c:pt idx="51">
                  <c:v>0.21785217703255105</c:v>
                </c:pt>
                <c:pt idx="52">
                  <c:v>0.19418605498321351</c:v>
                </c:pt>
                <c:pt idx="53">
                  <c:v>0.17136859204780797</c:v>
                </c:pt>
                <c:pt idx="54">
                  <c:v>0.14972746563574552</c:v>
                </c:pt>
                <c:pt idx="55">
                  <c:v>0.12951759566589241</c:v>
                </c:pt>
                <c:pt idx="56">
                  <c:v>0.11092083467945624</c:v>
                </c:pt>
                <c:pt idx="57">
                  <c:v>9.4049077376887599E-2</c:v>
                </c:pt>
                <c:pt idx="58">
                  <c:v>7.8950158300894815E-2</c:v>
                </c:pt>
                <c:pt idx="59">
                  <c:v>6.5615814774677206E-2</c:v>
                </c:pt>
                <c:pt idx="60">
                  <c:v>5.3990966513188625E-2</c:v>
                </c:pt>
                <c:pt idx="61">
                  <c:v>4.3983595980427712E-2</c:v>
                </c:pt>
                <c:pt idx="62">
                  <c:v>3.5474592846231903E-2</c:v>
                </c:pt>
                <c:pt idx="63">
                  <c:v>2.8327037741601589E-2</c:v>
                </c:pt>
                <c:pt idx="64">
                  <c:v>2.2394530294843257E-2</c:v>
                </c:pt>
                <c:pt idx="65">
                  <c:v>1.7528300493568849E-2</c:v>
                </c:pt>
                <c:pt idx="66">
                  <c:v>1.3582969233685878E-2</c:v>
                </c:pt>
                <c:pt idx="67">
                  <c:v>1.0420934814422817E-2</c:v>
                </c:pt>
                <c:pt idx="68">
                  <c:v>7.9154515829801438E-3</c:v>
                </c:pt>
                <c:pt idx="69">
                  <c:v>5.9525324197760012E-3</c:v>
                </c:pt>
                <c:pt idx="70">
                  <c:v>4.4318484119381246E-3</c:v>
                </c:pt>
                <c:pt idx="71">
                  <c:v>3.2668190562000141E-3</c:v>
                </c:pt>
                <c:pt idx="72">
                  <c:v>2.3840882014649163E-3</c:v>
                </c:pt>
                <c:pt idx="73">
                  <c:v>1.7225689390537363E-3</c:v>
                </c:pt>
                <c:pt idx="74">
                  <c:v>1.2322191684730624E-3</c:v>
                </c:pt>
                <c:pt idx="75">
                  <c:v>8.7268269504579246E-4</c:v>
                </c:pt>
                <c:pt idx="76">
                  <c:v>6.1190193011379629E-4</c:v>
                </c:pt>
                <c:pt idx="77">
                  <c:v>4.2478027055076949E-4</c:v>
                </c:pt>
                <c:pt idx="78">
                  <c:v>2.9194692579147323E-4</c:v>
                </c:pt>
                <c:pt idx="79">
                  <c:v>1.9865547139278204E-4</c:v>
                </c:pt>
                <c:pt idx="80">
                  <c:v>1.3383022576489198E-4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ECE7-4A4A-AC72-F5B33675E3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4000832"/>
        <c:axId val="1"/>
      </c:scatterChart>
      <c:valAx>
        <c:axId val="94000832"/>
        <c:scaling>
          <c:orientation val="minMax"/>
          <c:max val="8"/>
        </c:scaling>
        <c:delete val="0"/>
        <c:axPos val="b"/>
        <c:title>
          <c:tx>
            <c:rich>
              <a:bodyPr/>
              <a:lstStyle/>
              <a:p>
                <a:pPr>
                  <a:defRPr sz="1600" b="1" i="0" u="none" strike="noStrike" baseline="0">
                    <a:solidFill>
                      <a:srgbClr val="000000"/>
                    </a:solidFill>
                    <a:latin typeface="Tms Rmn"/>
                    <a:ea typeface="Tms Rmn"/>
                    <a:cs typeface="Tms Rmn"/>
                  </a:defRPr>
                </a:pPr>
                <a:r>
                  <a:rPr lang="en-US" sz="1600"/>
                  <a:t>x</a:t>
                </a:r>
              </a:p>
            </c:rich>
          </c:tx>
          <c:layout>
            <c:manualLayout>
              <c:xMode val="edge"/>
              <c:yMode val="edge"/>
              <c:x val="0.53051637407742713"/>
              <c:y val="0.89948669391009672"/>
            </c:manualLayout>
          </c:layout>
          <c:overlay val="0"/>
          <c:spPr>
            <a:noFill/>
            <a:ln w="14024">
              <a:noFill/>
            </a:ln>
          </c:spPr>
        </c:title>
        <c:numFmt formatCode="General" sourceLinked="1"/>
        <c:majorTickMark val="cross"/>
        <c:minorTickMark val="none"/>
        <c:tickLblPos val="nextTo"/>
        <c:spPr>
          <a:ln w="1753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Tms Rmn"/>
                <a:ea typeface="Tms Rmn"/>
                <a:cs typeface="Tms Rmn"/>
              </a:defRPr>
            </a:pPr>
            <a:endParaRPr lang="en-US"/>
          </a:p>
        </c:txPr>
        <c:crossAx val="1"/>
        <c:crosses val="autoZero"/>
        <c:crossBetween val="midCat"/>
      </c:valAx>
      <c:valAx>
        <c:axId val="1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 sz="1600" b="1" i="0" u="none" strike="noStrike" baseline="0">
                    <a:solidFill>
                      <a:srgbClr val="000000"/>
                    </a:solidFill>
                    <a:latin typeface="Tms Rmn"/>
                    <a:ea typeface="Tms Rmn"/>
                    <a:cs typeface="Tms Rmn"/>
                  </a:defRPr>
                </a:pPr>
                <a:r>
                  <a:rPr lang="en-US" sz="1600"/>
                  <a:t>P(x)</a:t>
                </a:r>
              </a:p>
            </c:rich>
          </c:tx>
          <c:layout>
            <c:manualLayout>
              <c:xMode val="edge"/>
              <c:yMode val="edge"/>
              <c:x val="5.0809746762178636E-2"/>
              <c:y val="6.2415891195418752E-2"/>
            </c:manualLayout>
          </c:layout>
          <c:overlay val="0"/>
          <c:spPr>
            <a:noFill/>
            <a:ln w="14024">
              <a:noFill/>
            </a:ln>
          </c:spPr>
        </c:title>
        <c:numFmt formatCode="General" sourceLinked="1"/>
        <c:majorTickMark val="cross"/>
        <c:minorTickMark val="none"/>
        <c:tickLblPos val="nextTo"/>
        <c:spPr>
          <a:ln w="1753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772" b="1" i="0" u="none" strike="noStrike" baseline="0">
                <a:solidFill>
                  <a:srgbClr val="000000"/>
                </a:solidFill>
                <a:latin typeface="Tms Rmn"/>
                <a:ea typeface="Tms Rmn"/>
                <a:cs typeface="Tms Rmn"/>
              </a:defRPr>
            </a:pPr>
            <a:endParaRPr lang="en-US"/>
          </a:p>
        </c:txPr>
        <c:crossAx val="94000832"/>
        <c:crosses val="autoZero"/>
        <c:crossBetween val="midCat"/>
      </c:valAx>
      <c:spPr>
        <a:noFill/>
        <a:ln w="1753">
          <a:solidFill>
            <a:srgbClr val="000000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72" b="1" i="0" u="none" strike="noStrike" baseline="0">
          <a:solidFill>
            <a:srgbClr val="000000"/>
          </a:solidFill>
          <a:latin typeface="Tms Rmn"/>
          <a:ea typeface="Tms Rmn"/>
          <a:cs typeface="Tms Rmn"/>
        </a:defRPr>
      </a:pPr>
      <a:endParaRPr lang="en-US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772" b="1" i="0" u="none" strike="noStrike" baseline="0">
                <a:solidFill>
                  <a:srgbClr val="000000"/>
                </a:solidFill>
                <a:latin typeface="Tms Rmn"/>
                <a:ea typeface="Tms Rmn"/>
                <a:cs typeface="Tms Rmn"/>
              </a:defRPr>
            </a:pPr>
            <a:r>
              <a:rPr lang="en-US" sz="1600" baseline="0"/>
              <a:t>Sample </a:t>
            </a:r>
            <a:r>
              <a:rPr lang="en-US" sz="1600"/>
              <a:t>Distribution</a:t>
            </a:r>
          </a:p>
        </c:rich>
      </c:tx>
      <c:layout>
        <c:manualLayout>
          <c:xMode val="edge"/>
          <c:yMode val="edge"/>
          <c:x val="0.32558418639633546"/>
          <c:y val="6.4519207826294445E-2"/>
        </c:manualLayout>
      </c:layout>
      <c:overlay val="0"/>
      <c:spPr>
        <a:noFill/>
        <a:ln w="14024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0015649452269171"/>
          <c:y val="0.18241042345276873"/>
          <c:w val="0.88106416275430355"/>
          <c:h val="0.63192182410423448"/>
        </c:manualLayout>
      </c:layout>
      <c:scatterChart>
        <c:scatterStyle val="lineMarker"/>
        <c:varyColors val="0"/>
        <c:ser>
          <c:idx val="0"/>
          <c:order val="0"/>
          <c:spPr>
            <a:ln w="7012">
              <a:solidFill>
                <a:srgbClr val="000080"/>
              </a:solidFill>
              <a:prstDash val="solid"/>
            </a:ln>
          </c:spPr>
          <c:marker>
            <c:symbol val="diamond"/>
            <c:size val="2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xVal>
            <c:numRef>
              <c:f>Sheet1!$A$2:$A$82</c:f>
              <c:numCache>
                <c:formatCode>General</c:formatCode>
                <c:ptCount val="8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0.30000000000000004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0.79999999999999993</c:v>
                </c:pt>
                <c:pt idx="9">
                  <c:v>0.89999999999999991</c:v>
                </c:pt>
                <c:pt idx="10">
                  <c:v>0.99999999999999989</c:v>
                </c:pt>
                <c:pt idx="11">
                  <c:v>1.0999999999999999</c:v>
                </c:pt>
                <c:pt idx="12">
                  <c:v>1.2</c:v>
                </c:pt>
                <c:pt idx="13">
                  <c:v>1.3</c:v>
                </c:pt>
                <c:pt idx="14">
                  <c:v>1.4000000000000001</c:v>
                </c:pt>
                <c:pt idx="15">
                  <c:v>1.5000000000000002</c:v>
                </c:pt>
                <c:pt idx="16">
                  <c:v>1.6000000000000003</c:v>
                </c:pt>
                <c:pt idx="17">
                  <c:v>1.7000000000000004</c:v>
                </c:pt>
                <c:pt idx="18">
                  <c:v>1.8000000000000005</c:v>
                </c:pt>
                <c:pt idx="19">
                  <c:v>1.9000000000000006</c:v>
                </c:pt>
                <c:pt idx="20">
                  <c:v>2.0000000000000004</c:v>
                </c:pt>
                <c:pt idx="21">
                  <c:v>2.1000000000000005</c:v>
                </c:pt>
                <c:pt idx="22">
                  <c:v>2.2000000000000006</c:v>
                </c:pt>
                <c:pt idx="23">
                  <c:v>2.3000000000000007</c:v>
                </c:pt>
                <c:pt idx="24">
                  <c:v>2.4000000000000008</c:v>
                </c:pt>
                <c:pt idx="25">
                  <c:v>2.5000000000000009</c:v>
                </c:pt>
                <c:pt idx="26">
                  <c:v>2.600000000000001</c:v>
                </c:pt>
                <c:pt idx="27">
                  <c:v>2.7000000000000011</c:v>
                </c:pt>
                <c:pt idx="28">
                  <c:v>2.8000000000000012</c:v>
                </c:pt>
                <c:pt idx="29">
                  <c:v>2.9000000000000012</c:v>
                </c:pt>
                <c:pt idx="30">
                  <c:v>3.0000000000000013</c:v>
                </c:pt>
                <c:pt idx="31">
                  <c:v>3.1000000000000014</c:v>
                </c:pt>
                <c:pt idx="32">
                  <c:v>3.2000000000000015</c:v>
                </c:pt>
                <c:pt idx="33">
                  <c:v>3.3000000000000016</c:v>
                </c:pt>
                <c:pt idx="34">
                  <c:v>3.4000000000000017</c:v>
                </c:pt>
                <c:pt idx="35">
                  <c:v>3.5000000000000018</c:v>
                </c:pt>
                <c:pt idx="36">
                  <c:v>3.6000000000000019</c:v>
                </c:pt>
                <c:pt idx="37">
                  <c:v>3.700000000000002</c:v>
                </c:pt>
                <c:pt idx="38">
                  <c:v>3.800000000000002</c:v>
                </c:pt>
                <c:pt idx="39">
                  <c:v>3.9000000000000021</c:v>
                </c:pt>
                <c:pt idx="40">
                  <c:v>4.0000000000000018</c:v>
                </c:pt>
                <c:pt idx="41">
                  <c:v>4.1000000000000014</c:v>
                </c:pt>
                <c:pt idx="42">
                  <c:v>4.2000000000000011</c:v>
                </c:pt>
                <c:pt idx="43">
                  <c:v>4.3000000000000007</c:v>
                </c:pt>
                <c:pt idx="44">
                  <c:v>4.4000000000000004</c:v>
                </c:pt>
                <c:pt idx="45">
                  <c:v>4.5</c:v>
                </c:pt>
                <c:pt idx="46">
                  <c:v>4.5999999999999996</c:v>
                </c:pt>
                <c:pt idx="47">
                  <c:v>4.6999999999999993</c:v>
                </c:pt>
                <c:pt idx="48">
                  <c:v>4.7999999999999989</c:v>
                </c:pt>
                <c:pt idx="49">
                  <c:v>4.8999999999999986</c:v>
                </c:pt>
                <c:pt idx="50">
                  <c:v>4.9999999999999982</c:v>
                </c:pt>
                <c:pt idx="51">
                  <c:v>5.0999999999999979</c:v>
                </c:pt>
                <c:pt idx="52">
                  <c:v>5.1999999999999975</c:v>
                </c:pt>
                <c:pt idx="53">
                  <c:v>5.2999999999999972</c:v>
                </c:pt>
                <c:pt idx="54">
                  <c:v>5.3999999999999968</c:v>
                </c:pt>
                <c:pt idx="55">
                  <c:v>5.4999999999999964</c:v>
                </c:pt>
                <c:pt idx="56">
                  <c:v>5.5999999999999961</c:v>
                </c:pt>
                <c:pt idx="57">
                  <c:v>5.6999999999999957</c:v>
                </c:pt>
                <c:pt idx="58">
                  <c:v>5.7999999999999954</c:v>
                </c:pt>
                <c:pt idx="59">
                  <c:v>5.899999999999995</c:v>
                </c:pt>
                <c:pt idx="60">
                  <c:v>5.9999999999999947</c:v>
                </c:pt>
                <c:pt idx="61">
                  <c:v>6.0999999999999943</c:v>
                </c:pt>
                <c:pt idx="62">
                  <c:v>6.199999999999994</c:v>
                </c:pt>
                <c:pt idx="63">
                  <c:v>6.2999999999999936</c:v>
                </c:pt>
                <c:pt idx="64">
                  <c:v>6.3999999999999932</c:v>
                </c:pt>
                <c:pt idx="65">
                  <c:v>6.4999999999999929</c:v>
                </c:pt>
                <c:pt idx="66">
                  <c:v>6.5999999999999925</c:v>
                </c:pt>
                <c:pt idx="67">
                  <c:v>6.6999999999999922</c:v>
                </c:pt>
                <c:pt idx="68">
                  <c:v>6.7999999999999918</c:v>
                </c:pt>
                <c:pt idx="69">
                  <c:v>6.8999999999999915</c:v>
                </c:pt>
                <c:pt idx="70">
                  <c:v>6.9999999999999911</c:v>
                </c:pt>
                <c:pt idx="71">
                  <c:v>7.0999999999999908</c:v>
                </c:pt>
                <c:pt idx="72">
                  <c:v>7.1999999999999904</c:v>
                </c:pt>
                <c:pt idx="73">
                  <c:v>7.2999999999999901</c:v>
                </c:pt>
                <c:pt idx="74">
                  <c:v>7.3999999999999897</c:v>
                </c:pt>
                <c:pt idx="75">
                  <c:v>7.4999999999999893</c:v>
                </c:pt>
                <c:pt idx="76">
                  <c:v>7.599999999999989</c:v>
                </c:pt>
                <c:pt idx="77">
                  <c:v>7.6999999999999886</c:v>
                </c:pt>
                <c:pt idx="78">
                  <c:v>7.7999999999999883</c:v>
                </c:pt>
                <c:pt idx="79">
                  <c:v>7.8999999999999879</c:v>
                </c:pt>
                <c:pt idx="80">
                  <c:v>7.9999999999999876</c:v>
                </c:pt>
              </c:numCache>
            </c:numRef>
          </c:xVal>
          <c:yVal>
            <c:numRef>
              <c:f>Sheet1!$B$2:$B$82</c:f>
              <c:numCache>
                <c:formatCode>General</c:formatCode>
                <c:ptCount val="81"/>
                <c:pt idx="0">
                  <c:v>1.3383022576488534E-4</c:v>
                </c:pt>
                <c:pt idx="1">
                  <c:v>1.9865547139277269E-4</c:v>
                </c:pt>
                <c:pt idx="2">
                  <c:v>2.9194692579146022E-4</c:v>
                </c:pt>
                <c:pt idx="3">
                  <c:v>4.2478027055075138E-4</c:v>
                </c:pt>
                <c:pt idx="4">
                  <c:v>6.1190193011377179E-4</c:v>
                </c:pt>
                <c:pt idx="5">
                  <c:v>8.7268269504575994E-4</c:v>
                </c:pt>
                <c:pt idx="6">
                  <c:v>1.2322191684730197E-3</c:v>
                </c:pt>
                <c:pt idx="7">
                  <c:v>1.722568939053681E-3</c:v>
                </c:pt>
                <c:pt idx="8">
                  <c:v>2.38408820146484E-3</c:v>
                </c:pt>
                <c:pt idx="9">
                  <c:v>3.2668190561999178E-3</c:v>
                </c:pt>
                <c:pt idx="10">
                  <c:v>4.4318484119380075E-3</c:v>
                </c:pt>
                <c:pt idx="11">
                  <c:v>5.9525324197758477E-3</c:v>
                </c:pt>
                <c:pt idx="12">
                  <c:v>7.9154515829799668E-3</c:v>
                </c:pt>
                <c:pt idx="13">
                  <c:v>1.042093481442259E-2</c:v>
                </c:pt>
                <c:pt idx="14">
                  <c:v>1.3582969233685632E-2</c:v>
                </c:pt>
                <c:pt idx="15">
                  <c:v>1.7528300493568537E-2</c:v>
                </c:pt>
                <c:pt idx="16">
                  <c:v>2.2394530294842927E-2</c:v>
                </c:pt>
                <c:pt idx="17">
                  <c:v>2.8327037741601183E-2</c:v>
                </c:pt>
                <c:pt idx="18">
                  <c:v>3.547459284623148E-2</c:v>
                </c:pt>
                <c:pt idx="19">
                  <c:v>4.3983595980427226E-2</c:v>
                </c:pt>
                <c:pt idx="20">
                  <c:v>5.3990966513188098E-2</c:v>
                </c:pt>
                <c:pt idx="21">
                  <c:v>6.5615814774676637E-2</c:v>
                </c:pt>
                <c:pt idx="22">
                  <c:v>7.8950158300894233E-2</c:v>
                </c:pt>
                <c:pt idx="23">
                  <c:v>9.404907737688703E-2</c:v>
                </c:pt>
                <c:pt idx="24">
                  <c:v>0.11092083467945568</c:v>
                </c:pt>
                <c:pt idx="25">
                  <c:v>0.12951759566589191</c:v>
                </c:pt>
                <c:pt idx="26">
                  <c:v>0.14972746563574504</c:v>
                </c:pt>
                <c:pt idx="27">
                  <c:v>0.17136859204780758</c:v>
                </c:pt>
                <c:pt idx="28">
                  <c:v>0.19418605498321317</c:v>
                </c:pt>
                <c:pt idx="29">
                  <c:v>0.21785217703255083</c:v>
                </c:pt>
                <c:pt idx="30">
                  <c:v>0.2419707245191437</c:v>
                </c:pt>
                <c:pt idx="31">
                  <c:v>0.26608524989875515</c:v>
                </c:pt>
                <c:pt idx="32">
                  <c:v>0.28969155276148306</c:v>
                </c:pt>
                <c:pt idx="33">
                  <c:v>0.3122539333667616</c:v>
                </c:pt>
                <c:pt idx="34">
                  <c:v>0.33322460289179995</c:v>
                </c:pt>
                <c:pt idx="35">
                  <c:v>0.3520653267642998</c:v>
                </c:pt>
                <c:pt idx="36">
                  <c:v>0.36827014030332356</c:v>
                </c:pt>
                <c:pt idx="37">
                  <c:v>0.3813878154605243</c:v>
                </c:pt>
                <c:pt idx="38">
                  <c:v>0.39104269397545599</c:v>
                </c:pt>
                <c:pt idx="39">
                  <c:v>0.39695254747701181</c:v>
                </c:pt>
                <c:pt idx="40">
                  <c:v>0.39894228040143265</c:v>
                </c:pt>
                <c:pt idx="41">
                  <c:v>0.3969525474770117</c:v>
                </c:pt>
                <c:pt idx="42">
                  <c:v>0.39104269397545577</c:v>
                </c:pt>
                <c:pt idx="43">
                  <c:v>0.38138781546052397</c:v>
                </c:pt>
                <c:pt idx="44">
                  <c:v>0.36827014030332322</c:v>
                </c:pt>
                <c:pt idx="45">
                  <c:v>0.35206532676429947</c:v>
                </c:pt>
                <c:pt idx="46">
                  <c:v>0.33322460289179967</c:v>
                </c:pt>
                <c:pt idx="47">
                  <c:v>0.31225393336676138</c:v>
                </c:pt>
                <c:pt idx="48">
                  <c:v>0.28969155276148295</c:v>
                </c:pt>
                <c:pt idx="49">
                  <c:v>0.26608524989875515</c:v>
                </c:pt>
                <c:pt idx="50">
                  <c:v>0.24197072451914378</c:v>
                </c:pt>
                <c:pt idx="51">
                  <c:v>0.21785217703255105</c:v>
                </c:pt>
                <c:pt idx="52">
                  <c:v>0.19418605498321351</c:v>
                </c:pt>
                <c:pt idx="53">
                  <c:v>0.17136859204780797</c:v>
                </c:pt>
                <c:pt idx="54">
                  <c:v>0.14972746563574552</c:v>
                </c:pt>
                <c:pt idx="55">
                  <c:v>0.12951759566589241</c:v>
                </c:pt>
                <c:pt idx="56">
                  <c:v>0.11092083467945624</c:v>
                </c:pt>
                <c:pt idx="57">
                  <c:v>9.4049077376887599E-2</c:v>
                </c:pt>
                <c:pt idx="58">
                  <c:v>7.8950158300894815E-2</c:v>
                </c:pt>
                <c:pt idx="59">
                  <c:v>6.5615814774677206E-2</c:v>
                </c:pt>
                <c:pt idx="60">
                  <c:v>5.3990966513188625E-2</c:v>
                </c:pt>
                <c:pt idx="61">
                  <c:v>4.3983595980427712E-2</c:v>
                </c:pt>
                <c:pt idx="62">
                  <c:v>3.5474592846231903E-2</c:v>
                </c:pt>
                <c:pt idx="63">
                  <c:v>2.8327037741601589E-2</c:v>
                </c:pt>
                <c:pt idx="64">
                  <c:v>2.2394530294843257E-2</c:v>
                </c:pt>
                <c:pt idx="65">
                  <c:v>1.7528300493568849E-2</c:v>
                </c:pt>
                <c:pt idx="66">
                  <c:v>1.3582969233685878E-2</c:v>
                </c:pt>
                <c:pt idx="67">
                  <c:v>1.0420934814422817E-2</c:v>
                </c:pt>
                <c:pt idx="68">
                  <c:v>7.9154515829801438E-3</c:v>
                </c:pt>
                <c:pt idx="69">
                  <c:v>5.9525324197760012E-3</c:v>
                </c:pt>
                <c:pt idx="70">
                  <c:v>4.4318484119381246E-3</c:v>
                </c:pt>
                <c:pt idx="71">
                  <c:v>3.2668190562000141E-3</c:v>
                </c:pt>
                <c:pt idx="72">
                  <c:v>2.3840882014649163E-3</c:v>
                </c:pt>
                <c:pt idx="73">
                  <c:v>1.7225689390537363E-3</c:v>
                </c:pt>
                <c:pt idx="74">
                  <c:v>1.2322191684730624E-3</c:v>
                </c:pt>
                <c:pt idx="75">
                  <c:v>8.7268269504579246E-4</c:v>
                </c:pt>
                <c:pt idx="76">
                  <c:v>6.1190193011379629E-4</c:v>
                </c:pt>
                <c:pt idx="77">
                  <c:v>4.2478027055076949E-4</c:v>
                </c:pt>
                <c:pt idx="78">
                  <c:v>2.9194692579147323E-4</c:v>
                </c:pt>
                <c:pt idx="79">
                  <c:v>1.9865547139278204E-4</c:v>
                </c:pt>
                <c:pt idx="80">
                  <c:v>1.3383022576489198E-4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A664-D749-8B5A-0A37E73C97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4000832"/>
        <c:axId val="1"/>
      </c:scatterChart>
      <c:valAx>
        <c:axId val="94000832"/>
        <c:scaling>
          <c:orientation val="minMax"/>
          <c:max val="8"/>
        </c:scaling>
        <c:delete val="1"/>
        <c:axPos val="b"/>
        <c:title>
          <c:tx>
            <c:rich>
              <a:bodyPr/>
              <a:lstStyle/>
              <a:p>
                <a:pPr>
                  <a:defRPr sz="1600" b="1" i="0" u="none" strike="noStrike" baseline="0">
                    <a:solidFill>
                      <a:srgbClr val="000000"/>
                    </a:solidFill>
                    <a:latin typeface="Tms Rmn"/>
                    <a:ea typeface="Tms Rmn"/>
                    <a:cs typeface="Tms Rmn"/>
                  </a:defRPr>
                </a:pPr>
                <a:r>
                  <a:rPr lang="en-US" sz="1600"/>
                  <a:t>x</a:t>
                </a:r>
              </a:p>
            </c:rich>
          </c:tx>
          <c:layout>
            <c:manualLayout>
              <c:xMode val="edge"/>
              <c:yMode val="edge"/>
              <c:x val="0.53051637407742713"/>
              <c:y val="0.89948669391009672"/>
            </c:manualLayout>
          </c:layout>
          <c:overlay val="0"/>
          <c:spPr>
            <a:noFill/>
            <a:ln w="14024">
              <a:noFill/>
            </a:ln>
          </c:spPr>
        </c:title>
        <c:numFmt formatCode="General" sourceLinked="1"/>
        <c:majorTickMark val="cross"/>
        <c:minorTickMark val="none"/>
        <c:tickLblPos val="nextTo"/>
        <c:crossAx val="1"/>
        <c:crosses val="autoZero"/>
        <c:crossBetween val="midCat"/>
      </c:valAx>
      <c:valAx>
        <c:axId val="1"/>
        <c:scaling>
          <c:orientation val="minMax"/>
        </c:scaling>
        <c:delete val="1"/>
        <c:axPos val="l"/>
        <c:title>
          <c:tx>
            <c:rich>
              <a:bodyPr rot="0" vert="horz"/>
              <a:lstStyle/>
              <a:p>
                <a:pPr>
                  <a:defRPr sz="1600" b="1" i="0" u="none" strike="noStrike" baseline="0">
                    <a:solidFill>
                      <a:srgbClr val="000000"/>
                    </a:solidFill>
                    <a:latin typeface="Tms Rmn"/>
                    <a:ea typeface="Tms Rmn"/>
                    <a:cs typeface="Tms Rmn"/>
                  </a:defRPr>
                </a:pPr>
                <a:r>
                  <a:rPr lang="en-US" sz="1600"/>
                  <a:t>P(x)</a:t>
                </a:r>
              </a:p>
            </c:rich>
          </c:tx>
          <c:layout>
            <c:manualLayout>
              <c:xMode val="edge"/>
              <c:yMode val="edge"/>
              <c:x val="0.10230268726249135"/>
              <c:y val="8.7668416447944E-2"/>
            </c:manualLayout>
          </c:layout>
          <c:overlay val="0"/>
          <c:spPr>
            <a:noFill/>
            <a:ln w="14024">
              <a:noFill/>
            </a:ln>
          </c:spPr>
        </c:title>
        <c:numFmt formatCode="General" sourceLinked="1"/>
        <c:majorTickMark val="cross"/>
        <c:minorTickMark val="none"/>
        <c:tickLblPos val="nextTo"/>
        <c:crossAx val="94000832"/>
        <c:crosses val="autoZero"/>
        <c:crossBetween val="midCat"/>
      </c:valAx>
      <c:spPr>
        <a:noFill/>
        <a:ln w="1753">
          <a:solidFill>
            <a:srgbClr val="000000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72" b="1" i="0" u="none" strike="noStrike" baseline="0">
          <a:solidFill>
            <a:srgbClr val="000000"/>
          </a:solidFill>
          <a:latin typeface="Tms Rmn"/>
          <a:ea typeface="Tms Rmn"/>
          <a:cs typeface="Tms Rmn"/>
        </a:defRPr>
      </a:pPr>
      <a:endParaRPr lang="en-US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Tms Rmn"/>
                <a:ea typeface="Tms Rmn"/>
                <a:cs typeface="Tms Rmn"/>
              </a:defRPr>
            </a:pPr>
            <a:r>
              <a:rPr lang="en-US" sz="1600"/>
              <a:t>Normal Distribution</a:t>
            </a:r>
          </a:p>
        </c:rich>
      </c:tx>
      <c:layout>
        <c:manualLayout>
          <c:xMode val="edge"/>
          <c:yMode val="edge"/>
          <c:x val="0.35419275069955097"/>
          <c:y val="7.7877251644914236E-3"/>
        </c:manualLayout>
      </c:layout>
      <c:overlay val="0"/>
      <c:spPr>
        <a:noFill/>
        <a:ln w="12986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1.8206338503034391E-2"/>
          <c:y val="8.0664294187425864E-2"/>
          <c:w val="0.93931220498988532"/>
          <c:h val="0.88849347568208781"/>
        </c:manualLayout>
      </c:layout>
      <c:scatterChart>
        <c:scatterStyle val="lineMarker"/>
        <c:varyColors val="0"/>
        <c:ser>
          <c:idx val="0"/>
          <c:order val="0"/>
          <c:spPr>
            <a:ln w="6492">
              <a:solidFill>
                <a:srgbClr val="FF0000"/>
              </a:solidFill>
              <a:prstDash val="solid"/>
            </a:ln>
          </c:spPr>
          <c:marker>
            <c:symbol val="diamond"/>
            <c:size val="2"/>
            <c:spPr>
              <a:solidFill>
                <a:srgbClr val="FF0000"/>
              </a:solidFill>
              <a:ln>
                <a:solidFill>
                  <a:srgbClr val="FF0000"/>
                </a:solidFill>
                <a:prstDash val="solid"/>
              </a:ln>
            </c:spPr>
          </c:marker>
          <c:xVal>
            <c:numRef>
              <c:f>Sheet1!$A$2:$A$82</c:f>
              <c:numCache>
                <c:formatCode>General</c:formatCode>
                <c:ptCount val="8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0.30000000000000004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0.79999999999999993</c:v>
                </c:pt>
                <c:pt idx="9">
                  <c:v>0.89999999999999991</c:v>
                </c:pt>
                <c:pt idx="10">
                  <c:v>0.99999999999999989</c:v>
                </c:pt>
                <c:pt idx="11">
                  <c:v>1.0999999999999999</c:v>
                </c:pt>
                <c:pt idx="12">
                  <c:v>1.2</c:v>
                </c:pt>
                <c:pt idx="13">
                  <c:v>1.3</c:v>
                </c:pt>
                <c:pt idx="14">
                  <c:v>1.4000000000000001</c:v>
                </c:pt>
                <c:pt idx="15">
                  <c:v>1.5000000000000002</c:v>
                </c:pt>
                <c:pt idx="16">
                  <c:v>1.6000000000000003</c:v>
                </c:pt>
                <c:pt idx="17">
                  <c:v>1.7000000000000004</c:v>
                </c:pt>
                <c:pt idx="18">
                  <c:v>1.8000000000000005</c:v>
                </c:pt>
                <c:pt idx="19">
                  <c:v>1.9000000000000006</c:v>
                </c:pt>
                <c:pt idx="20">
                  <c:v>2.0000000000000004</c:v>
                </c:pt>
                <c:pt idx="21">
                  <c:v>2.1000000000000005</c:v>
                </c:pt>
                <c:pt idx="22">
                  <c:v>2.2000000000000006</c:v>
                </c:pt>
                <c:pt idx="23">
                  <c:v>2.3000000000000007</c:v>
                </c:pt>
                <c:pt idx="24">
                  <c:v>2.4000000000000008</c:v>
                </c:pt>
                <c:pt idx="25">
                  <c:v>2.5000000000000009</c:v>
                </c:pt>
                <c:pt idx="26">
                  <c:v>2.600000000000001</c:v>
                </c:pt>
                <c:pt idx="27">
                  <c:v>2.7000000000000011</c:v>
                </c:pt>
                <c:pt idx="28">
                  <c:v>2.8000000000000012</c:v>
                </c:pt>
                <c:pt idx="29">
                  <c:v>2.9000000000000012</c:v>
                </c:pt>
                <c:pt idx="30">
                  <c:v>3.0000000000000013</c:v>
                </c:pt>
                <c:pt idx="31">
                  <c:v>3.1000000000000014</c:v>
                </c:pt>
                <c:pt idx="32">
                  <c:v>3.2000000000000015</c:v>
                </c:pt>
                <c:pt idx="33">
                  <c:v>3.3000000000000016</c:v>
                </c:pt>
                <c:pt idx="34">
                  <c:v>3.4000000000000017</c:v>
                </c:pt>
                <c:pt idx="35">
                  <c:v>3.5000000000000018</c:v>
                </c:pt>
                <c:pt idx="36">
                  <c:v>3.6000000000000019</c:v>
                </c:pt>
                <c:pt idx="37">
                  <c:v>3.700000000000002</c:v>
                </c:pt>
                <c:pt idx="38">
                  <c:v>3.800000000000002</c:v>
                </c:pt>
                <c:pt idx="39">
                  <c:v>3.9000000000000021</c:v>
                </c:pt>
                <c:pt idx="40">
                  <c:v>4.0000000000000018</c:v>
                </c:pt>
                <c:pt idx="41">
                  <c:v>4.1000000000000014</c:v>
                </c:pt>
                <c:pt idx="42">
                  <c:v>4.2000000000000011</c:v>
                </c:pt>
                <c:pt idx="43">
                  <c:v>4.3000000000000007</c:v>
                </c:pt>
                <c:pt idx="44">
                  <c:v>4.4000000000000004</c:v>
                </c:pt>
                <c:pt idx="45">
                  <c:v>4.5</c:v>
                </c:pt>
                <c:pt idx="46">
                  <c:v>4.5999999999999996</c:v>
                </c:pt>
                <c:pt idx="47">
                  <c:v>4.6999999999999993</c:v>
                </c:pt>
                <c:pt idx="48">
                  <c:v>4.7999999999999989</c:v>
                </c:pt>
                <c:pt idx="49">
                  <c:v>4.8999999999999986</c:v>
                </c:pt>
                <c:pt idx="50">
                  <c:v>4.9999999999999982</c:v>
                </c:pt>
                <c:pt idx="51">
                  <c:v>5.0999999999999979</c:v>
                </c:pt>
                <c:pt idx="52">
                  <c:v>5.1999999999999975</c:v>
                </c:pt>
                <c:pt idx="53">
                  <c:v>5.2999999999999972</c:v>
                </c:pt>
                <c:pt idx="54">
                  <c:v>5.3999999999999968</c:v>
                </c:pt>
                <c:pt idx="55">
                  <c:v>5.4999999999999964</c:v>
                </c:pt>
                <c:pt idx="56">
                  <c:v>5.5999999999999961</c:v>
                </c:pt>
                <c:pt idx="57">
                  <c:v>5.6999999999999957</c:v>
                </c:pt>
                <c:pt idx="58">
                  <c:v>5.7999999999999954</c:v>
                </c:pt>
                <c:pt idx="59">
                  <c:v>5.899999999999995</c:v>
                </c:pt>
                <c:pt idx="60">
                  <c:v>5.9999999999999947</c:v>
                </c:pt>
                <c:pt idx="61">
                  <c:v>6.0999999999999943</c:v>
                </c:pt>
                <c:pt idx="62">
                  <c:v>6.199999999999994</c:v>
                </c:pt>
                <c:pt idx="63">
                  <c:v>6.2999999999999936</c:v>
                </c:pt>
                <c:pt idx="64">
                  <c:v>6.3999999999999932</c:v>
                </c:pt>
                <c:pt idx="65">
                  <c:v>6.4999999999999929</c:v>
                </c:pt>
                <c:pt idx="66">
                  <c:v>6.5999999999999925</c:v>
                </c:pt>
                <c:pt idx="67">
                  <c:v>6.6999999999999922</c:v>
                </c:pt>
                <c:pt idx="68">
                  <c:v>6.7999999999999918</c:v>
                </c:pt>
                <c:pt idx="69">
                  <c:v>6.8999999999999915</c:v>
                </c:pt>
                <c:pt idx="70">
                  <c:v>6.9999999999999911</c:v>
                </c:pt>
                <c:pt idx="71">
                  <c:v>7.0999999999999908</c:v>
                </c:pt>
                <c:pt idx="72">
                  <c:v>7.1999999999999904</c:v>
                </c:pt>
                <c:pt idx="73">
                  <c:v>7.2999999999999901</c:v>
                </c:pt>
                <c:pt idx="74">
                  <c:v>7.3999999999999897</c:v>
                </c:pt>
                <c:pt idx="75">
                  <c:v>7.4999999999999893</c:v>
                </c:pt>
                <c:pt idx="76">
                  <c:v>7.599999999999989</c:v>
                </c:pt>
                <c:pt idx="77">
                  <c:v>7.6999999999999886</c:v>
                </c:pt>
                <c:pt idx="78">
                  <c:v>7.7999999999999883</c:v>
                </c:pt>
                <c:pt idx="79">
                  <c:v>7.8999999999999879</c:v>
                </c:pt>
                <c:pt idx="80">
                  <c:v>7.9999999999999876</c:v>
                </c:pt>
              </c:numCache>
            </c:numRef>
          </c:xVal>
          <c:yVal>
            <c:numRef>
              <c:f>Sheet1!$B$2:$B$82</c:f>
              <c:numCache>
                <c:formatCode>General</c:formatCode>
                <c:ptCount val="81"/>
                <c:pt idx="0">
                  <c:v>1.3383022576488534E-4</c:v>
                </c:pt>
                <c:pt idx="1">
                  <c:v>1.9865547139277269E-4</c:v>
                </c:pt>
                <c:pt idx="2">
                  <c:v>2.9194692579146022E-4</c:v>
                </c:pt>
                <c:pt idx="3">
                  <c:v>4.2478027055075138E-4</c:v>
                </c:pt>
                <c:pt idx="4">
                  <c:v>6.1190193011377179E-4</c:v>
                </c:pt>
                <c:pt idx="5">
                  <c:v>8.7268269504575994E-4</c:v>
                </c:pt>
                <c:pt idx="6">
                  <c:v>1.2322191684730197E-3</c:v>
                </c:pt>
                <c:pt idx="7">
                  <c:v>1.722568939053681E-3</c:v>
                </c:pt>
                <c:pt idx="8">
                  <c:v>2.38408820146484E-3</c:v>
                </c:pt>
                <c:pt idx="9">
                  <c:v>3.2668190561999178E-3</c:v>
                </c:pt>
                <c:pt idx="10">
                  <c:v>4.4318484119380075E-3</c:v>
                </c:pt>
                <c:pt idx="11">
                  <c:v>5.9525324197758477E-3</c:v>
                </c:pt>
                <c:pt idx="12">
                  <c:v>7.9154515829799668E-3</c:v>
                </c:pt>
                <c:pt idx="13">
                  <c:v>1.042093481442259E-2</c:v>
                </c:pt>
                <c:pt idx="14">
                  <c:v>1.3582969233685632E-2</c:v>
                </c:pt>
                <c:pt idx="15">
                  <c:v>1.7528300493568537E-2</c:v>
                </c:pt>
                <c:pt idx="16">
                  <c:v>2.2394530294842927E-2</c:v>
                </c:pt>
                <c:pt idx="17">
                  <c:v>2.8327037741601183E-2</c:v>
                </c:pt>
                <c:pt idx="18">
                  <c:v>3.547459284623148E-2</c:v>
                </c:pt>
                <c:pt idx="19">
                  <c:v>4.3983595980427226E-2</c:v>
                </c:pt>
                <c:pt idx="20">
                  <c:v>5.3990966513188098E-2</c:v>
                </c:pt>
                <c:pt idx="21">
                  <c:v>6.5615814774676637E-2</c:v>
                </c:pt>
                <c:pt idx="22">
                  <c:v>7.8950158300894233E-2</c:v>
                </c:pt>
                <c:pt idx="23">
                  <c:v>9.404907737688703E-2</c:v>
                </c:pt>
                <c:pt idx="24">
                  <c:v>0.11092083467945568</c:v>
                </c:pt>
                <c:pt idx="25">
                  <c:v>0.12951759566589191</c:v>
                </c:pt>
                <c:pt idx="26">
                  <c:v>0.14972746563574504</c:v>
                </c:pt>
                <c:pt idx="27">
                  <c:v>0.17136859204780758</c:v>
                </c:pt>
                <c:pt idx="28">
                  <c:v>0.19418605498321317</c:v>
                </c:pt>
                <c:pt idx="29">
                  <c:v>0.21785217703255083</c:v>
                </c:pt>
                <c:pt idx="30">
                  <c:v>0.2419707245191437</c:v>
                </c:pt>
                <c:pt idx="31">
                  <c:v>0.26608524989875515</c:v>
                </c:pt>
                <c:pt idx="32">
                  <c:v>0.28969155276148306</c:v>
                </c:pt>
                <c:pt idx="33">
                  <c:v>0.3122539333667616</c:v>
                </c:pt>
                <c:pt idx="34">
                  <c:v>0.33322460289179995</c:v>
                </c:pt>
                <c:pt idx="35">
                  <c:v>0.3520653267642998</c:v>
                </c:pt>
                <c:pt idx="36">
                  <c:v>0.36827014030332356</c:v>
                </c:pt>
                <c:pt idx="37">
                  <c:v>0.3813878154605243</c:v>
                </c:pt>
                <c:pt idx="38">
                  <c:v>0.39104269397545599</c:v>
                </c:pt>
                <c:pt idx="39">
                  <c:v>0.39695254747701181</c:v>
                </c:pt>
                <c:pt idx="40">
                  <c:v>0.39894228040143265</c:v>
                </c:pt>
                <c:pt idx="41">
                  <c:v>0.3969525474770117</c:v>
                </c:pt>
                <c:pt idx="42">
                  <c:v>0.39104269397545577</c:v>
                </c:pt>
                <c:pt idx="43">
                  <c:v>0.38138781546052397</c:v>
                </c:pt>
                <c:pt idx="44">
                  <c:v>0.36827014030332322</c:v>
                </c:pt>
                <c:pt idx="45">
                  <c:v>0.35206532676429947</c:v>
                </c:pt>
                <c:pt idx="46">
                  <c:v>0.33322460289179967</c:v>
                </c:pt>
                <c:pt idx="47">
                  <c:v>0.31225393336676138</c:v>
                </c:pt>
                <c:pt idx="48">
                  <c:v>0.28969155276148295</c:v>
                </c:pt>
                <c:pt idx="49">
                  <c:v>0.26608524989875515</c:v>
                </c:pt>
                <c:pt idx="50">
                  <c:v>0.24197072451914378</c:v>
                </c:pt>
                <c:pt idx="51">
                  <c:v>0.21785217703255105</c:v>
                </c:pt>
                <c:pt idx="52">
                  <c:v>0.19418605498321351</c:v>
                </c:pt>
                <c:pt idx="53">
                  <c:v>0.17136859204780797</c:v>
                </c:pt>
                <c:pt idx="54">
                  <c:v>0.14972746563574552</c:v>
                </c:pt>
                <c:pt idx="55">
                  <c:v>0.12951759566589241</c:v>
                </c:pt>
                <c:pt idx="56">
                  <c:v>0.11092083467945624</c:v>
                </c:pt>
                <c:pt idx="57">
                  <c:v>9.4049077376887599E-2</c:v>
                </c:pt>
                <c:pt idx="58">
                  <c:v>7.8950158300894815E-2</c:v>
                </c:pt>
                <c:pt idx="59">
                  <c:v>6.5615814774677206E-2</c:v>
                </c:pt>
                <c:pt idx="60">
                  <c:v>5.3990966513188625E-2</c:v>
                </c:pt>
                <c:pt idx="61">
                  <c:v>4.3983595980427712E-2</c:v>
                </c:pt>
                <c:pt idx="62">
                  <c:v>3.5474592846231903E-2</c:v>
                </c:pt>
                <c:pt idx="63">
                  <c:v>2.8327037741601589E-2</c:v>
                </c:pt>
                <c:pt idx="64">
                  <c:v>2.2394530294843257E-2</c:v>
                </c:pt>
                <c:pt idx="65">
                  <c:v>1.7528300493568849E-2</c:v>
                </c:pt>
                <c:pt idx="66">
                  <c:v>1.3582969233685878E-2</c:v>
                </c:pt>
                <c:pt idx="67">
                  <c:v>1.0420934814422817E-2</c:v>
                </c:pt>
                <c:pt idx="68">
                  <c:v>7.9154515829801438E-3</c:v>
                </c:pt>
                <c:pt idx="69">
                  <c:v>5.9525324197760012E-3</c:v>
                </c:pt>
                <c:pt idx="70">
                  <c:v>4.4318484119381246E-3</c:v>
                </c:pt>
                <c:pt idx="71">
                  <c:v>3.2668190562000141E-3</c:v>
                </c:pt>
                <c:pt idx="72">
                  <c:v>2.3840882014649163E-3</c:v>
                </c:pt>
                <c:pt idx="73">
                  <c:v>1.7225689390537363E-3</c:v>
                </c:pt>
                <c:pt idx="74">
                  <c:v>1.2322191684730624E-3</c:v>
                </c:pt>
                <c:pt idx="75">
                  <c:v>8.7268269504579246E-4</c:v>
                </c:pt>
                <c:pt idx="76">
                  <c:v>6.1190193011379629E-4</c:v>
                </c:pt>
                <c:pt idx="77">
                  <c:v>4.2478027055076949E-4</c:v>
                </c:pt>
                <c:pt idx="78">
                  <c:v>2.9194692579147323E-4</c:v>
                </c:pt>
                <c:pt idx="79">
                  <c:v>1.9865547139278204E-4</c:v>
                </c:pt>
                <c:pt idx="80">
                  <c:v>1.3383022576489198E-4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FA7-5346-AC6C-D95152709A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9165311"/>
        <c:axId val="1"/>
      </c:scatterChart>
      <c:valAx>
        <c:axId val="209165311"/>
        <c:scaling>
          <c:orientation val="minMax"/>
          <c:max val="8"/>
        </c:scaling>
        <c:delete val="0"/>
        <c:axPos val="b"/>
        <c:title>
          <c:tx>
            <c:rich>
              <a:bodyPr/>
              <a:lstStyle/>
              <a:p>
                <a:pPr>
                  <a:defRPr sz="920" b="1" i="0" u="none" strike="noStrike" baseline="0">
                    <a:solidFill>
                      <a:srgbClr val="000000"/>
                    </a:solidFill>
                    <a:latin typeface="Tms Rmn"/>
                    <a:ea typeface="Tms Rmn"/>
                    <a:cs typeface="Tms Rmn"/>
                  </a:defRPr>
                </a:pPr>
                <a:r>
                  <a:rPr lang="en-US"/>
                  <a:t>x</a:t>
                </a:r>
              </a:p>
            </c:rich>
          </c:tx>
          <c:layout>
            <c:manualLayout>
              <c:xMode val="edge"/>
              <c:yMode val="edge"/>
              <c:x val="0.48213079976573175"/>
              <c:y val="0.95191780821917804"/>
            </c:manualLayout>
          </c:layout>
          <c:overlay val="0"/>
          <c:spPr>
            <a:noFill/>
            <a:ln w="12986">
              <a:noFill/>
            </a:ln>
          </c:spPr>
        </c:title>
        <c:numFmt formatCode="General" sourceLinked="1"/>
        <c:majorTickMark val="none"/>
        <c:minorTickMark val="none"/>
        <c:tickLblPos val="none"/>
        <c:spPr>
          <a:ln w="1623">
            <a:solidFill>
              <a:srgbClr val="000000"/>
            </a:solidFill>
            <a:prstDash val="solid"/>
          </a:ln>
        </c:spPr>
        <c:crossAx val="1"/>
        <c:crosses val="autoZero"/>
        <c:crossBetween val="midCat"/>
      </c:valAx>
      <c:valAx>
        <c:axId val="1"/>
        <c:scaling>
          <c:orientation val="minMax"/>
        </c:scaling>
        <c:delete val="0"/>
        <c:axPos val="l"/>
        <c:title>
          <c:tx>
            <c:rich>
              <a:bodyPr rot="5400000" vert="horz"/>
              <a:lstStyle/>
              <a:p>
                <a:pPr algn="ctr">
                  <a:defRPr sz="1600" b="1" i="0" u="none" strike="noStrike" baseline="0">
                    <a:solidFill>
                      <a:srgbClr val="000000"/>
                    </a:solidFill>
                    <a:latin typeface="Tms Rmn"/>
                    <a:ea typeface="Tms Rmn"/>
                    <a:cs typeface="Tms Rmn"/>
                  </a:defRPr>
                </a:pPr>
                <a:r>
                  <a:rPr lang="en-US" sz="1600"/>
                  <a:t>P(x)   </a:t>
                </a:r>
              </a:p>
            </c:rich>
          </c:tx>
          <c:layout>
            <c:manualLayout>
              <c:xMode val="edge"/>
              <c:yMode val="edge"/>
              <c:x val="0.47373488644497952"/>
              <c:y val="6.8038237514831193E-2"/>
            </c:manualLayout>
          </c:layout>
          <c:overlay val="0"/>
          <c:spPr>
            <a:noFill/>
            <a:ln w="12986">
              <a:noFill/>
            </a:ln>
          </c:spPr>
        </c:title>
        <c:numFmt formatCode="General" sourceLinked="1"/>
        <c:majorTickMark val="none"/>
        <c:minorTickMark val="none"/>
        <c:tickLblPos val="none"/>
        <c:spPr>
          <a:ln w="3247">
            <a:noFill/>
          </a:ln>
        </c:spPr>
        <c:crossAx val="209165311"/>
        <c:crosses val="autoZero"/>
        <c:crossBetween val="midCat"/>
      </c:valAx>
      <c:spPr>
        <a:noFill/>
        <a:ln w="2434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14" b="1" i="0" u="none" strike="noStrike" baseline="0">
          <a:solidFill>
            <a:srgbClr val="000000"/>
          </a:solidFill>
          <a:latin typeface="Tms Rmn"/>
          <a:ea typeface="Tms Rmn"/>
          <a:cs typeface="Tms Rmn"/>
        </a:defRPr>
      </a:pPr>
      <a:endParaRPr lang="en-US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Tms Rmn"/>
                <a:ea typeface="Tms Rmn"/>
                <a:cs typeface="Tms Rmn"/>
              </a:defRPr>
            </a:pPr>
            <a:r>
              <a:rPr lang="en-US" sz="1600"/>
              <a:t>Normal Distribution</a:t>
            </a:r>
          </a:p>
        </c:rich>
      </c:tx>
      <c:layout>
        <c:manualLayout>
          <c:xMode val="edge"/>
          <c:yMode val="edge"/>
          <c:x val="0.35419275069955097"/>
          <c:y val="7.7877251644914236E-3"/>
        </c:manualLayout>
      </c:layout>
      <c:overlay val="0"/>
      <c:spPr>
        <a:noFill/>
        <a:ln w="12986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1.8206338503034391E-2"/>
          <c:y val="8.0664294187425864E-2"/>
          <c:w val="0.93931220498988532"/>
          <c:h val="0.88849347568208781"/>
        </c:manualLayout>
      </c:layout>
      <c:scatterChart>
        <c:scatterStyle val="lineMarker"/>
        <c:varyColors val="0"/>
        <c:ser>
          <c:idx val="0"/>
          <c:order val="0"/>
          <c:spPr>
            <a:ln w="6492">
              <a:solidFill>
                <a:srgbClr val="FF0000"/>
              </a:solidFill>
              <a:prstDash val="solid"/>
            </a:ln>
          </c:spPr>
          <c:marker>
            <c:symbol val="diamond"/>
            <c:size val="2"/>
            <c:spPr>
              <a:solidFill>
                <a:srgbClr val="FF0000"/>
              </a:solidFill>
              <a:ln>
                <a:solidFill>
                  <a:srgbClr val="FF0000"/>
                </a:solidFill>
                <a:prstDash val="solid"/>
              </a:ln>
            </c:spPr>
          </c:marker>
          <c:xVal>
            <c:numRef>
              <c:f>Sheet1!$A$2:$A$82</c:f>
              <c:numCache>
                <c:formatCode>General</c:formatCode>
                <c:ptCount val="8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0.30000000000000004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0.79999999999999993</c:v>
                </c:pt>
                <c:pt idx="9">
                  <c:v>0.89999999999999991</c:v>
                </c:pt>
                <c:pt idx="10">
                  <c:v>0.99999999999999989</c:v>
                </c:pt>
                <c:pt idx="11">
                  <c:v>1.0999999999999999</c:v>
                </c:pt>
                <c:pt idx="12">
                  <c:v>1.2</c:v>
                </c:pt>
                <c:pt idx="13">
                  <c:v>1.3</c:v>
                </c:pt>
                <c:pt idx="14">
                  <c:v>1.4000000000000001</c:v>
                </c:pt>
                <c:pt idx="15">
                  <c:v>1.5000000000000002</c:v>
                </c:pt>
                <c:pt idx="16">
                  <c:v>1.6000000000000003</c:v>
                </c:pt>
                <c:pt idx="17">
                  <c:v>1.7000000000000004</c:v>
                </c:pt>
                <c:pt idx="18">
                  <c:v>1.8000000000000005</c:v>
                </c:pt>
                <c:pt idx="19">
                  <c:v>1.9000000000000006</c:v>
                </c:pt>
                <c:pt idx="20">
                  <c:v>2.0000000000000004</c:v>
                </c:pt>
                <c:pt idx="21">
                  <c:v>2.1000000000000005</c:v>
                </c:pt>
                <c:pt idx="22">
                  <c:v>2.2000000000000006</c:v>
                </c:pt>
                <c:pt idx="23">
                  <c:v>2.3000000000000007</c:v>
                </c:pt>
                <c:pt idx="24">
                  <c:v>2.4000000000000008</c:v>
                </c:pt>
                <c:pt idx="25">
                  <c:v>2.5000000000000009</c:v>
                </c:pt>
                <c:pt idx="26">
                  <c:v>2.600000000000001</c:v>
                </c:pt>
                <c:pt idx="27">
                  <c:v>2.7000000000000011</c:v>
                </c:pt>
                <c:pt idx="28">
                  <c:v>2.8000000000000012</c:v>
                </c:pt>
                <c:pt idx="29">
                  <c:v>2.9000000000000012</c:v>
                </c:pt>
                <c:pt idx="30">
                  <c:v>3.0000000000000013</c:v>
                </c:pt>
                <c:pt idx="31">
                  <c:v>3.1000000000000014</c:v>
                </c:pt>
                <c:pt idx="32">
                  <c:v>3.2000000000000015</c:v>
                </c:pt>
                <c:pt idx="33">
                  <c:v>3.3000000000000016</c:v>
                </c:pt>
                <c:pt idx="34">
                  <c:v>3.4000000000000017</c:v>
                </c:pt>
                <c:pt idx="35">
                  <c:v>3.5000000000000018</c:v>
                </c:pt>
                <c:pt idx="36">
                  <c:v>3.6000000000000019</c:v>
                </c:pt>
                <c:pt idx="37">
                  <c:v>3.700000000000002</c:v>
                </c:pt>
                <c:pt idx="38">
                  <c:v>3.800000000000002</c:v>
                </c:pt>
                <c:pt idx="39">
                  <c:v>3.9000000000000021</c:v>
                </c:pt>
                <c:pt idx="40">
                  <c:v>4.0000000000000018</c:v>
                </c:pt>
                <c:pt idx="41">
                  <c:v>4.1000000000000014</c:v>
                </c:pt>
                <c:pt idx="42">
                  <c:v>4.2000000000000011</c:v>
                </c:pt>
                <c:pt idx="43">
                  <c:v>4.3000000000000007</c:v>
                </c:pt>
                <c:pt idx="44">
                  <c:v>4.4000000000000004</c:v>
                </c:pt>
                <c:pt idx="45">
                  <c:v>4.5</c:v>
                </c:pt>
                <c:pt idx="46">
                  <c:v>4.5999999999999996</c:v>
                </c:pt>
                <c:pt idx="47">
                  <c:v>4.6999999999999993</c:v>
                </c:pt>
                <c:pt idx="48">
                  <c:v>4.7999999999999989</c:v>
                </c:pt>
                <c:pt idx="49">
                  <c:v>4.8999999999999986</c:v>
                </c:pt>
                <c:pt idx="50">
                  <c:v>4.9999999999999982</c:v>
                </c:pt>
                <c:pt idx="51">
                  <c:v>5.0999999999999979</c:v>
                </c:pt>
                <c:pt idx="52">
                  <c:v>5.1999999999999975</c:v>
                </c:pt>
                <c:pt idx="53">
                  <c:v>5.2999999999999972</c:v>
                </c:pt>
                <c:pt idx="54">
                  <c:v>5.3999999999999968</c:v>
                </c:pt>
                <c:pt idx="55">
                  <c:v>5.4999999999999964</c:v>
                </c:pt>
                <c:pt idx="56">
                  <c:v>5.5999999999999961</c:v>
                </c:pt>
                <c:pt idx="57">
                  <c:v>5.6999999999999957</c:v>
                </c:pt>
                <c:pt idx="58">
                  <c:v>5.7999999999999954</c:v>
                </c:pt>
                <c:pt idx="59">
                  <c:v>5.899999999999995</c:v>
                </c:pt>
                <c:pt idx="60">
                  <c:v>5.9999999999999947</c:v>
                </c:pt>
                <c:pt idx="61">
                  <c:v>6.0999999999999943</c:v>
                </c:pt>
                <c:pt idx="62">
                  <c:v>6.199999999999994</c:v>
                </c:pt>
                <c:pt idx="63">
                  <c:v>6.2999999999999936</c:v>
                </c:pt>
                <c:pt idx="64">
                  <c:v>6.3999999999999932</c:v>
                </c:pt>
                <c:pt idx="65">
                  <c:v>6.4999999999999929</c:v>
                </c:pt>
                <c:pt idx="66">
                  <c:v>6.5999999999999925</c:v>
                </c:pt>
                <c:pt idx="67">
                  <c:v>6.6999999999999922</c:v>
                </c:pt>
                <c:pt idx="68">
                  <c:v>6.7999999999999918</c:v>
                </c:pt>
                <c:pt idx="69">
                  <c:v>6.8999999999999915</c:v>
                </c:pt>
                <c:pt idx="70">
                  <c:v>6.9999999999999911</c:v>
                </c:pt>
                <c:pt idx="71">
                  <c:v>7.0999999999999908</c:v>
                </c:pt>
                <c:pt idx="72">
                  <c:v>7.1999999999999904</c:v>
                </c:pt>
                <c:pt idx="73">
                  <c:v>7.2999999999999901</c:v>
                </c:pt>
                <c:pt idx="74">
                  <c:v>7.3999999999999897</c:v>
                </c:pt>
                <c:pt idx="75">
                  <c:v>7.4999999999999893</c:v>
                </c:pt>
                <c:pt idx="76">
                  <c:v>7.599999999999989</c:v>
                </c:pt>
                <c:pt idx="77">
                  <c:v>7.6999999999999886</c:v>
                </c:pt>
                <c:pt idx="78">
                  <c:v>7.7999999999999883</c:v>
                </c:pt>
                <c:pt idx="79">
                  <c:v>7.8999999999999879</c:v>
                </c:pt>
                <c:pt idx="80">
                  <c:v>7.9999999999999876</c:v>
                </c:pt>
              </c:numCache>
            </c:numRef>
          </c:xVal>
          <c:yVal>
            <c:numRef>
              <c:f>Sheet1!$B$2:$B$82</c:f>
              <c:numCache>
                <c:formatCode>General</c:formatCode>
                <c:ptCount val="81"/>
                <c:pt idx="0">
                  <c:v>1.3383022576488534E-4</c:v>
                </c:pt>
                <c:pt idx="1">
                  <c:v>1.9865547139277269E-4</c:v>
                </c:pt>
                <c:pt idx="2">
                  <c:v>2.9194692579146022E-4</c:v>
                </c:pt>
                <c:pt idx="3">
                  <c:v>4.2478027055075138E-4</c:v>
                </c:pt>
                <c:pt idx="4">
                  <c:v>6.1190193011377179E-4</c:v>
                </c:pt>
                <c:pt idx="5">
                  <c:v>8.7268269504575994E-4</c:v>
                </c:pt>
                <c:pt idx="6">
                  <c:v>1.2322191684730197E-3</c:v>
                </c:pt>
                <c:pt idx="7">
                  <c:v>1.722568939053681E-3</c:v>
                </c:pt>
                <c:pt idx="8">
                  <c:v>2.38408820146484E-3</c:v>
                </c:pt>
                <c:pt idx="9">
                  <c:v>3.2668190561999178E-3</c:v>
                </c:pt>
                <c:pt idx="10">
                  <c:v>4.4318484119380075E-3</c:v>
                </c:pt>
                <c:pt idx="11">
                  <c:v>5.9525324197758477E-3</c:v>
                </c:pt>
                <c:pt idx="12">
                  <c:v>7.9154515829799668E-3</c:v>
                </c:pt>
                <c:pt idx="13">
                  <c:v>1.042093481442259E-2</c:v>
                </c:pt>
                <c:pt idx="14">
                  <c:v>1.3582969233685632E-2</c:v>
                </c:pt>
                <c:pt idx="15">
                  <c:v>1.7528300493568537E-2</c:v>
                </c:pt>
                <c:pt idx="16">
                  <c:v>2.2394530294842927E-2</c:v>
                </c:pt>
                <c:pt idx="17">
                  <c:v>2.8327037741601183E-2</c:v>
                </c:pt>
                <c:pt idx="18">
                  <c:v>3.547459284623148E-2</c:v>
                </c:pt>
                <c:pt idx="19">
                  <c:v>4.3983595980427226E-2</c:v>
                </c:pt>
                <c:pt idx="20">
                  <c:v>5.3990966513188098E-2</c:v>
                </c:pt>
                <c:pt idx="21">
                  <c:v>6.5615814774676637E-2</c:v>
                </c:pt>
                <c:pt idx="22">
                  <c:v>7.8950158300894233E-2</c:v>
                </c:pt>
                <c:pt idx="23">
                  <c:v>9.404907737688703E-2</c:v>
                </c:pt>
                <c:pt idx="24">
                  <c:v>0.11092083467945568</c:v>
                </c:pt>
                <c:pt idx="25">
                  <c:v>0.12951759566589191</c:v>
                </c:pt>
                <c:pt idx="26">
                  <c:v>0.14972746563574504</c:v>
                </c:pt>
                <c:pt idx="27">
                  <c:v>0.17136859204780758</c:v>
                </c:pt>
                <c:pt idx="28">
                  <c:v>0.19418605498321317</c:v>
                </c:pt>
                <c:pt idx="29">
                  <c:v>0.21785217703255083</c:v>
                </c:pt>
                <c:pt idx="30">
                  <c:v>0.2419707245191437</c:v>
                </c:pt>
                <c:pt idx="31">
                  <c:v>0.26608524989875515</c:v>
                </c:pt>
                <c:pt idx="32">
                  <c:v>0.28969155276148306</c:v>
                </c:pt>
                <c:pt idx="33">
                  <c:v>0.3122539333667616</c:v>
                </c:pt>
                <c:pt idx="34">
                  <c:v>0.33322460289179995</c:v>
                </c:pt>
                <c:pt idx="35">
                  <c:v>0.3520653267642998</c:v>
                </c:pt>
                <c:pt idx="36">
                  <c:v>0.36827014030332356</c:v>
                </c:pt>
                <c:pt idx="37">
                  <c:v>0.3813878154605243</c:v>
                </c:pt>
                <c:pt idx="38">
                  <c:v>0.39104269397545599</c:v>
                </c:pt>
                <c:pt idx="39">
                  <c:v>0.39695254747701181</c:v>
                </c:pt>
                <c:pt idx="40">
                  <c:v>0.39894228040143265</c:v>
                </c:pt>
                <c:pt idx="41">
                  <c:v>0.3969525474770117</c:v>
                </c:pt>
                <c:pt idx="42">
                  <c:v>0.39104269397545577</c:v>
                </c:pt>
                <c:pt idx="43">
                  <c:v>0.38138781546052397</c:v>
                </c:pt>
                <c:pt idx="44">
                  <c:v>0.36827014030332322</c:v>
                </c:pt>
                <c:pt idx="45">
                  <c:v>0.35206532676429947</c:v>
                </c:pt>
                <c:pt idx="46">
                  <c:v>0.33322460289179967</c:v>
                </c:pt>
                <c:pt idx="47">
                  <c:v>0.31225393336676138</c:v>
                </c:pt>
                <c:pt idx="48">
                  <c:v>0.28969155276148295</c:v>
                </c:pt>
                <c:pt idx="49">
                  <c:v>0.26608524989875515</c:v>
                </c:pt>
                <c:pt idx="50">
                  <c:v>0.24197072451914378</c:v>
                </c:pt>
                <c:pt idx="51">
                  <c:v>0.21785217703255105</c:v>
                </c:pt>
                <c:pt idx="52">
                  <c:v>0.19418605498321351</c:v>
                </c:pt>
                <c:pt idx="53">
                  <c:v>0.17136859204780797</c:v>
                </c:pt>
                <c:pt idx="54">
                  <c:v>0.14972746563574552</c:v>
                </c:pt>
                <c:pt idx="55">
                  <c:v>0.12951759566589241</c:v>
                </c:pt>
                <c:pt idx="56">
                  <c:v>0.11092083467945624</c:v>
                </c:pt>
                <c:pt idx="57">
                  <c:v>9.4049077376887599E-2</c:v>
                </c:pt>
                <c:pt idx="58">
                  <c:v>7.8950158300894815E-2</c:v>
                </c:pt>
                <c:pt idx="59">
                  <c:v>6.5615814774677206E-2</c:v>
                </c:pt>
                <c:pt idx="60">
                  <c:v>5.3990966513188625E-2</c:v>
                </c:pt>
                <c:pt idx="61">
                  <c:v>4.3983595980427712E-2</c:v>
                </c:pt>
                <c:pt idx="62">
                  <c:v>3.5474592846231903E-2</c:v>
                </c:pt>
                <c:pt idx="63">
                  <c:v>2.8327037741601589E-2</c:v>
                </c:pt>
                <c:pt idx="64">
                  <c:v>2.2394530294843257E-2</c:v>
                </c:pt>
                <c:pt idx="65">
                  <c:v>1.7528300493568849E-2</c:v>
                </c:pt>
                <c:pt idx="66">
                  <c:v>1.3582969233685878E-2</c:v>
                </c:pt>
                <c:pt idx="67">
                  <c:v>1.0420934814422817E-2</c:v>
                </c:pt>
                <c:pt idx="68">
                  <c:v>7.9154515829801438E-3</c:v>
                </c:pt>
                <c:pt idx="69">
                  <c:v>5.9525324197760012E-3</c:v>
                </c:pt>
                <c:pt idx="70">
                  <c:v>4.4318484119381246E-3</c:v>
                </c:pt>
                <c:pt idx="71">
                  <c:v>3.2668190562000141E-3</c:v>
                </c:pt>
                <c:pt idx="72">
                  <c:v>2.3840882014649163E-3</c:v>
                </c:pt>
                <c:pt idx="73">
                  <c:v>1.7225689390537363E-3</c:v>
                </c:pt>
                <c:pt idx="74">
                  <c:v>1.2322191684730624E-3</c:v>
                </c:pt>
                <c:pt idx="75">
                  <c:v>8.7268269504579246E-4</c:v>
                </c:pt>
                <c:pt idx="76">
                  <c:v>6.1190193011379629E-4</c:v>
                </c:pt>
                <c:pt idx="77">
                  <c:v>4.2478027055076949E-4</c:v>
                </c:pt>
                <c:pt idx="78">
                  <c:v>2.9194692579147323E-4</c:v>
                </c:pt>
                <c:pt idx="79">
                  <c:v>1.9865547139278204E-4</c:v>
                </c:pt>
                <c:pt idx="80">
                  <c:v>1.3383022576489198E-4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FA7-5346-AC6C-D95152709A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9165311"/>
        <c:axId val="1"/>
      </c:scatterChart>
      <c:valAx>
        <c:axId val="209165311"/>
        <c:scaling>
          <c:orientation val="minMax"/>
          <c:max val="8"/>
        </c:scaling>
        <c:delete val="0"/>
        <c:axPos val="b"/>
        <c:title>
          <c:tx>
            <c:rich>
              <a:bodyPr/>
              <a:lstStyle/>
              <a:p>
                <a:pPr>
                  <a:defRPr sz="1800" b="1" i="0" u="none" strike="noStrike" baseline="0">
                    <a:solidFill>
                      <a:srgbClr val="000000"/>
                    </a:solidFill>
                    <a:latin typeface="Tms Rmn"/>
                    <a:ea typeface="Tms Rmn"/>
                    <a:cs typeface="Tms Rmn"/>
                  </a:defRPr>
                </a:pPr>
                <a:r>
                  <a:rPr lang="en-US" sz="1800"/>
                  <a:t>x</a:t>
                </a:r>
              </a:p>
            </c:rich>
          </c:tx>
          <c:layout>
            <c:manualLayout>
              <c:xMode val="edge"/>
              <c:yMode val="edge"/>
              <c:x val="0.48213079976573175"/>
              <c:y val="0.95191780821917804"/>
            </c:manualLayout>
          </c:layout>
          <c:overlay val="0"/>
          <c:spPr>
            <a:noFill/>
            <a:ln w="12986">
              <a:noFill/>
            </a:ln>
          </c:spPr>
        </c:title>
        <c:numFmt formatCode="General" sourceLinked="1"/>
        <c:majorTickMark val="none"/>
        <c:minorTickMark val="none"/>
        <c:tickLblPos val="none"/>
        <c:spPr>
          <a:ln w="1623">
            <a:solidFill>
              <a:srgbClr val="000000"/>
            </a:solidFill>
            <a:prstDash val="solid"/>
          </a:ln>
        </c:spPr>
        <c:crossAx val="1"/>
        <c:crosses val="autoZero"/>
        <c:crossBetween val="midCat"/>
      </c:valAx>
      <c:valAx>
        <c:axId val="1"/>
        <c:scaling>
          <c:orientation val="minMax"/>
        </c:scaling>
        <c:delete val="0"/>
        <c:axPos val="l"/>
        <c:title>
          <c:tx>
            <c:rich>
              <a:bodyPr rot="5400000" vert="horz"/>
              <a:lstStyle/>
              <a:p>
                <a:pPr algn="ctr">
                  <a:defRPr sz="1600" b="1" i="0" u="none" strike="noStrike" baseline="0">
                    <a:solidFill>
                      <a:srgbClr val="000000"/>
                    </a:solidFill>
                    <a:latin typeface="Tms Rmn"/>
                    <a:ea typeface="Tms Rmn"/>
                    <a:cs typeface="Tms Rmn"/>
                  </a:defRPr>
                </a:pPr>
                <a:r>
                  <a:rPr lang="en-US" sz="1600"/>
                  <a:t>P(x)   </a:t>
                </a:r>
              </a:p>
            </c:rich>
          </c:tx>
          <c:layout>
            <c:manualLayout>
              <c:xMode val="edge"/>
              <c:yMode val="edge"/>
              <c:x val="0.47373488644497952"/>
              <c:y val="6.8038237514831193E-2"/>
            </c:manualLayout>
          </c:layout>
          <c:overlay val="0"/>
          <c:spPr>
            <a:noFill/>
            <a:ln w="12986">
              <a:noFill/>
            </a:ln>
          </c:spPr>
        </c:title>
        <c:numFmt formatCode="General" sourceLinked="1"/>
        <c:majorTickMark val="none"/>
        <c:minorTickMark val="none"/>
        <c:tickLblPos val="none"/>
        <c:spPr>
          <a:ln w="3247">
            <a:noFill/>
          </a:ln>
        </c:spPr>
        <c:crossAx val="209165311"/>
        <c:crosses val="autoZero"/>
        <c:crossBetween val="midCat"/>
      </c:valAx>
      <c:spPr>
        <a:noFill/>
        <a:ln w="2434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14" b="1" i="0" u="none" strike="noStrike" baseline="0">
          <a:solidFill>
            <a:srgbClr val="000000"/>
          </a:solidFill>
          <a:latin typeface="Tms Rmn"/>
          <a:ea typeface="Tms Rmn"/>
          <a:cs typeface="Tms Rmn"/>
        </a:defRPr>
      </a:pPr>
      <a:endParaRPr lang="en-US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206338503034391E-2"/>
          <c:y val="8.0664294187425864E-2"/>
          <c:w val="0.93931220498988532"/>
          <c:h val="0.88849347568208781"/>
        </c:manualLayout>
      </c:layout>
      <c:scatterChart>
        <c:scatterStyle val="lineMarker"/>
        <c:varyColors val="0"/>
        <c:ser>
          <c:idx val="0"/>
          <c:order val="0"/>
          <c:spPr>
            <a:ln w="6492">
              <a:solidFill>
                <a:srgbClr val="FF0000"/>
              </a:solidFill>
              <a:prstDash val="solid"/>
            </a:ln>
          </c:spPr>
          <c:marker>
            <c:symbol val="diamond"/>
            <c:size val="2"/>
            <c:spPr>
              <a:solidFill>
                <a:srgbClr val="FF0000"/>
              </a:solidFill>
              <a:ln>
                <a:solidFill>
                  <a:srgbClr val="FF0000"/>
                </a:solidFill>
                <a:prstDash val="solid"/>
              </a:ln>
            </c:spPr>
          </c:marker>
          <c:xVal>
            <c:numRef>
              <c:f>Sheet1!$A$2:$A$82</c:f>
              <c:numCache>
                <c:formatCode>General</c:formatCode>
                <c:ptCount val="8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0.30000000000000004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0.79999999999999993</c:v>
                </c:pt>
                <c:pt idx="9">
                  <c:v>0.89999999999999991</c:v>
                </c:pt>
                <c:pt idx="10">
                  <c:v>0.99999999999999989</c:v>
                </c:pt>
                <c:pt idx="11">
                  <c:v>1.0999999999999999</c:v>
                </c:pt>
                <c:pt idx="12">
                  <c:v>1.2</c:v>
                </c:pt>
                <c:pt idx="13">
                  <c:v>1.3</c:v>
                </c:pt>
                <c:pt idx="14">
                  <c:v>1.4000000000000001</c:v>
                </c:pt>
                <c:pt idx="15">
                  <c:v>1.5000000000000002</c:v>
                </c:pt>
                <c:pt idx="16">
                  <c:v>1.6000000000000003</c:v>
                </c:pt>
                <c:pt idx="17">
                  <c:v>1.7000000000000004</c:v>
                </c:pt>
                <c:pt idx="18">
                  <c:v>1.8000000000000005</c:v>
                </c:pt>
                <c:pt idx="19">
                  <c:v>1.9000000000000006</c:v>
                </c:pt>
                <c:pt idx="20">
                  <c:v>2.0000000000000004</c:v>
                </c:pt>
                <c:pt idx="21">
                  <c:v>2.1000000000000005</c:v>
                </c:pt>
                <c:pt idx="22">
                  <c:v>2.2000000000000006</c:v>
                </c:pt>
                <c:pt idx="23">
                  <c:v>2.3000000000000007</c:v>
                </c:pt>
                <c:pt idx="24">
                  <c:v>2.4000000000000008</c:v>
                </c:pt>
                <c:pt idx="25">
                  <c:v>2.5000000000000009</c:v>
                </c:pt>
                <c:pt idx="26">
                  <c:v>2.600000000000001</c:v>
                </c:pt>
                <c:pt idx="27">
                  <c:v>2.7000000000000011</c:v>
                </c:pt>
                <c:pt idx="28">
                  <c:v>2.8000000000000012</c:v>
                </c:pt>
                <c:pt idx="29">
                  <c:v>2.9000000000000012</c:v>
                </c:pt>
                <c:pt idx="30">
                  <c:v>3.0000000000000013</c:v>
                </c:pt>
                <c:pt idx="31">
                  <c:v>3.1000000000000014</c:v>
                </c:pt>
                <c:pt idx="32">
                  <c:v>3.2000000000000015</c:v>
                </c:pt>
                <c:pt idx="33">
                  <c:v>3.3000000000000016</c:v>
                </c:pt>
                <c:pt idx="34">
                  <c:v>3.4000000000000017</c:v>
                </c:pt>
                <c:pt idx="35">
                  <c:v>3.5000000000000018</c:v>
                </c:pt>
                <c:pt idx="36">
                  <c:v>3.6000000000000019</c:v>
                </c:pt>
                <c:pt idx="37">
                  <c:v>3.700000000000002</c:v>
                </c:pt>
                <c:pt idx="38">
                  <c:v>3.800000000000002</c:v>
                </c:pt>
                <c:pt idx="39">
                  <c:v>3.9000000000000021</c:v>
                </c:pt>
                <c:pt idx="40">
                  <c:v>4.0000000000000018</c:v>
                </c:pt>
                <c:pt idx="41">
                  <c:v>4.1000000000000014</c:v>
                </c:pt>
                <c:pt idx="42">
                  <c:v>4.2000000000000011</c:v>
                </c:pt>
                <c:pt idx="43">
                  <c:v>4.3000000000000007</c:v>
                </c:pt>
                <c:pt idx="44">
                  <c:v>4.4000000000000004</c:v>
                </c:pt>
                <c:pt idx="45">
                  <c:v>4.5</c:v>
                </c:pt>
                <c:pt idx="46">
                  <c:v>4.5999999999999996</c:v>
                </c:pt>
                <c:pt idx="47">
                  <c:v>4.6999999999999993</c:v>
                </c:pt>
                <c:pt idx="48">
                  <c:v>4.7999999999999989</c:v>
                </c:pt>
                <c:pt idx="49">
                  <c:v>4.8999999999999986</c:v>
                </c:pt>
                <c:pt idx="50">
                  <c:v>4.9999999999999982</c:v>
                </c:pt>
                <c:pt idx="51">
                  <c:v>5.0999999999999979</c:v>
                </c:pt>
                <c:pt idx="52">
                  <c:v>5.1999999999999975</c:v>
                </c:pt>
                <c:pt idx="53">
                  <c:v>5.2999999999999972</c:v>
                </c:pt>
                <c:pt idx="54">
                  <c:v>5.3999999999999968</c:v>
                </c:pt>
                <c:pt idx="55">
                  <c:v>5.4999999999999964</c:v>
                </c:pt>
                <c:pt idx="56">
                  <c:v>5.5999999999999961</c:v>
                </c:pt>
                <c:pt idx="57">
                  <c:v>5.6999999999999957</c:v>
                </c:pt>
                <c:pt idx="58">
                  <c:v>5.7999999999999954</c:v>
                </c:pt>
                <c:pt idx="59">
                  <c:v>5.899999999999995</c:v>
                </c:pt>
                <c:pt idx="60">
                  <c:v>5.9999999999999947</c:v>
                </c:pt>
                <c:pt idx="61">
                  <c:v>6.0999999999999943</c:v>
                </c:pt>
                <c:pt idx="62">
                  <c:v>6.199999999999994</c:v>
                </c:pt>
                <c:pt idx="63">
                  <c:v>6.2999999999999936</c:v>
                </c:pt>
                <c:pt idx="64">
                  <c:v>6.3999999999999932</c:v>
                </c:pt>
                <c:pt idx="65">
                  <c:v>6.4999999999999929</c:v>
                </c:pt>
                <c:pt idx="66">
                  <c:v>6.5999999999999925</c:v>
                </c:pt>
                <c:pt idx="67">
                  <c:v>6.6999999999999922</c:v>
                </c:pt>
                <c:pt idx="68">
                  <c:v>6.7999999999999918</c:v>
                </c:pt>
                <c:pt idx="69">
                  <c:v>6.8999999999999915</c:v>
                </c:pt>
                <c:pt idx="70">
                  <c:v>6.9999999999999911</c:v>
                </c:pt>
                <c:pt idx="71">
                  <c:v>7.0999999999999908</c:v>
                </c:pt>
                <c:pt idx="72">
                  <c:v>7.1999999999999904</c:v>
                </c:pt>
                <c:pt idx="73">
                  <c:v>7.2999999999999901</c:v>
                </c:pt>
                <c:pt idx="74">
                  <c:v>7.3999999999999897</c:v>
                </c:pt>
                <c:pt idx="75">
                  <c:v>7.4999999999999893</c:v>
                </c:pt>
                <c:pt idx="76">
                  <c:v>7.599999999999989</c:v>
                </c:pt>
                <c:pt idx="77">
                  <c:v>7.6999999999999886</c:v>
                </c:pt>
                <c:pt idx="78">
                  <c:v>7.7999999999999883</c:v>
                </c:pt>
                <c:pt idx="79">
                  <c:v>7.8999999999999879</c:v>
                </c:pt>
                <c:pt idx="80">
                  <c:v>7.9999999999999876</c:v>
                </c:pt>
              </c:numCache>
            </c:numRef>
          </c:xVal>
          <c:yVal>
            <c:numRef>
              <c:f>Sheet1!$B$2:$B$82</c:f>
              <c:numCache>
                <c:formatCode>General</c:formatCode>
                <c:ptCount val="81"/>
                <c:pt idx="0">
                  <c:v>1.3383022576488534E-4</c:v>
                </c:pt>
                <c:pt idx="1">
                  <c:v>1.9865547139277269E-4</c:v>
                </c:pt>
                <c:pt idx="2">
                  <c:v>2.9194692579146022E-4</c:v>
                </c:pt>
                <c:pt idx="3">
                  <c:v>4.2478027055075138E-4</c:v>
                </c:pt>
                <c:pt idx="4">
                  <c:v>6.1190193011377179E-4</c:v>
                </c:pt>
                <c:pt idx="5">
                  <c:v>8.7268269504575994E-4</c:v>
                </c:pt>
                <c:pt idx="6">
                  <c:v>1.2322191684730197E-3</c:v>
                </c:pt>
                <c:pt idx="7">
                  <c:v>1.722568939053681E-3</c:v>
                </c:pt>
                <c:pt idx="8">
                  <c:v>2.38408820146484E-3</c:v>
                </c:pt>
                <c:pt idx="9">
                  <c:v>3.2668190561999178E-3</c:v>
                </c:pt>
                <c:pt idx="10">
                  <c:v>4.4318484119380075E-3</c:v>
                </c:pt>
                <c:pt idx="11">
                  <c:v>5.9525324197758477E-3</c:v>
                </c:pt>
                <c:pt idx="12">
                  <c:v>7.9154515829799668E-3</c:v>
                </c:pt>
                <c:pt idx="13">
                  <c:v>1.042093481442259E-2</c:v>
                </c:pt>
                <c:pt idx="14">
                  <c:v>1.3582969233685632E-2</c:v>
                </c:pt>
                <c:pt idx="15">
                  <c:v>1.7528300493568537E-2</c:v>
                </c:pt>
                <c:pt idx="16">
                  <c:v>2.2394530294842927E-2</c:v>
                </c:pt>
                <c:pt idx="17">
                  <c:v>2.8327037741601183E-2</c:v>
                </c:pt>
                <c:pt idx="18">
                  <c:v>3.547459284623148E-2</c:v>
                </c:pt>
                <c:pt idx="19">
                  <c:v>4.3983595980427226E-2</c:v>
                </c:pt>
                <c:pt idx="20">
                  <c:v>5.3990966513188098E-2</c:v>
                </c:pt>
                <c:pt idx="21">
                  <c:v>6.5615814774676637E-2</c:v>
                </c:pt>
                <c:pt idx="22">
                  <c:v>7.8950158300894233E-2</c:v>
                </c:pt>
                <c:pt idx="23">
                  <c:v>9.404907737688703E-2</c:v>
                </c:pt>
                <c:pt idx="24">
                  <c:v>0.11092083467945568</c:v>
                </c:pt>
                <c:pt idx="25">
                  <c:v>0.12951759566589191</c:v>
                </c:pt>
                <c:pt idx="26">
                  <c:v>0.14972746563574504</c:v>
                </c:pt>
                <c:pt idx="27">
                  <c:v>0.17136859204780758</c:v>
                </c:pt>
                <c:pt idx="28">
                  <c:v>0.19418605498321317</c:v>
                </c:pt>
                <c:pt idx="29">
                  <c:v>0.21785217703255083</c:v>
                </c:pt>
                <c:pt idx="30">
                  <c:v>0.2419707245191437</c:v>
                </c:pt>
                <c:pt idx="31">
                  <c:v>0.26608524989875515</c:v>
                </c:pt>
                <c:pt idx="32">
                  <c:v>0.28969155276148306</c:v>
                </c:pt>
                <c:pt idx="33">
                  <c:v>0.3122539333667616</c:v>
                </c:pt>
                <c:pt idx="34">
                  <c:v>0.33322460289179995</c:v>
                </c:pt>
                <c:pt idx="35">
                  <c:v>0.3520653267642998</c:v>
                </c:pt>
                <c:pt idx="36">
                  <c:v>0.36827014030332356</c:v>
                </c:pt>
                <c:pt idx="37">
                  <c:v>0.3813878154605243</c:v>
                </c:pt>
                <c:pt idx="38">
                  <c:v>0.39104269397545599</c:v>
                </c:pt>
                <c:pt idx="39">
                  <c:v>0.39695254747701181</c:v>
                </c:pt>
                <c:pt idx="40">
                  <c:v>0.39894228040143265</c:v>
                </c:pt>
                <c:pt idx="41">
                  <c:v>0.3969525474770117</c:v>
                </c:pt>
                <c:pt idx="42">
                  <c:v>0.39104269397545577</c:v>
                </c:pt>
                <c:pt idx="43">
                  <c:v>0.38138781546052397</c:v>
                </c:pt>
                <c:pt idx="44">
                  <c:v>0.36827014030332322</c:v>
                </c:pt>
                <c:pt idx="45">
                  <c:v>0.35206532676429947</c:v>
                </c:pt>
                <c:pt idx="46">
                  <c:v>0.33322460289179967</c:v>
                </c:pt>
                <c:pt idx="47">
                  <c:v>0.31225393336676138</c:v>
                </c:pt>
                <c:pt idx="48">
                  <c:v>0.28969155276148295</c:v>
                </c:pt>
                <c:pt idx="49">
                  <c:v>0.26608524989875515</c:v>
                </c:pt>
                <c:pt idx="50">
                  <c:v>0.24197072451914378</c:v>
                </c:pt>
                <c:pt idx="51">
                  <c:v>0.21785217703255105</c:v>
                </c:pt>
                <c:pt idx="52">
                  <c:v>0.19418605498321351</c:v>
                </c:pt>
                <c:pt idx="53">
                  <c:v>0.17136859204780797</c:v>
                </c:pt>
                <c:pt idx="54">
                  <c:v>0.14972746563574552</c:v>
                </c:pt>
                <c:pt idx="55">
                  <c:v>0.12951759566589241</c:v>
                </c:pt>
                <c:pt idx="56">
                  <c:v>0.11092083467945624</c:v>
                </c:pt>
                <c:pt idx="57">
                  <c:v>9.4049077376887599E-2</c:v>
                </c:pt>
                <c:pt idx="58">
                  <c:v>7.8950158300894815E-2</c:v>
                </c:pt>
                <c:pt idx="59">
                  <c:v>6.5615814774677206E-2</c:v>
                </c:pt>
                <c:pt idx="60">
                  <c:v>5.3990966513188625E-2</c:v>
                </c:pt>
                <c:pt idx="61">
                  <c:v>4.3983595980427712E-2</c:v>
                </c:pt>
                <c:pt idx="62">
                  <c:v>3.5474592846231903E-2</c:v>
                </c:pt>
                <c:pt idx="63">
                  <c:v>2.8327037741601589E-2</c:v>
                </c:pt>
                <c:pt idx="64">
                  <c:v>2.2394530294843257E-2</c:v>
                </c:pt>
                <c:pt idx="65">
                  <c:v>1.7528300493568849E-2</c:v>
                </c:pt>
                <c:pt idx="66">
                  <c:v>1.3582969233685878E-2</c:v>
                </c:pt>
                <c:pt idx="67">
                  <c:v>1.0420934814422817E-2</c:v>
                </c:pt>
                <c:pt idx="68">
                  <c:v>7.9154515829801438E-3</c:v>
                </c:pt>
                <c:pt idx="69">
                  <c:v>5.9525324197760012E-3</c:v>
                </c:pt>
                <c:pt idx="70">
                  <c:v>4.4318484119381246E-3</c:v>
                </c:pt>
                <c:pt idx="71">
                  <c:v>3.2668190562000141E-3</c:v>
                </c:pt>
                <c:pt idx="72">
                  <c:v>2.3840882014649163E-3</c:v>
                </c:pt>
                <c:pt idx="73">
                  <c:v>1.7225689390537363E-3</c:v>
                </c:pt>
                <c:pt idx="74">
                  <c:v>1.2322191684730624E-3</c:v>
                </c:pt>
                <c:pt idx="75">
                  <c:v>8.7268269504579246E-4</c:v>
                </c:pt>
                <c:pt idx="76">
                  <c:v>6.1190193011379629E-4</c:v>
                </c:pt>
                <c:pt idx="77">
                  <c:v>4.2478027055076949E-4</c:v>
                </c:pt>
                <c:pt idx="78">
                  <c:v>2.9194692579147323E-4</c:v>
                </c:pt>
                <c:pt idx="79">
                  <c:v>1.9865547139278204E-4</c:v>
                </c:pt>
                <c:pt idx="80">
                  <c:v>1.3383022576489198E-4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7D5-964E-90AA-DDFACA6BDB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9165311"/>
        <c:axId val="1"/>
      </c:scatterChart>
      <c:valAx>
        <c:axId val="209165311"/>
        <c:scaling>
          <c:orientation val="minMax"/>
          <c:max val="8"/>
        </c:scaling>
        <c:delete val="0"/>
        <c:axPos val="b"/>
        <c:numFmt formatCode="General" sourceLinked="1"/>
        <c:majorTickMark val="none"/>
        <c:minorTickMark val="none"/>
        <c:tickLblPos val="none"/>
        <c:spPr>
          <a:ln w="1623">
            <a:solidFill>
              <a:srgbClr val="000000"/>
            </a:solidFill>
            <a:prstDash val="solid"/>
          </a:ln>
        </c:spPr>
        <c:crossAx val="1"/>
        <c:crosses val="autoZero"/>
        <c:crossBetween val="midCat"/>
      </c:valAx>
      <c:valAx>
        <c:axId val="1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 algn="ctr">
                  <a:defRPr sz="1600" b="1" i="0" u="none" strike="noStrike" baseline="0">
                    <a:solidFill>
                      <a:srgbClr val="000000"/>
                    </a:solidFill>
                    <a:latin typeface="Tms Rmn"/>
                    <a:ea typeface="Tms Rmn"/>
                    <a:cs typeface="Tms Rmn"/>
                  </a:defRPr>
                </a:pPr>
                <a:r>
                  <a:rPr lang="en-US" sz="1600"/>
                  <a:t>P(x)   </a:t>
                </a:r>
              </a:p>
            </c:rich>
          </c:tx>
          <c:layout>
            <c:manualLayout>
              <c:xMode val="edge"/>
              <c:yMode val="edge"/>
              <c:x val="0.57679961885662134"/>
              <c:y val="0.22428805774278215"/>
            </c:manualLayout>
          </c:layout>
          <c:overlay val="0"/>
          <c:spPr>
            <a:noFill/>
            <a:ln w="12986">
              <a:noFill/>
            </a:ln>
          </c:spPr>
        </c:title>
        <c:numFmt formatCode="General" sourceLinked="1"/>
        <c:majorTickMark val="none"/>
        <c:minorTickMark val="none"/>
        <c:tickLblPos val="none"/>
        <c:spPr>
          <a:ln w="3247">
            <a:noFill/>
          </a:ln>
        </c:spPr>
        <c:crossAx val="209165311"/>
        <c:crosses val="autoZero"/>
        <c:crossBetween val="midCat"/>
      </c:valAx>
      <c:spPr>
        <a:noFill/>
        <a:ln w="2434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14" b="1" i="0" u="none" strike="noStrike" baseline="0">
          <a:solidFill>
            <a:srgbClr val="000000"/>
          </a:solidFill>
          <a:latin typeface="Tms Rmn"/>
          <a:ea typeface="Tms Rmn"/>
          <a:cs typeface="Tms Rmn"/>
        </a:defRPr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0.503</cdr:x>
      <cdr:y>0.15325</cdr:y>
    </cdr:from>
    <cdr:to>
      <cdr:x>0.503</cdr:x>
      <cdr:y>0.98975</cdr:y>
    </cdr:to>
    <cdr:sp macro="" textlink="">
      <cdr:nvSpPr>
        <cdr:cNvPr id="1025" name="Line 1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>
          <a:off x="17434941" y="3569160"/>
          <a:ext cx="0" cy="14540675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xmlns:mc="http://schemas.openxmlformats.org/markup-compatibility/2006" xmlns:a14="http://schemas.microsoft.com/office/drawing/2010/main" val="000000" mc:Ignorable="a14" a14:legacySpreadsheetColorIndex="64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0.53962</cdr:x>
      <cdr:y>0.27215</cdr:y>
    </cdr:from>
    <cdr:to>
      <cdr:x>0.54381</cdr:x>
      <cdr:y>0.89395</cdr:y>
    </cdr:to>
    <cdr:sp macro="" textlink="">
      <cdr:nvSpPr>
        <cdr:cNvPr id="1025" name="Line 1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>
          <a:off x="4248150" y="1092200"/>
          <a:ext cx="32931" cy="2495400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xmlns:mc="http://schemas.openxmlformats.org/markup-compatibility/2006" xmlns:a14="http://schemas.microsoft.com/office/drawing/2010/main" val="000000" mc:Ignorable="a14" a14:legacySpreadsheetColorIndex="64"/>
          </a:solidFill>
          <a:prstDash val="solid"/>
          <a:round/>
          <a:headEnd/>
          <a:tailEnd type="none" w="med" len="med"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0.43315</cdr:x>
      <cdr:y>0.44304</cdr:y>
    </cdr:from>
    <cdr:to>
      <cdr:x>0.43315</cdr:x>
      <cdr:y>0.89404</cdr:y>
    </cdr:to>
    <cdr:sp macro="" textlink="">
      <cdr:nvSpPr>
        <cdr:cNvPr id="1026" name="Line 2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V="1">
          <a:off x="3409950" y="1778000"/>
          <a:ext cx="0" cy="1809953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xmlns:mc="http://schemas.openxmlformats.org/markup-compatibility/2006" xmlns:a14="http://schemas.microsoft.com/office/drawing/2010/main" val="000000" mc:Ignorable="a14" a14:legacySpreadsheetColorIndex="64"/>
          </a:solidFill>
          <a:prstDash val="solid"/>
          <a:round/>
          <a:headEnd/>
          <a:tailEnd type="none" w="med" len="med"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0.6461</cdr:x>
      <cdr:y>0.46203</cdr:y>
    </cdr:from>
    <cdr:to>
      <cdr:x>0.6461</cdr:x>
      <cdr:y>0.91553</cdr:y>
    </cdr:to>
    <cdr:sp macro="" textlink="">
      <cdr:nvSpPr>
        <cdr:cNvPr id="1027" name="Line 3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V="1">
          <a:off x="5086350" y="1854200"/>
          <a:ext cx="0" cy="1819986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xmlns:mc="http://schemas.openxmlformats.org/markup-compatibility/2006" xmlns:a14="http://schemas.microsoft.com/office/drawing/2010/main" val="000000" mc:Ignorable="a14" a14:legacySpreadsheetColorIndex="64"/>
          </a:solidFill>
          <a:prstDash val="solid"/>
          <a:round/>
          <a:headEnd/>
          <a:tailEnd type="none" w="med" len="med"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0.11373</cdr:x>
      <cdr:y>0.24397</cdr:y>
    </cdr:from>
    <cdr:to>
      <cdr:x>0.37523</cdr:x>
      <cdr:y>0.34347</cdr:y>
    </cdr:to>
    <cdr:sp macro="" textlink="">
      <cdr:nvSpPr>
        <cdr:cNvPr id="1028" name="Text 4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895350" y="979102"/>
          <a:ext cx="2058636" cy="39931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00"/>
              </a:solidFill>
              <a:latin typeface="Tms Rmn" charset="0"/>
            </a:rPr>
            <a:t>mean = 4, std. dev. = 1</a:t>
          </a:r>
        </a:p>
      </cdr:txBody>
    </cdr:sp>
  </cdr:relSizeAnchor>
  <cdr:relSizeAnchor xmlns:cdr="http://schemas.openxmlformats.org/drawingml/2006/chartDrawing">
    <cdr:from>
      <cdr:x>0.42832</cdr:x>
      <cdr:y>0.51271</cdr:y>
    </cdr:from>
    <cdr:to>
      <cdr:x>0.56231</cdr:x>
      <cdr:y>0.60446</cdr:y>
    </cdr:to>
    <cdr:sp macro="" textlink="">
      <cdr:nvSpPr>
        <cdr:cNvPr id="1029" name="Text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371896" y="2057608"/>
          <a:ext cx="1054825" cy="36821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 dirty="0">
              <a:solidFill>
                <a:srgbClr val="000000"/>
              </a:solidFill>
              <a:latin typeface="Tms Rmn" charset="0"/>
            </a:rPr>
            <a:t>-1 std. dev.</a:t>
          </a:r>
        </a:p>
      </cdr:txBody>
    </cdr:sp>
  </cdr:relSizeAnchor>
  <cdr:relSizeAnchor xmlns:cdr="http://schemas.openxmlformats.org/drawingml/2006/chartDrawing">
    <cdr:from>
      <cdr:x>0.55664</cdr:x>
      <cdr:y>0.51271</cdr:y>
    </cdr:from>
    <cdr:to>
      <cdr:x>0.69039</cdr:x>
      <cdr:y>0.60446</cdr:y>
    </cdr:to>
    <cdr:sp macro="" textlink="">
      <cdr:nvSpPr>
        <cdr:cNvPr id="1030" name="Text 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382084" y="2057608"/>
          <a:ext cx="1052936" cy="36821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 dirty="0">
              <a:solidFill>
                <a:srgbClr val="000000"/>
              </a:solidFill>
              <a:latin typeface="Tms Rmn" charset="0"/>
            </a:rPr>
            <a:t>+1 std. dev.</a:t>
          </a:r>
        </a:p>
      </cdr:txBody>
    </cdr:sp>
  </cdr:relSizeAnchor>
  <cdr:relSizeAnchor xmlns:cdr="http://schemas.openxmlformats.org/drawingml/2006/chartDrawing">
    <cdr:from>
      <cdr:x>0.46187</cdr:x>
      <cdr:y>0.67441</cdr:y>
    </cdr:from>
    <cdr:to>
      <cdr:x>0.62062</cdr:x>
      <cdr:y>0.77391</cdr:y>
    </cdr:to>
    <cdr:sp macro="" textlink="">
      <cdr:nvSpPr>
        <cdr:cNvPr id="1031" name="Text 7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636016" y="2706542"/>
          <a:ext cx="1249745" cy="39931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 dirty="0">
              <a:solidFill>
                <a:srgbClr val="000000"/>
              </a:solidFill>
              <a:latin typeface="Tms Rmn" charset="0"/>
            </a:rPr>
            <a:t>68% of values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0.53962</cdr:x>
      <cdr:y>0.27215</cdr:y>
    </cdr:from>
    <cdr:to>
      <cdr:x>0.54381</cdr:x>
      <cdr:y>0.89395</cdr:y>
    </cdr:to>
    <cdr:sp macro="" textlink="">
      <cdr:nvSpPr>
        <cdr:cNvPr id="1025" name="Line 1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>
          <a:off x="4248150" y="1092200"/>
          <a:ext cx="32931" cy="2495400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xmlns:mc="http://schemas.openxmlformats.org/markup-compatibility/2006" xmlns:a14="http://schemas.microsoft.com/office/drawing/2010/main" val="000000" mc:Ignorable="a14" a14:legacySpreadsheetColorIndex="64"/>
          </a:solidFill>
          <a:prstDash val="solid"/>
          <a:round/>
          <a:headEnd/>
          <a:tailEnd type="none" w="med" len="med"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0.43315</cdr:x>
      <cdr:y>0.44304</cdr:y>
    </cdr:from>
    <cdr:to>
      <cdr:x>0.43315</cdr:x>
      <cdr:y>0.89404</cdr:y>
    </cdr:to>
    <cdr:sp macro="" textlink="">
      <cdr:nvSpPr>
        <cdr:cNvPr id="1026" name="Line 2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V="1">
          <a:off x="3409950" y="1778000"/>
          <a:ext cx="0" cy="1809953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xmlns:mc="http://schemas.openxmlformats.org/markup-compatibility/2006" xmlns:a14="http://schemas.microsoft.com/office/drawing/2010/main" val="000000" mc:Ignorable="a14" a14:legacySpreadsheetColorIndex="64"/>
          </a:solidFill>
          <a:prstDash val="solid"/>
          <a:round/>
          <a:headEnd/>
          <a:tailEnd type="none" w="med" len="med"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0.6461</cdr:x>
      <cdr:y>0.46203</cdr:y>
    </cdr:from>
    <cdr:to>
      <cdr:x>0.6461</cdr:x>
      <cdr:y>0.91553</cdr:y>
    </cdr:to>
    <cdr:sp macro="" textlink="">
      <cdr:nvSpPr>
        <cdr:cNvPr id="1027" name="Line 3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V="1">
          <a:off x="5086350" y="1854200"/>
          <a:ext cx="0" cy="1819986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xmlns:mc="http://schemas.openxmlformats.org/markup-compatibility/2006" xmlns:a14="http://schemas.microsoft.com/office/drawing/2010/main" val="000000" mc:Ignorable="a14" a14:legacySpreadsheetColorIndex="64"/>
          </a:solidFill>
          <a:prstDash val="solid"/>
          <a:round/>
          <a:headEnd/>
          <a:tailEnd type="none" w="med" len="med"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0.11373</cdr:x>
      <cdr:y>0.24397</cdr:y>
    </cdr:from>
    <cdr:to>
      <cdr:x>0.46344</cdr:x>
      <cdr:y>0.36364</cdr:y>
    </cdr:to>
    <cdr:sp macro="" textlink="">
      <cdr:nvSpPr>
        <cdr:cNvPr id="1028" name="Text 4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60996" y="613487"/>
          <a:ext cx="1725004" cy="30091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00"/>
              </a:solidFill>
              <a:latin typeface="Tms Rmn" charset="0"/>
            </a:rPr>
            <a:t>mean = 4, std. dev. = 1</a:t>
          </a:r>
        </a:p>
      </cdr:txBody>
    </cdr:sp>
  </cdr:relSizeAnchor>
  <cdr:relSizeAnchor xmlns:cdr="http://schemas.openxmlformats.org/drawingml/2006/chartDrawing">
    <cdr:from>
      <cdr:x>0.42832</cdr:x>
      <cdr:y>0.51271</cdr:y>
    </cdr:from>
    <cdr:to>
      <cdr:x>0.56231</cdr:x>
      <cdr:y>0.60446</cdr:y>
    </cdr:to>
    <cdr:sp macro="" textlink="">
      <cdr:nvSpPr>
        <cdr:cNvPr id="1029" name="Text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371896" y="2057608"/>
          <a:ext cx="1054825" cy="36821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 dirty="0">
              <a:solidFill>
                <a:srgbClr val="000000"/>
              </a:solidFill>
              <a:latin typeface="Tms Rmn" charset="0"/>
            </a:rPr>
            <a:t>-1 std. dev.</a:t>
          </a:r>
        </a:p>
      </cdr:txBody>
    </cdr:sp>
  </cdr:relSizeAnchor>
  <cdr:relSizeAnchor xmlns:cdr="http://schemas.openxmlformats.org/drawingml/2006/chartDrawing">
    <cdr:from>
      <cdr:x>0.55664</cdr:x>
      <cdr:y>0.51271</cdr:y>
    </cdr:from>
    <cdr:to>
      <cdr:x>0.69039</cdr:x>
      <cdr:y>0.60446</cdr:y>
    </cdr:to>
    <cdr:sp macro="" textlink="">
      <cdr:nvSpPr>
        <cdr:cNvPr id="1030" name="Text 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382084" y="2057608"/>
          <a:ext cx="1052936" cy="36821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 dirty="0">
              <a:solidFill>
                <a:srgbClr val="000000"/>
              </a:solidFill>
              <a:latin typeface="Tms Rmn" charset="0"/>
            </a:rPr>
            <a:t>+1 std. dev.</a:t>
          </a:r>
        </a:p>
      </cdr:txBody>
    </cdr:sp>
  </cdr:relSizeAnchor>
  <cdr:relSizeAnchor xmlns:cdr="http://schemas.openxmlformats.org/drawingml/2006/chartDrawing">
    <cdr:from>
      <cdr:x>0.46187</cdr:x>
      <cdr:y>0.67441</cdr:y>
    </cdr:from>
    <cdr:to>
      <cdr:x>0.62062</cdr:x>
      <cdr:y>0.77391</cdr:y>
    </cdr:to>
    <cdr:sp macro="" textlink="">
      <cdr:nvSpPr>
        <cdr:cNvPr id="1031" name="Text 7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636016" y="2706542"/>
          <a:ext cx="1249745" cy="39931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 dirty="0">
              <a:solidFill>
                <a:srgbClr val="000000"/>
              </a:solidFill>
              <a:latin typeface="Tms Rmn" charset="0"/>
            </a:rPr>
            <a:t>68% of values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0.53962</cdr:x>
      <cdr:y>0.27215</cdr:y>
    </cdr:from>
    <cdr:to>
      <cdr:x>0.54381</cdr:x>
      <cdr:y>0.89395</cdr:y>
    </cdr:to>
    <cdr:sp macro="" textlink="">
      <cdr:nvSpPr>
        <cdr:cNvPr id="1025" name="Line 1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>
          <a:off x="4248150" y="1092200"/>
          <a:ext cx="32931" cy="2495400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xmlns:mc="http://schemas.openxmlformats.org/markup-compatibility/2006" xmlns:a14="http://schemas.microsoft.com/office/drawing/2010/main" val="000000" mc:Ignorable="a14" a14:legacySpreadsheetColorIndex="64"/>
          </a:solidFill>
          <a:prstDash val="solid"/>
          <a:round/>
          <a:headEnd/>
          <a:tailEnd type="none" w="med" len="med"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0.11373</cdr:x>
      <cdr:y>0.24397</cdr:y>
    </cdr:from>
    <cdr:to>
      <cdr:x>0.48185</cdr:x>
      <cdr:y>0.33333</cdr:y>
    </cdr:to>
    <cdr:sp macro="" textlink="">
      <cdr:nvSpPr>
        <cdr:cNvPr id="1028" name="Text 4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60996" y="613487"/>
          <a:ext cx="1815823" cy="22471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00"/>
              </a:solidFill>
              <a:latin typeface="Tms Rmn" charset="0"/>
            </a:rPr>
            <a:t>mean = ??, std. dev. = ??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0.24359</cdr:x>
      <cdr:y>0.56164</cdr:y>
    </cdr:from>
    <cdr:to>
      <cdr:x>0.246</cdr:x>
      <cdr:y>0.991</cdr:y>
    </cdr:to>
    <cdr:sp macro="" textlink="">
      <cdr:nvSpPr>
        <cdr:cNvPr id="1026" name="Line 2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H="1" flipV="1">
          <a:off x="1871661" y="2082800"/>
          <a:ext cx="18479" cy="1592224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xmlns:mc="http://schemas.openxmlformats.org/markup-compatibility/2006" xmlns:a14="http://schemas.microsoft.com/office/drawing/2010/main" val="000000" mc:Ignorable="a14" a14:legacySpreadsheetColorIndex="64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0.43202</cdr:x>
      <cdr:y>0.64384</cdr:y>
    </cdr:from>
    <cdr:to>
      <cdr:x>0.59398</cdr:x>
      <cdr:y>0.85682</cdr:y>
    </cdr:to>
    <cdr:sp macro="" textlink="">
      <cdr:nvSpPr>
        <cdr:cNvPr id="1029" name="Text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319462" y="2387600"/>
          <a:ext cx="1244377" cy="78984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vertOverflow="clip" wrap="square" lIns="36576" tIns="32004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2400" b="0" i="0" u="none" strike="noStrike" baseline="0">
              <a:solidFill>
                <a:srgbClr val="000000"/>
              </a:solidFill>
              <a:latin typeface="Tms Rmn" charset="0"/>
            </a:rPr>
            <a:t>Accept Region</a:t>
          </a:r>
        </a:p>
      </cdr:txBody>
    </cdr:sp>
  </cdr:relSizeAnchor>
  <cdr:relSizeAnchor xmlns:cdr="http://schemas.openxmlformats.org/drawingml/2006/chartDrawing">
    <cdr:from>
      <cdr:x>0.77177</cdr:x>
      <cdr:y>0.64384</cdr:y>
    </cdr:from>
    <cdr:to>
      <cdr:x>1</cdr:x>
      <cdr:y>0.85886</cdr:y>
    </cdr:to>
    <cdr:sp macro="" textlink="">
      <cdr:nvSpPr>
        <cdr:cNvPr id="1030" name="Text 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929894" y="2387600"/>
          <a:ext cx="1753606" cy="7973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vertOverflow="clip" wrap="square" lIns="36576" tIns="32004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2400" b="0" i="0" u="none" strike="noStrike" baseline="0">
              <a:solidFill>
                <a:srgbClr val="000000"/>
              </a:solidFill>
              <a:latin typeface="Tms Rmn" charset="0"/>
            </a:rPr>
            <a:t>Reject Region</a:t>
          </a:r>
        </a:p>
      </cdr:txBody>
    </cdr:sp>
  </cdr:relSizeAnchor>
  <cdr:relSizeAnchor xmlns:cdr="http://schemas.openxmlformats.org/drawingml/2006/chartDrawing">
    <cdr:from>
      <cdr:x>0.075</cdr:x>
      <cdr:y>0.64384</cdr:y>
    </cdr:from>
    <cdr:to>
      <cdr:x>0.30235</cdr:x>
      <cdr:y>0.85876</cdr:y>
    </cdr:to>
    <cdr:sp macro="" textlink="">
      <cdr:nvSpPr>
        <cdr:cNvPr id="1032" name="Text 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76262" y="2387600"/>
          <a:ext cx="1746838" cy="79701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vertOverflow="clip" wrap="square" lIns="36576" tIns="32004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2400" b="0" i="0" u="none" strike="noStrike" baseline="0">
              <a:solidFill>
                <a:srgbClr val="000000"/>
              </a:solidFill>
              <a:latin typeface="Tms Rmn" charset="0"/>
            </a:rPr>
            <a:t>Reject Region</a:t>
          </a:r>
        </a:p>
      </cdr:txBody>
    </cdr:sp>
  </cdr:relSizeAnchor>
  <cdr:relSizeAnchor xmlns:cdr="http://schemas.openxmlformats.org/drawingml/2006/chartDrawing">
    <cdr:from>
      <cdr:x>0.21825</cdr:x>
      <cdr:y>0.98975</cdr:y>
    </cdr:from>
    <cdr:to>
      <cdr:x>0.29875</cdr:x>
      <cdr:y>0.9995</cdr:y>
    </cdr:to>
    <cdr:sp macro="" textlink="">
      <cdr:nvSpPr>
        <cdr:cNvPr id="1034" name="Text 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37673" y="10363505"/>
          <a:ext cx="1487893" cy="32921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vertOverflow="clip" wrap="square" lIns="36576" tIns="32004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2400" b="0" i="0" u="none" strike="noStrike" baseline="0">
              <a:solidFill>
                <a:srgbClr val="000000"/>
              </a:solidFill>
              <a:latin typeface="Tms Rmn" charset="0"/>
            </a:rPr>
            <a:t>- t-crit</a:t>
          </a:r>
        </a:p>
      </cdr:txBody>
    </cdr:sp>
  </cdr:relSizeAnchor>
  <cdr:relSizeAnchor xmlns:cdr="http://schemas.openxmlformats.org/drawingml/2006/chartDrawing">
    <cdr:from>
      <cdr:x>0.69725</cdr:x>
      <cdr:y>0.98975</cdr:y>
    </cdr:from>
    <cdr:to>
      <cdr:x>0.77775</cdr:x>
      <cdr:y>0.9995</cdr:y>
    </cdr:to>
    <cdr:sp macro="" textlink="">
      <cdr:nvSpPr>
        <cdr:cNvPr id="1035" name="Text 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3084991" y="10363505"/>
          <a:ext cx="1487894" cy="32921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vertOverflow="clip" wrap="square" lIns="36576" tIns="32004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2400" b="0" i="0" u="none" strike="noStrike" baseline="0">
              <a:solidFill>
                <a:srgbClr val="000000"/>
              </a:solidFill>
              <a:latin typeface="Tms Rmn" charset="0"/>
            </a:rPr>
            <a:t>+ t-crit</a:t>
          </a:r>
        </a:p>
      </cdr:txBody>
    </cdr:sp>
  </cdr:relSizeAnchor>
  <cdr:relSizeAnchor xmlns:cdr="http://schemas.openxmlformats.org/drawingml/2006/chartDrawing">
    <cdr:from>
      <cdr:x>0.71963</cdr:x>
      <cdr:y>0.56164</cdr:y>
    </cdr:from>
    <cdr:to>
      <cdr:x>0.726</cdr:x>
      <cdr:y>0.99125</cdr:y>
    </cdr:to>
    <cdr:sp macro="" textlink="">
      <cdr:nvSpPr>
        <cdr:cNvPr id="1037" name="Line 13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H="1" flipV="1">
          <a:off x="5529261" y="2082800"/>
          <a:ext cx="48958" cy="1593152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xmlns:mc="http://schemas.openxmlformats.org/markup-compatibility/2006" xmlns:a14="http://schemas.microsoft.com/office/drawing/2010/main" val="000000" mc:Ignorable="a14" a14:legacySpreadsheetColorIndex="64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0.42525</cdr:x>
      <cdr:y>0.2015</cdr:y>
    </cdr:from>
    <cdr:to>
      <cdr:x>0.52675</cdr:x>
      <cdr:y>0.2565</cdr:y>
    </cdr:to>
    <cdr:sp macro="" textlink="">
      <cdr:nvSpPr>
        <cdr:cNvPr id="1038" name="Line 14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H="1">
          <a:off x="8060995" y="2440991"/>
          <a:ext cx="1873993" cy="551364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xmlns:mc="http://schemas.openxmlformats.org/markup-compatibility/2006" xmlns:a14="http://schemas.microsoft.com/office/drawing/2010/main" val="000000" mc:Ignorable="a14" a14:legacySpreadsheetColorIndex="77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0.37625</cdr:x>
      <cdr:y>0.3115</cdr:y>
    </cdr:from>
    <cdr:to>
      <cdr:x>0.56125</cdr:x>
      <cdr:y>0.4195</cdr:y>
    </cdr:to>
    <cdr:sp macro="" textlink="">
      <cdr:nvSpPr>
        <cdr:cNvPr id="1039" name="Line 15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H="1">
          <a:off x="7156958" y="3543719"/>
          <a:ext cx="3413681" cy="1083993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xmlns:mc="http://schemas.openxmlformats.org/markup-compatibility/2006" xmlns:a14="http://schemas.microsoft.com/office/drawing/2010/main" val="000000" mc:Ignorable="a14" a14:legacySpreadsheetColorIndex="77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0.342</cdr:x>
      <cdr:y>0.44025</cdr:y>
    </cdr:from>
    <cdr:to>
      <cdr:x>0.59375</cdr:x>
      <cdr:y>0.5865</cdr:y>
    </cdr:to>
    <cdr:sp macro="" textlink="">
      <cdr:nvSpPr>
        <cdr:cNvPr id="1042" name="Line 18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H="1">
          <a:off x="6521307" y="4836481"/>
          <a:ext cx="4652023" cy="1464059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xmlns:mc="http://schemas.openxmlformats.org/markup-compatibility/2006" xmlns:a14="http://schemas.microsoft.com/office/drawing/2010/main" val="000000" mc:Ignorable="a14" a14:legacySpreadsheetColorIndex="77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0.29225</cdr:x>
      <cdr:y>0.55975</cdr:y>
    </cdr:from>
    <cdr:to>
      <cdr:x>0.6265</cdr:x>
      <cdr:y>0.759</cdr:y>
    </cdr:to>
    <cdr:sp macro="" textlink="">
      <cdr:nvSpPr>
        <cdr:cNvPr id="1043" name="Line 19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H="1">
          <a:off x="5603145" y="6035564"/>
          <a:ext cx="6172876" cy="1996688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xmlns:mc="http://schemas.openxmlformats.org/markup-compatibility/2006" xmlns:a14="http://schemas.microsoft.com/office/drawing/2010/main" val="000000" mc:Ignorable="a14" a14:legacySpreadsheetColorIndex="77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0.25175</cdr:x>
      <cdr:y>0.687</cdr:y>
    </cdr:from>
    <cdr:to>
      <cdr:x>0.658</cdr:x>
      <cdr:y>0.92225</cdr:y>
    </cdr:to>
    <cdr:sp macro="" textlink="">
      <cdr:nvSpPr>
        <cdr:cNvPr id="1044" name="Line 20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H="1">
          <a:off x="4859198" y="7309590"/>
          <a:ext cx="7500680" cy="2360695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xmlns:mc="http://schemas.openxmlformats.org/markup-compatibility/2006" xmlns:a14="http://schemas.microsoft.com/office/drawing/2010/main" val="000000" mc:Ignorable="a14" a14:legacySpreadsheetColorIndex="77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0.36475</cdr:x>
      <cdr:y>0.8035</cdr:y>
    </cdr:from>
    <cdr:to>
      <cdr:x>0.6875</cdr:x>
      <cdr:y>0.98975</cdr:y>
    </cdr:to>
    <cdr:sp macro="" textlink="">
      <cdr:nvSpPr>
        <cdr:cNvPr id="1045" name="Line 21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H="1">
          <a:off x="6945074" y="8479231"/>
          <a:ext cx="5960993" cy="1886950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xmlns:mc="http://schemas.openxmlformats.org/markup-compatibility/2006" xmlns:a14="http://schemas.microsoft.com/office/drawing/2010/main" val="000000" mc:Ignorable="a14" a14:legacySpreadsheetColorIndex="77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0.5745</cdr:x>
      <cdr:y>0.90125</cdr:y>
    </cdr:from>
    <cdr:to>
      <cdr:x>0.726</cdr:x>
      <cdr:y>0.98975</cdr:y>
    </cdr:to>
    <cdr:sp macro="" textlink="">
      <cdr:nvSpPr>
        <cdr:cNvPr id="1046" name="Line 22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H="1">
          <a:off x="10820190" y="9458839"/>
          <a:ext cx="2796864" cy="907342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xmlns:mc="http://schemas.openxmlformats.org/markup-compatibility/2006" xmlns:a14="http://schemas.microsoft.com/office/drawing/2010/main" val="000000" mc:Ignorable="a14" a14:legacySpreadsheetColorIndex="77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0.24359</cdr:x>
      <cdr:y>0.55479</cdr:y>
    </cdr:from>
    <cdr:to>
      <cdr:x>0.246</cdr:x>
      <cdr:y>0.98415</cdr:y>
    </cdr:to>
    <cdr:sp macro="" textlink="">
      <cdr:nvSpPr>
        <cdr:cNvPr id="1026" name="Line 2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H="1" flipV="1">
          <a:off x="1871624" y="2057400"/>
          <a:ext cx="18517" cy="1592238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xmlns:mc="http://schemas.openxmlformats.org/markup-compatibility/2006" xmlns:a14="http://schemas.microsoft.com/office/drawing/2010/main" val="000000" mc:Ignorable="a14" a14:legacySpreadsheetColorIndex="64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0.3031</cdr:x>
      <cdr:y>0.57491</cdr:y>
    </cdr:from>
    <cdr:to>
      <cdr:x>0.67004</cdr:x>
      <cdr:y>0.6982</cdr:y>
    </cdr:to>
    <cdr:sp macro="" textlink="">
      <cdr:nvSpPr>
        <cdr:cNvPr id="1029" name="Text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328862" y="2132012"/>
          <a:ext cx="2819400" cy="45720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vertOverflow="clip" wrap="square" lIns="36576" tIns="32004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2400">
              <a:solidFill>
                <a:srgbClr val="000000"/>
              </a:solidFill>
              <a:latin typeface="Tms Rmn" charset="0"/>
            </a:rPr>
            <a:t>Accept Region = </a:t>
          </a:r>
          <a:r>
            <a:rPr lang="en-US" sz="2400" b="0" i="0" u="none" strike="noStrike" baseline="0">
              <a:solidFill>
                <a:srgbClr val="000000"/>
              </a:solidFill>
              <a:latin typeface="Tms Rmn" charset="0"/>
            </a:rPr>
            <a:t>90%</a:t>
          </a:r>
        </a:p>
      </cdr:txBody>
    </cdr:sp>
  </cdr:relSizeAnchor>
  <cdr:relSizeAnchor xmlns:cdr="http://schemas.openxmlformats.org/drawingml/2006/chartDrawing">
    <cdr:from>
      <cdr:x>0.73946</cdr:x>
      <cdr:y>0.70548</cdr:y>
    </cdr:from>
    <cdr:to>
      <cdr:x>1</cdr:x>
      <cdr:y>0.83624</cdr:y>
    </cdr:to>
    <cdr:sp macro="" textlink="">
      <cdr:nvSpPr>
        <cdr:cNvPr id="1030" name="Text 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681662" y="2616200"/>
          <a:ext cx="2001838" cy="48489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vertOverflow="clip" wrap="square" lIns="36576" tIns="32004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600" b="0" i="0" u="none" strike="noStrike" baseline="0">
              <a:solidFill>
                <a:srgbClr val="000000"/>
              </a:solidFill>
              <a:latin typeface="Tms Rmn" charset="0"/>
            </a:rPr>
            <a:t>Reject Region = 0.05</a:t>
          </a:r>
        </a:p>
      </cdr:txBody>
    </cdr:sp>
  </cdr:relSizeAnchor>
  <cdr:relSizeAnchor xmlns:cdr="http://schemas.openxmlformats.org/drawingml/2006/chartDrawing">
    <cdr:from>
      <cdr:x>0.21825</cdr:x>
      <cdr:y>0.98975</cdr:y>
    </cdr:from>
    <cdr:to>
      <cdr:x>0.29875</cdr:x>
      <cdr:y>0.9995</cdr:y>
    </cdr:to>
    <cdr:sp macro="" textlink="">
      <cdr:nvSpPr>
        <cdr:cNvPr id="1034" name="Text 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37673" y="10363505"/>
          <a:ext cx="1487893" cy="32921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vertOverflow="clip" wrap="square" lIns="36576" tIns="32004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2400" b="0" i="0" u="none" strike="noStrike" baseline="0">
              <a:solidFill>
                <a:srgbClr val="000000"/>
              </a:solidFill>
              <a:latin typeface="Tms Rmn" charset="0"/>
            </a:rPr>
            <a:t>- t-crit</a:t>
          </a:r>
        </a:p>
      </cdr:txBody>
    </cdr:sp>
  </cdr:relSizeAnchor>
  <cdr:relSizeAnchor xmlns:cdr="http://schemas.openxmlformats.org/drawingml/2006/chartDrawing">
    <cdr:from>
      <cdr:x>0.69725</cdr:x>
      <cdr:y>0.98975</cdr:y>
    </cdr:from>
    <cdr:to>
      <cdr:x>0.77775</cdr:x>
      <cdr:y>0.9995</cdr:y>
    </cdr:to>
    <cdr:sp macro="" textlink="">
      <cdr:nvSpPr>
        <cdr:cNvPr id="1035" name="Text 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3084991" y="10363505"/>
          <a:ext cx="1487894" cy="32921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vertOverflow="clip" wrap="square" lIns="36576" tIns="32004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2400" b="0" i="0" u="none" strike="noStrike" baseline="0">
              <a:solidFill>
                <a:srgbClr val="000000"/>
              </a:solidFill>
              <a:latin typeface="Tms Rmn" charset="0"/>
            </a:rPr>
            <a:t>+ t-crit</a:t>
          </a:r>
        </a:p>
      </cdr:txBody>
    </cdr:sp>
  </cdr:relSizeAnchor>
  <cdr:relSizeAnchor xmlns:cdr="http://schemas.openxmlformats.org/drawingml/2006/chartDrawing">
    <cdr:from>
      <cdr:x>0.71963</cdr:x>
      <cdr:y>0.56164</cdr:y>
    </cdr:from>
    <cdr:to>
      <cdr:x>0.726</cdr:x>
      <cdr:y>0.99125</cdr:y>
    </cdr:to>
    <cdr:sp macro="" textlink="">
      <cdr:nvSpPr>
        <cdr:cNvPr id="1037" name="Line 13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H="1" flipV="1">
          <a:off x="5529261" y="2082800"/>
          <a:ext cx="48958" cy="1593152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xmlns:mc="http://schemas.openxmlformats.org/markup-compatibility/2006" xmlns:a14="http://schemas.microsoft.com/office/drawing/2010/main" val="000000" mc:Ignorable="a14" a14:legacySpreadsheetColorIndex="64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0.42525</cdr:x>
      <cdr:y>0.2015</cdr:y>
    </cdr:from>
    <cdr:to>
      <cdr:x>0.52675</cdr:x>
      <cdr:y>0.2565</cdr:y>
    </cdr:to>
    <cdr:sp macro="" textlink="">
      <cdr:nvSpPr>
        <cdr:cNvPr id="1038" name="Line 14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H="1">
          <a:off x="8060995" y="2440991"/>
          <a:ext cx="1873993" cy="551364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xmlns:mc="http://schemas.openxmlformats.org/markup-compatibility/2006" xmlns:a14="http://schemas.microsoft.com/office/drawing/2010/main" val="000000" mc:Ignorable="a14" a14:legacySpreadsheetColorIndex="77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0.37625</cdr:x>
      <cdr:y>0.3115</cdr:y>
    </cdr:from>
    <cdr:to>
      <cdr:x>0.56125</cdr:x>
      <cdr:y>0.4195</cdr:y>
    </cdr:to>
    <cdr:sp macro="" textlink="">
      <cdr:nvSpPr>
        <cdr:cNvPr id="1039" name="Line 15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H="1">
          <a:off x="7156958" y="3543719"/>
          <a:ext cx="3413681" cy="1083993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xmlns:mc="http://schemas.openxmlformats.org/markup-compatibility/2006" xmlns:a14="http://schemas.microsoft.com/office/drawing/2010/main" val="000000" mc:Ignorable="a14" a14:legacySpreadsheetColorIndex="77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0.342</cdr:x>
      <cdr:y>0.44025</cdr:y>
    </cdr:from>
    <cdr:to>
      <cdr:x>0.59375</cdr:x>
      <cdr:y>0.5865</cdr:y>
    </cdr:to>
    <cdr:sp macro="" textlink="">
      <cdr:nvSpPr>
        <cdr:cNvPr id="1042" name="Line 18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H="1">
          <a:off x="6521307" y="4836481"/>
          <a:ext cx="4652023" cy="1464059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xmlns:mc="http://schemas.openxmlformats.org/markup-compatibility/2006" xmlns:a14="http://schemas.microsoft.com/office/drawing/2010/main" val="000000" mc:Ignorable="a14" a14:legacySpreadsheetColorIndex="77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0.29225</cdr:x>
      <cdr:y>0.55975</cdr:y>
    </cdr:from>
    <cdr:to>
      <cdr:x>0.6265</cdr:x>
      <cdr:y>0.759</cdr:y>
    </cdr:to>
    <cdr:sp macro="" textlink="">
      <cdr:nvSpPr>
        <cdr:cNvPr id="1043" name="Line 19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H="1">
          <a:off x="5603145" y="6035564"/>
          <a:ext cx="6172876" cy="1996688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xmlns:mc="http://schemas.openxmlformats.org/markup-compatibility/2006" xmlns:a14="http://schemas.microsoft.com/office/drawing/2010/main" val="000000" mc:Ignorable="a14" a14:legacySpreadsheetColorIndex="77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0.25175</cdr:x>
      <cdr:y>0.687</cdr:y>
    </cdr:from>
    <cdr:to>
      <cdr:x>0.658</cdr:x>
      <cdr:y>0.92225</cdr:y>
    </cdr:to>
    <cdr:sp macro="" textlink="">
      <cdr:nvSpPr>
        <cdr:cNvPr id="1044" name="Line 20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H="1">
          <a:off x="4859198" y="7309590"/>
          <a:ext cx="7500680" cy="2360695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xmlns:mc="http://schemas.openxmlformats.org/markup-compatibility/2006" xmlns:a14="http://schemas.microsoft.com/office/drawing/2010/main" val="000000" mc:Ignorable="a14" a14:legacySpreadsheetColorIndex="77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0.36475</cdr:x>
      <cdr:y>0.8035</cdr:y>
    </cdr:from>
    <cdr:to>
      <cdr:x>0.6875</cdr:x>
      <cdr:y>0.98975</cdr:y>
    </cdr:to>
    <cdr:sp macro="" textlink="">
      <cdr:nvSpPr>
        <cdr:cNvPr id="1045" name="Line 21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H="1">
          <a:off x="6945074" y="8479231"/>
          <a:ext cx="5960993" cy="1886950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xmlns:mc="http://schemas.openxmlformats.org/markup-compatibility/2006" xmlns:a14="http://schemas.microsoft.com/office/drawing/2010/main" val="000000" mc:Ignorable="a14" a14:legacySpreadsheetColorIndex="77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0.5745</cdr:x>
      <cdr:y>0.90125</cdr:y>
    </cdr:from>
    <cdr:to>
      <cdr:x>0.726</cdr:x>
      <cdr:y>0.98975</cdr:y>
    </cdr:to>
    <cdr:sp macro="" textlink="">
      <cdr:nvSpPr>
        <cdr:cNvPr id="1046" name="Line 22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H="1">
          <a:off x="10820190" y="9458839"/>
          <a:ext cx="2796864" cy="907342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xmlns:mc="http://schemas.openxmlformats.org/markup-compatibility/2006" xmlns:a14="http://schemas.microsoft.com/office/drawing/2010/main" val="000000" mc:Ignorable="a14" a14:legacySpreadsheetColorIndex="77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0.00289</cdr:x>
      <cdr:y>0.70548</cdr:y>
    </cdr:from>
    <cdr:to>
      <cdr:x>0.26343</cdr:x>
      <cdr:y>0.83624</cdr:y>
    </cdr:to>
    <cdr:sp macro="" textlink="">
      <cdr:nvSpPr>
        <cdr:cNvPr id="2" name="Text 6">
          <a:extLst xmlns:a="http://schemas.openxmlformats.org/drawingml/2006/main">
            <a:ext uri="{FF2B5EF4-FFF2-40B4-BE49-F238E27FC236}">
              <a16:creationId xmlns:a16="http://schemas.microsoft.com/office/drawing/2014/main" id="{B8BE48DE-B75E-2328-511A-B804A9BFDD90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2224" y="2616200"/>
          <a:ext cx="2001838" cy="48489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wrap="square" lIns="36576" tIns="32004" rIns="0" bIns="0" anchor="t" upright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 rtl="0">
            <a:defRPr sz="1000"/>
          </a:pPr>
          <a:r>
            <a:rPr lang="en-US" sz="1600" b="0" i="0" u="none" strike="noStrike" baseline="0">
              <a:solidFill>
                <a:srgbClr val="000000"/>
              </a:solidFill>
              <a:latin typeface="Tms Rmn" charset="0"/>
            </a:rPr>
            <a:t>Reject Region = 0.05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0.24359</cdr:x>
      <cdr:y>0.55479</cdr:y>
    </cdr:from>
    <cdr:to>
      <cdr:x>0.246</cdr:x>
      <cdr:y>0.98415</cdr:y>
    </cdr:to>
    <cdr:sp macro="" textlink="">
      <cdr:nvSpPr>
        <cdr:cNvPr id="1026" name="Line 2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H="1" flipV="1">
          <a:off x="1871624" y="2057400"/>
          <a:ext cx="18517" cy="1592238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xmlns:mc="http://schemas.openxmlformats.org/markup-compatibility/2006" xmlns:a14="http://schemas.microsoft.com/office/drawing/2010/main" val="000000" mc:Ignorable="a14" a14:legacySpreadsheetColorIndex="64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0.35762</cdr:x>
      <cdr:y>0.60286</cdr:y>
    </cdr:from>
    <cdr:to>
      <cdr:x>0.72456</cdr:x>
      <cdr:y>0.72615</cdr:y>
    </cdr:to>
    <cdr:sp macro="" textlink="">
      <cdr:nvSpPr>
        <cdr:cNvPr id="1029" name="Text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806754" y="1470025"/>
          <a:ext cx="1853842" cy="30063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vertOverflow="clip" wrap="square" lIns="36576" tIns="32004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200">
              <a:solidFill>
                <a:srgbClr val="000000"/>
              </a:solidFill>
              <a:latin typeface="Tms Rmn" charset="0"/>
            </a:rPr>
            <a:t>Accept Region = </a:t>
          </a:r>
          <a:r>
            <a:rPr lang="en-US" sz="1200" b="0" i="0" u="none" strike="noStrike" baseline="0">
              <a:solidFill>
                <a:srgbClr val="000000"/>
              </a:solidFill>
              <a:latin typeface="Tms Rmn" charset="0"/>
            </a:rPr>
            <a:t>95%</a:t>
          </a:r>
        </a:p>
      </cdr:txBody>
    </cdr:sp>
  </cdr:relSizeAnchor>
  <cdr:relSizeAnchor xmlns:cdr="http://schemas.openxmlformats.org/drawingml/2006/chartDrawing">
    <cdr:from>
      <cdr:x>0.73946</cdr:x>
      <cdr:y>0.70548</cdr:y>
    </cdr:from>
    <cdr:to>
      <cdr:x>1</cdr:x>
      <cdr:y>0.96296</cdr:y>
    </cdr:to>
    <cdr:sp macro="" textlink="">
      <cdr:nvSpPr>
        <cdr:cNvPr id="1030" name="Text 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152145" y="1451455"/>
          <a:ext cx="1110621" cy="52974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vertOverflow="clip" wrap="square" lIns="36576" tIns="32004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200" b="0" i="0" u="none" strike="noStrike" baseline="0">
              <a:solidFill>
                <a:srgbClr val="000000"/>
              </a:solidFill>
              <a:latin typeface="Tms Rmn" charset="0"/>
            </a:rPr>
            <a:t>Reject Region = 0.025</a:t>
          </a:r>
        </a:p>
      </cdr:txBody>
    </cdr:sp>
  </cdr:relSizeAnchor>
  <cdr:relSizeAnchor xmlns:cdr="http://schemas.openxmlformats.org/drawingml/2006/chartDrawing">
    <cdr:from>
      <cdr:x>0.21825</cdr:x>
      <cdr:y>0.98975</cdr:y>
    </cdr:from>
    <cdr:to>
      <cdr:x>0.29875</cdr:x>
      <cdr:y>0.9995</cdr:y>
    </cdr:to>
    <cdr:sp macro="" textlink="">
      <cdr:nvSpPr>
        <cdr:cNvPr id="1034" name="Text 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37673" y="10363505"/>
          <a:ext cx="1487893" cy="32921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vertOverflow="clip" wrap="square" lIns="36576" tIns="32004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2400" b="0" i="0" u="none" strike="noStrike" baseline="0">
              <a:solidFill>
                <a:srgbClr val="000000"/>
              </a:solidFill>
              <a:latin typeface="Tms Rmn" charset="0"/>
            </a:rPr>
            <a:t>- t-crit</a:t>
          </a:r>
        </a:p>
      </cdr:txBody>
    </cdr:sp>
  </cdr:relSizeAnchor>
  <cdr:relSizeAnchor xmlns:cdr="http://schemas.openxmlformats.org/drawingml/2006/chartDrawing">
    <cdr:from>
      <cdr:x>0.69725</cdr:x>
      <cdr:y>0.98975</cdr:y>
    </cdr:from>
    <cdr:to>
      <cdr:x>0.77775</cdr:x>
      <cdr:y>0.9995</cdr:y>
    </cdr:to>
    <cdr:sp macro="" textlink="">
      <cdr:nvSpPr>
        <cdr:cNvPr id="1035" name="Text 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3084991" y="10363505"/>
          <a:ext cx="1487894" cy="32921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vertOverflow="clip" wrap="square" lIns="36576" tIns="32004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2400" b="0" i="0" u="none" strike="noStrike" baseline="0">
              <a:solidFill>
                <a:srgbClr val="000000"/>
              </a:solidFill>
              <a:latin typeface="Tms Rmn" charset="0"/>
            </a:rPr>
            <a:t>+ t-crit</a:t>
          </a:r>
        </a:p>
      </cdr:txBody>
    </cdr:sp>
  </cdr:relSizeAnchor>
  <cdr:relSizeAnchor xmlns:cdr="http://schemas.openxmlformats.org/drawingml/2006/chartDrawing">
    <cdr:from>
      <cdr:x>0.71963</cdr:x>
      <cdr:y>0.56164</cdr:y>
    </cdr:from>
    <cdr:to>
      <cdr:x>0.726</cdr:x>
      <cdr:y>0.99125</cdr:y>
    </cdr:to>
    <cdr:sp macro="" textlink="">
      <cdr:nvSpPr>
        <cdr:cNvPr id="1037" name="Line 13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H="1" flipV="1">
          <a:off x="5529261" y="2082800"/>
          <a:ext cx="48958" cy="1593152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xmlns:mc="http://schemas.openxmlformats.org/markup-compatibility/2006" xmlns:a14="http://schemas.microsoft.com/office/drawing/2010/main" val="000000" mc:Ignorable="a14" a14:legacySpreadsheetColorIndex="64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0.42525</cdr:x>
      <cdr:y>0.2015</cdr:y>
    </cdr:from>
    <cdr:to>
      <cdr:x>0.52675</cdr:x>
      <cdr:y>0.2565</cdr:y>
    </cdr:to>
    <cdr:sp macro="" textlink="">
      <cdr:nvSpPr>
        <cdr:cNvPr id="1038" name="Line 14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H="1">
          <a:off x="8060995" y="2440991"/>
          <a:ext cx="1873993" cy="551364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xmlns:mc="http://schemas.openxmlformats.org/markup-compatibility/2006" xmlns:a14="http://schemas.microsoft.com/office/drawing/2010/main" val="000000" mc:Ignorable="a14" a14:legacySpreadsheetColorIndex="77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0.37625</cdr:x>
      <cdr:y>0.3115</cdr:y>
    </cdr:from>
    <cdr:to>
      <cdr:x>0.56125</cdr:x>
      <cdr:y>0.4195</cdr:y>
    </cdr:to>
    <cdr:sp macro="" textlink="">
      <cdr:nvSpPr>
        <cdr:cNvPr id="1039" name="Line 15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H="1">
          <a:off x="7156958" y="3543719"/>
          <a:ext cx="3413681" cy="1083993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xmlns:mc="http://schemas.openxmlformats.org/markup-compatibility/2006" xmlns:a14="http://schemas.microsoft.com/office/drawing/2010/main" val="000000" mc:Ignorable="a14" a14:legacySpreadsheetColorIndex="77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0.342</cdr:x>
      <cdr:y>0.44025</cdr:y>
    </cdr:from>
    <cdr:to>
      <cdr:x>0.59375</cdr:x>
      <cdr:y>0.5865</cdr:y>
    </cdr:to>
    <cdr:sp macro="" textlink="">
      <cdr:nvSpPr>
        <cdr:cNvPr id="1042" name="Line 18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H="1">
          <a:off x="6521307" y="4836481"/>
          <a:ext cx="4652023" cy="1464059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xmlns:mc="http://schemas.openxmlformats.org/markup-compatibility/2006" xmlns:a14="http://schemas.microsoft.com/office/drawing/2010/main" val="000000" mc:Ignorable="a14" a14:legacySpreadsheetColorIndex="77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0.29225</cdr:x>
      <cdr:y>0.55975</cdr:y>
    </cdr:from>
    <cdr:to>
      <cdr:x>0.6265</cdr:x>
      <cdr:y>0.759</cdr:y>
    </cdr:to>
    <cdr:sp macro="" textlink="">
      <cdr:nvSpPr>
        <cdr:cNvPr id="1043" name="Line 19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H="1">
          <a:off x="5603145" y="6035564"/>
          <a:ext cx="6172876" cy="1996688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xmlns:mc="http://schemas.openxmlformats.org/markup-compatibility/2006" xmlns:a14="http://schemas.microsoft.com/office/drawing/2010/main" val="000000" mc:Ignorable="a14" a14:legacySpreadsheetColorIndex="77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0.25175</cdr:x>
      <cdr:y>0.687</cdr:y>
    </cdr:from>
    <cdr:to>
      <cdr:x>0.658</cdr:x>
      <cdr:y>0.92225</cdr:y>
    </cdr:to>
    <cdr:sp macro="" textlink="">
      <cdr:nvSpPr>
        <cdr:cNvPr id="1044" name="Line 20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H="1">
          <a:off x="4859198" y="7309590"/>
          <a:ext cx="7500680" cy="2360695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xmlns:mc="http://schemas.openxmlformats.org/markup-compatibility/2006" xmlns:a14="http://schemas.microsoft.com/office/drawing/2010/main" val="000000" mc:Ignorable="a14" a14:legacySpreadsheetColorIndex="77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0.36475</cdr:x>
      <cdr:y>0.8035</cdr:y>
    </cdr:from>
    <cdr:to>
      <cdr:x>0.6875</cdr:x>
      <cdr:y>0.98975</cdr:y>
    </cdr:to>
    <cdr:sp macro="" textlink="">
      <cdr:nvSpPr>
        <cdr:cNvPr id="1045" name="Line 21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H="1">
          <a:off x="6945074" y="8479231"/>
          <a:ext cx="5960993" cy="1886950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xmlns:mc="http://schemas.openxmlformats.org/markup-compatibility/2006" xmlns:a14="http://schemas.microsoft.com/office/drawing/2010/main" val="000000" mc:Ignorable="a14" a14:legacySpreadsheetColorIndex="77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0.5745</cdr:x>
      <cdr:y>0.90125</cdr:y>
    </cdr:from>
    <cdr:to>
      <cdr:x>0.726</cdr:x>
      <cdr:y>0.98975</cdr:y>
    </cdr:to>
    <cdr:sp macro="" textlink="">
      <cdr:nvSpPr>
        <cdr:cNvPr id="1046" name="Line 22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H="1">
          <a:off x="10820190" y="9458839"/>
          <a:ext cx="2796864" cy="907342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xmlns:mc="http://schemas.openxmlformats.org/markup-compatibility/2006" xmlns:a14="http://schemas.microsoft.com/office/drawing/2010/main" val="000000" mc:Ignorable="a14" a14:legacySpreadsheetColorIndex="77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0.00289</cdr:x>
      <cdr:y>0.70548</cdr:y>
    </cdr:from>
    <cdr:to>
      <cdr:x>0.26343</cdr:x>
      <cdr:y>0.83624</cdr:y>
    </cdr:to>
    <cdr:sp macro="" textlink="">
      <cdr:nvSpPr>
        <cdr:cNvPr id="2" name="Text 6">
          <a:extLst xmlns:a="http://schemas.openxmlformats.org/drawingml/2006/main">
            <a:ext uri="{FF2B5EF4-FFF2-40B4-BE49-F238E27FC236}">
              <a16:creationId xmlns:a16="http://schemas.microsoft.com/office/drawing/2014/main" id="{B8BE48DE-B75E-2328-511A-B804A9BFDD90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2224" y="2616200"/>
          <a:ext cx="2001838" cy="48489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wrap="square" lIns="36576" tIns="32004" rIns="0" bIns="0" anchor="t" upright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 rtl="0">
            <a:defRPr sz="1000"/>
          </a:pPr>
          <a:r>
            <a:rPr lang="en-US" sz="1200" b="0" i="0" u="none" strike="noStrike" baseline="0">
              <a:solidFill>
                <a:srgbClr val="000000"/>
              </a:solidFill>
              <a:latin typeface="Tms Rmn" charset="0"/>
            </a:rPr>
            <a:t>Reject Region = 0.025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8358A567-52D7-50D3-7282-800B0205820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69913" y="2749550"/>
            <a:ext cx="3127375" cy="26035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55562" tIns="26987" rIns="55562" bIns="269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E2095D24-C9F9-72EA-AACF-85953988926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1200" y="534988"/>
            <a:ext cx="2844800" cy="19700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+mn-ea"/>
        <a:cs typeface="+mn-cs"/>
      </a:defRPr>
    </a:lvl1pPr>
    <a:lvl2pPr marL="273050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+mn-ea"/>
        <a:cs typeface="+mn-cs"/>
      </a:defRPr>
    </a:lvl2pPr>
    <a:lvl3pPr marL="544513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+mn-ea"/>
        <a:cs typeface="+mn-cs"/>
      </a:defRPr>
    </a:lvl3pPr>
    <a:lvl4pPr marL="817563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+mn-ea"/>
        <a:cs typeface="+mn-cs"/>
      </a:defRPr>
    </a:lvl4pPr>
    <a:lvl5pPr marL="1085850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38247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4715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1838" y="585788"/>
            <a:ext cx="2128837" cy="57642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5325" y="585788"/>
            <a:ext cx="6234113" cy="57642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4964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287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275" y="1709738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275" y="4589463"/>
            <a:ext cx="8543925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68469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5325" y="1978025"/>
            <a:ext cx="4181475" cy="4371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978025"/>
            <a:ext cx="4181475" cy="4371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1767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625" y="365125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625" y="1681163"/>
            <a:ext cx="4191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625" y="2505075"/>
            <a:ext cx="41910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6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6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4528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83677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7229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61261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31973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8F4BD37F-120B-3C80-5CDC-09835B6A85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95325" y="1978025"/>
            <a:ext cx="8515350" cy="437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250" tIns="47625" rIns="95250" bIns="476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FDA838E-B0C1-F325-31C6-3E3B5C3EBB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08025" y="585788"/>
            <a:ext cx="8489950" cy="1189037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250" tIns="47625" rIns="95250" bIns="4762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FCE2FF6-7868-DA88-5A3C-66E794D911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9963" y="6227763"/>
            <a:ext cx="53657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fld id="{54DB3C57-C71B-2C4B-85BB-6F2E5D03FC13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935EADD-9B66-3585-EA48-7A3FA50FFC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163" y="6151563"/>
            <a:ext cx="1704975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r>
              <a:rPr lang="en-US" altLang="en-US"/>
              <a:t>OMGT6123</a:t>
            </a:r>
          </a:p>
        </p:txBody>
      </p:sp>
      <p:grpSp>
        <p:nvGrpSpPr>
          <p:cNvPr id="1030" name="Group 12">
            <a:extLst>
              <a:ext uri="{FF2B5EF4-FFF2-40B4-BE49-F238E27FC236}">
                <a16:creationId xmlns:a16="http://schemas.microsoft.com/office/drawing/2014/main" id="{E4FBB2B9-5863-2E77-8168-834BDC77E1A3}"/>
              </a:ext>
            </a:extLst>
          </p:cNvPr>
          <p:cNvGrpSpPr>
            <a:grpSpLocks/>
          </p:cNvGrpSpPr>
          <p:nvPr/>
        </p:nvGrpSpPr>
        <p:grpSpPr bwMode="auto">
          <a:xfrm>
            <a:off x="762000" y="1981200"/>
            <a:ext cx="8382000" cy="4114800"/>
            <a:chOff x="467" y="1248"/>
            <a:chExt cx="5341" cy="2592"/>
          </a:xfrm>
        </p:grpSpPr>
        <p:sp>
          <p:nvSpPr>
            <p:cNvPr id="1032" name="Line 7">
              <a:extLst>
                <a:ext uri="{FF2B5EF4-FFF2-40B4-BE49-F238E27FC236}">
                  <a16:creationId xmlns:a16="http://schemas.microsoft.com/office/drawing/2014/main" id="{417A3D51-05FF-2931-507F-233B8BA9E2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" y="1248"/>
              <a:ext cx="532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3" name="Line 8">
              <a:extLst>
                <a:ext uri="{FF2B5EF4-FFF2-40B4-BE49-F238E27FC236}">
                  <a16:creationId xmlns:a16="http://schemas.microsoft.com/office/drawing/2014/main" id="{8BCFD471-1AB1-62DF-5B56-A967178864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" y="1256"/>
              <a:ext cx="0" cy="257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" name="Line 9">
              <a:extLst>
                <a:ext uri="{FF2B5EF4-FFF2-40B4-BE49-F238E27FC236}">
                  <a16:creationId xmlns:a16="http://schemas.microsoft.com/office/drawing/2014/main" id="{C52E76E1-4BD4-6B34-E66F-B019B4CFE3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08" y="1256"/>
              <a:ext cx="0" cy="257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5" name="Line 10">
              <a:extLst>
                <a:ext uri="{FF2B5EF4-FFF2-40B4-BE49-F238E27FC236}">
                  <a16:creationId xmlns:a16="http://schemas.microsoft.com/office/drawing/2014/main" id="{32D72650-74DD-404A-9725-DF0AFF9ECF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" y="3840"/>
              <a:ext cx="196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6" name="Line 11">
              <a:extLst>
                <a:ext uri="{FF2B5EF4-FFF2-40B4-BE49-F238E27FC236}">
                  <a16:creationId xmlns:a16="http://schemas.microsoft.com/office/drawing/2014/main" id="{9052CFF8-583B-A6D0-55C0-B4751063C1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35" y="3840"/>
              <a:ext cx="196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1031" name="Picture 1">
            <a:extLst>
              <a:ext uri="{FF2B5EF4-FFF2-40B4-BE49-F238E27FC236}">
                <a16:creationId xmlns:a16="http://schemas.microsoft.com/office/drawing/2014/main" id="{0058D33E-4A72-02AB-2479-FA355D02D1D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8463" y="5740400"/>
            <a:ext cx="14890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39800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2pPr>
      <a:lvl3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3pPr>
      <a:lvl4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4pPr>
      <a:lvl5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5pPr>
      <a:lvl6pPr marL="4572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6pPr>
      <a:lvl7pPr marL="9144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7pPr>
      <a:lvl8pPr marL="13716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8pPr>
      <a:lvl9pPr marL="18288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9pPr>
    </p:titleStyle>
    <p:bodyStyle>
      <a:lvl1pPr marL="352425" indent="-352425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63588" indent="-293688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76338" indent="-236538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650" indent="-234950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14550" indent="-233363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2">
            <a:extLst>
              <a:ext uri="{FF2B5EF4-FFF2-40B4-BE49-F238E27FC236}">
                <a16:creationId xmlns:a16="http://schemas.microsoft.com/office/drawing/2014/main" id="{75499E00-3DC9-451F-9760-ED22F05D15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 sz="4400"/>
              <a:t>Hypothesis Testing &amp; Standard Deviation</a:t>
            </a:r>
          </a:p>
        </p:txBody>
      </p:sp>
      <p:sp>
        <p:nvSpPr>
          <p:cNvPr id="4098" name="Rectangle 3">
            <a:extLst>
              <a:ext uri="{FF2B5EF4-FFF2-40B4-BE49-F238E27FC236}">
                <a16:creationId xmlns:a16="http://schemas.microsoft.com/office/drawing/2014/main" id="{AAC5A51B-1FC5-4EF9-6068-1B6B56E875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sz="3000"/>
              <a:t>Measures dispersion of data set &amp; is in same units as the measure of central tendency</a:t>
            </a:r>
          </a:p>
          <a:p>
            <a:r>
              <a:rPr lang="en-US" altLang="en-US" sz="3000"/>
              <a:t>Describes shape of data set &amp; underlying distribution</a:t>
            </a:r>
          </a:p>
          <a:p>
            <a:r>
              <a:rPr lang="en-US" altLang="en-US" sz="3000"/>
              <a:t>Underlying distribution?!?  What?!?</a:t>
            </a:r>
          </a:p>
          <a:p>
            <a:r>
              <a:rPr lang="en-US" altLang="en-US" sz="3000"/>
              <a:t>Common underlying distributions:</a:t>
            </a:r>
            <a:endParaRPr lang="en-US" altLang="en-US"/>
          </a:p>
          <a:p>
            <a:pPr lvl="1"/>
            <a:r>
              <a:rPr lang="en-US" altLang="en-US" sz="2600"/>
              <a:t>Normal, Exponential, Poisson, Lognormal….</a:t>
            </a:r>
            <a:endParaRPr lang="en-US" altLang="en-US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>
            <a:extLst>
              <a:ext uri="{FF2B5EF4-FFF2-40B4-BE49-F238E27FC236}">
                <a16:creationId xmlns:a16="http://schemas.microsoft.com/office/drawing/2014/main" id="{E0244D71-C013-9DE2-E4B0-21084F8B11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Test Statistics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290" name="Rectangle 3">
                <a:extLst>
                  <a:ext uri="{FF2B5EF4-FFF2-40B4-BE49-F238E27FC236}">
                    <a16:creationId xmlns:a16="http://schemas.microsoft.com/office/drawing/2014/main" id="{03A05A5A-D401-9F92-D24F-AB972158A127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>
                  <a:spcBef>
                    <a:spcPts val="0"/>
                  </a:spcBef>
                </a:pPr>
                <a:r>
                  <a:rPr lang="en-US" altLang="en-US"/>
                  <a:t>z-critical</a:t>
                </a:r>
              </a:p>
              <a:p>
                <a:pPr lvl="1">
                  <a:spcBef>
                    <a:spcPts val="0"/>
                  </a:spcBef>
                </a:pPr>
                <a:r>
                  <a:rPr lang="en-US" altLang="en-US" sz="2400"/>
                  <a:t>A value based on a level of significance (usually 95%)</a:t>
                </a:r>
              </a:p>
              <a:p>
                <a:pPr lvl="1">
                  <a:spcBef>
                    <a:spcPts val="0"/>
                  </a:spcBef>
                </a:pPr>
                <a:r>
                  <a:rPr lang="en-US" altLang="en-US" sz="2400"/>
                  <a:t>Obtained from a statistical z-table or Excel</a:t>
                </a:r>
              </a:p>
              <a:p>
                <a:pPr>
                  <a:spcBef>
                    <a:spcPts val="0"/>
                  </a:spcBef>
                </a:pPr>
                <a:r>
                  <a:rPr lang="en-US" altLang="en-US"/>
                  <a:t>z-statistic</a:t>
                </a:r>
              </a:p>
              <a:p>
                <a:pPr lvl="1">
                  <a:spcBef>
                    <a:spcPts val="0"/>
                  </a:spcBef>
                </a:pPr>
                <a:r>
                  <a:rPr lang="en-US" altLang="en-US" sz="2400"/>
                  <a:t>Calculated using formulae or Excel</a:t>
                </a:r>
              </a:p>
              <a:p>
                <a:pPr marL="0" indent="0" algn="ctr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n-US" sz="24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en-US" sz="2400" b="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en-US" sz="2400" b="0" i="1">
                              <a:latin typeface="Cambria Math" panose="02040503050406030204" pitchFamily="18" charset="0"/>
                            </a:rPr>
                            <m:t>𝑠𝑡𝑎𝑡</m:t>
                          </m:r>
                        </m:sub>
                      </m:sSub>
                      <m:r>
                        <a:rPr lang="en-US" altLang="en-US" sz="2400" b="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en-US" sz="2400" b="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altLang="en-US" sz="2400" b="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̅"/>
                                  <m:ctrlPr>
                                    <a:rPr lang="en-US" alt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en-US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  <m:r>
                                <a:rPr lang="en-US" altLang="en-US" sz="2400" b="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en-US" sz="24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en-US" altLang="en-US" sz="2400" b="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skw"/>
                                  <m:ctrlPr>
                                    <a:rPr lang="en-US" altLang="en-US" sz="2400" b="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en-US" sz="2400" b="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US" altLang="en-US" sz="2400" b="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altLang="en-US" sz="2400" b="0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e>
                                  </m:rad>
                                </m:den>
                              </m:f>
                            </m:e>
                          </m:d>
                        </m:den>
                      </m:f>
                    </m:oMath>
                  </m:oMathPara>
                </a14:m>
                <a:endParaRPr lang="en-US" altLang="en-US" sz="2400"/>
              </a:p>
              <a:p>
                <a:pPr marL="0" indent="0" algn="ctr">
                  <a:spcBef>
                    <a:spcPts val="0"/>
                  </a:spcBef>
                  <a:buNone/>
                </a:pPr>
                <a:r>
                  <a:rPr lang="en-US" altLang="en-US" sz="1000"/>
                  <a:t>(NOTE:  z-stat formula is for unknown population standard deviation, hence s)</a:t>
                </a:r>
              </a:p>
              <a:p>
                <a:pPr>
                  <a:spcBef>
                    <a:spcPts val="0"/>
                  </a:spcBef>
                </a:pPr>
                <a:r>
                  <a:rPr lang="en-US" altLang="en-US"/>
                  <a:t>Compare z-crit to z-stat and make conclusions</a:t>
                </a:r>
              </a:p>
              <a:p>
                <a:pPr>
                  <a:spcBef>
                    <a:spcPts val="0"/>
                  </a:spcBef>
                </a:pPr>
                <a:endParaRPr lang="en-US" altLang="en-US"/>
              </a:p>
              <a:p>
                <a:pPr>
                  <a:spcBef>
                    <a:spcPts val="0"/>
                  </a:spcBef>
                </a:pPr>
                <a:endParaRPr lang="en-US" altLang="en-US"/>
              </a:p>
              <a:p>
                <a:pPr lvl="1">
                  <a:spcBef>
                    <a:spcPts val="268"/>
                  </a:spcBef>
                </a:pPr>
                <a:endParaRPr lang="en-US" altLang="en-US"/>
              </a:p>
              <a:p>
                <a:endParaRPr lang="en-US" altLang="en-US"/>
              </a:p>
            </p:txBody>
          </p:sp>
        </mc:Choice>
        <mc:Fallback xmlns="">
          <p:sp>
            <p:nvSpPr>
              <p:cNvPr id="12290" name="Rectangle 3">
                <a:extLst>
                  <a:ext uri="{FF2B5EF4-FFF2-40B4-BE49-F238E27FC236}">
                    <a16:creationId xmlns:a16="http://schemas.microsoft.com/office/drawing/2014/main" id="{03A05A5A-D401-9F92-D24F-AB972158A12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>
                <a:blip r:embed="rId2"/>
                <a:stretch>
                  <a:fillRect l="-1488" t="-17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>
            <a:extLst>
              <a:ext uri="{FF2B5EF4-FFF2-40B4-BE49-F238E27FC236}">
                <a16:creationId xmlns:a16="http://schemas.microsoft.com/office/drawing/2014/main" id="{2FFD7D78-EB36-2A42-E0DC-2A886A4221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Comparison of z-stat and z-crit</a:t>
            </a:r>
          </a:p>
        </p:txBody>
      </p:sp>
      <p:sp>
        <p:nvSpPr>
          <p:cNvPr id="13314" name="Rectangle 3">
            <a:extLst>
              <a:ext uri="{FF2B5EF4-FFF2-40B4-BE49-F238E27FC236}">
                <a16:creationId xmlns:a16="http://schemas.microsoft.com/office/drawing/2014/main" id="{72434893-DC57-6945-AE83-BB0D5B6C9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Rules of Thumb</a:t>
            </a:r>
          </a:p>
          <a:p>
            <a:pPr lvl="1"/>
            <a:r>
              <a:rPr lang="en-US" altLang="en-US"/>
              <a:t>Calc z-stat</a:t>
            </a:r>
          </a:p>
          <a:p>
            <a:pPr lvl="1"/>
            <a:r>
              <a:rPr lang="en-US" altLang="en-US"/>
              <a:t>Obtain z-crit</a:t>
            </a:r>
          </a:p>
          <a:p>
            <a:pPr lvl="1"/>
            <a:endParaRPr lang="en-US" altLang="en-US" sz="2000"/>
          </a:p>
          <a:p>
            <a:pPr lvl="1">
              <a:buFontTx/>
              <a:buNone/>
            </a:pPr>
            <a:r>
              <a:rPr lang="en-US" altLang="en-US"/>
              <a:t>		If:	|z-stat| &gt; |z-crit|, Reject the Null Ho</a:t>
            </a:r>
          </a:p>
          <a:p>
            <a:pPr lvl="1">
              <a:buFontTx/>
              <a:buNone/>
            </a:pPr>
            <a:endParaRPr lang="en-US" altLang="en-US" sz="2200"/>
          </a:p>
          <a:p>
            <a:pPr lvl="1">
              <a:buFontTx/>
              <a:buNone/>
            </a:pPr>
            <a:r>
              <a:rPr lang="en-US" altLang="en-US"/>
              <a:t>		If:	|z-stat| &lt; |z-crit|, Fail to Reject* the Null Ho</a:t>
            </a:r>
          </a:p>
          <a:p>
            <a:pPr lvl="1" algn="ctr">
              <a:buFontTx/>
              <a:buNone/>
            </a:pPr>
            <a:endParaRPr lang="en-US" altLang="en-US" sz="800"/>
          </a:p>
          <a:p>
            <a:pPr lvl="1" algn="ctr">
              <a:buFontTx/>
              <a:buNone/>
            </a:pPr>
            <a:r>
              <a:rPr lang="en-US" altLang="en-US" sz="1200"/>
              <a:t>(*NOTE:  Standard statistical nomenclature, instead of saying we accept the Null)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>
            <a:extLst>
              <a:ext uri="{FF2B5EF4-FFF2-40B4-BE49-F238E27FC236}">
                <a16:creationId xmlns:a16="http://schemas.microsoft.com/office/drawing/2014/main" id="{D901792C-4837-EEC0-0389-C357462C8E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Hypothesis Testing (two tailed)</a:t>
            </a:r>
          </a:p>
        </p:txBody>
      </p:sp>
      <p:sp>
        <p:nvSpPr>
          <p:cNvPr id="14338" name="Rectangle 3">
            <a:extLst>
              <a:ext uri="{FF2B5EF4-FFF2-40B4-BE49-F238E27FC236}">
                <a16:creationId xmlns:a16="http://schemas.microsoft.com/office/drawing/2014/main" id="{966316EB-454B-6E92-3E49-DF8BE76435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2"/>
            <a:endParaRPr lang="en-US" altLang="en-US"/>
          </a:p>
          <a:p>
            <a:pPr lvl="1"/>
            <a:endParaRPr lang="en-US" altLang="en-US"/>
          </a:p>
        </p:txBody>
      </p:sp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9BD66CD3-A55A-3A45-6CD3-A1D1EB1EB74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5597701"/>
              </p:ext>
            </p:extLst>
          </p:nvPr>
        </p:nvGraphicFramePr>
        <p:xfrm>
          <a:off x="1100138" y="2032000"/>
          <a:ext cx="7683500" cy="370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 4">
            <a:extLst>
              <a:ext uri="{FF2B5EF4-FFF2-40B4-BE49-F238E27FC236}">
                <a16:creationId xmlns:a16="http://schemas.microsoft.com/office/drawing/2014/main" id="{CD5D3452-1EBA-AC53-39D0-17EE6D2BE8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032000"/>
            <a:ext cx="3319462" cy="1625613"/>
          </a:xfrm>
          <a:prstGeom prst="rect">
            <a:avLst/>
          </a:prstGeom>
          <a:noFill/>
          <a:ln>
            <a:noFill/>
          </a:ln>
        </p:spPr>
        <p:txBody>
          <a:bodyPr wrap="square" lIns="64008" tIns="54864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en-US" sz="1800" b="0" i="0" u="none" strike="noStrike" baseline="0">
                <a:solidFill>
                  <a:srgbClr val="000000"/>
                </a:solidFill>
                <a:latin typeface="Tms Rmn" charset="0"/>
              </a:rPr>
              <a:t>Rules of Thumb:</a:t>
            </a:r>
          </a:p>
          <a:p>
            <a:pPr algn="l" rtl="0">
              <a:defRPr sz="1000"/>
            </a:pPr>
            <a:r>
              <a:rPr lang="en-US" sz="1800" b="0" i="0" u="none" strike="noStrike" baseline="0">
                <a:solidFill>
                  <a:srgbClr val="000000"/>
                </a:solidFill>
                <a:latin typeface="Tms Rmn" charset="0"/>
              </a:rPr>
              <a:t>Calc z-stat, look up z-crit, </a:t>
            </a:r>
          </a:p>
          <a:p>
            <a:pPr algn="l" rtl="0">
              <a:defRPr sz="1000"/>
            </a:pPr>
            <a:r>
              <a:rPr lang="en-US" sz="1800" b="0" i="0" u="none" strike="noStrike" baseline="0">
                <a:solidFill>
                  <a:srgbClr val="000000"/>
                </a:solidFill>
                <a:latin typeface="Tms Rmn" charset="0"/>
              </a:rPr>
              <a:t>&amp;</a:t>
            </a:r>
          </a:p>
          <a:p>
            <a:pPr algn="l" rtl="0">
              <a:defRPr sz="1000"/>
            </a:pPr>
            <a:r>
              <a:rPr lang="en-US" sz="1800" b="0" i="0" u="none" strike="noStrike" baseline="0">
                <a:solidFill>
                  <a:srgbClr val="000000"/>
                </a:solidFill>
                <a:latin typeface="Tms Rmn" charset="0"/>
              </a:rPr>
              <a:t>If |z-stat| &gt; z-crit, Reject Ho</a:t>
            </a:r>
          </a:p>
          <a:p>
            <a:pPr algn="l" rtl="0">
              <a:defRPr sz="1000"/>
            </a:pPr>
            <a:r>
              <a:rPr lang="en-US" sz="1800" b="0" i="0" u="none" strike="noStrike" baseline="0">
                <a:solidFill>
                  <a:srgbClr val="000000"/>
                </a:solidFill>
                <a:latin typeface="Tms Rmn" charset="0"/>
              </a:rPr>
              <a:t>If |z-stat| &lt; z-crit, Fail</a:t>
            </a:r>
            <a:r>
              <a:rPr lang="en-US" sz="1800" b="0" i="0" u="none" strike="noStrike">
                <a:solidFill>
                  <a:srgbClr val="000000"/>
                </a:solidFill>
                <a:latin typeface="Tms Rmn" charset="0"/>
              </a:rPr>
              <a:t> to Reject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Tms Rmn" charset="0"/>
              </a:rPr>
              <a:t> Ho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4671C-A6AD-A5D5-E085-A45EBBDB85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>
            <a:extLst>
              <a:ext uri="{FF2B5EF4-FFF2-40B4-BE49-F238E27FC236}">
                <a16:creationId xmlns:a16="http://schemas.microsoft.com/office/drawing/2014/main" id="{0130D81F-A0DD-3F2D-70B2-3ED7EA244C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/>
              <a:t>Hypothesis Testing (two tailed) – Example for 10% Significance</a:t>
            </a:r>
          </a:p>
        </p:txBody>
      </p:sp>
      <p:sp>
        <p:nvSpPr>
          <p:cNvPr id="14338" name="Rectangle 3">
            <a:extLst>
              <a:ext uri="{FF2B5EF4-FFF2-40B4-BE49-F238E27FC236}">
                <a16:creationId xmlns:a16="http://schemas.microsoft.com/office/drawing/2014/main" id="{EF177980-FE60-06DB-6D96-D623BC7BDC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2"/>
            <a:endParaRPr lang="en-US" altLang="en-US"/>
          </a:p>
          <a:p>
            <a:pPr lvl="1"/>
            <a:endParaRPr lang="en-US" altLang="en-US"/>
          </a:p>
        </p:txBody>
      </p:sp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4C49629F-E854-DA72-E92F-1A554839A3B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1070085"/>
              </p:ext>
            </p:extLst>
          </p:nvPr>
        </p:nvGraphicFramePr>
        <p:xfrm>
          <a:off x="1100138" y="2032000"/>
          <a:ext cx="7683500" cy="370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 6">
            <a:extLst>
              <a:ext uri="{FF2B5EF4-FFF2-40B4-BE49-F238E27FC236}">
                <a16:creationId xmlns:a16="http://schemas.microsoft.com/office/drawing/2014/main" id="{57F40185-4B37-54DA-9DEA-9BCF5048FE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5676373"/>
            <a:ext cx="2001838" cy="484894"/>
          </a:xfrm>
          <a:prstGeom prst="rect">
            <a:avLst/>
          </a:prstGeom>
          <a:noFill/>
          <a:ln>
            <a:noFill/>
          </a:ln>
        </p:spPr>
        <p:txBody>
          <a:bodyPr wrap="square" lIns="36576" tIns="32004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en-US" sz="1600" b="0" i="0" u="none" strike="noStrike" baseline="0">
                <a:solidFill>
                  <a:srgbClr val="000000"/>
                </a:solidFill>
                <a:latin typeface="Tms Rmn" charset="0"/>
              </a:rPr>
              <a:t>Z-crit = -1.645</a:t>
            </a:r>
          </a:p>
        </p:txBody>
      </p:sp>
      <p:sp>
        <p:nvSpPr>
          <p:cNvPr id="4" name="Text 6">
            <a:extLst>
              <a:ext uri="{FF2B5EF4-FFF2-40B4-BE49-F238E27FC236}">
                <a16:creationId xmlns:a16="http://schemas.microsoft.com/office/drawing/2014/main" id="{220D4020-D60B-58E4-CF53-4D080EC27D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5701153"/>
            <a:ext cx="2001838" cy="484894"/>
          </a:xfrm>
          <a:prstGeom prst="rect">
            <a:avLst/>
          </a:prstGeom>
          <a:noFill/>
          <a:ln>
            <a:noFill/>
          </a:ln>
        </p:spPr>
        <p:txBody>
          <a:bodyPr wrap="square" lIns="36576" tIns="32004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en-US" sz="1600" b="0" i="0" u="none" strike="noStrike" baseline="0">
                <a:solidFill>
                  <a:srgbClr val="000000"/>
                </a:solidFill>
                <a:latin typeface="Tms Rmn" charset="0"/>
              </a:rPr>
              <a:t>Z-crit = +1.645</a:t>
            </a:r>
          </a:p>
        </p:txBody>
      </p:sp>
      <p:sp>
        <p:nvSpPr>
          <p:cNvPr id="5" name="Text 4">
            <a:extLst>
              <a:ext uri="{FF2B5EF4-FFF2-40B4-BE49-F238E27FC236}">
                <a16:creationId xmlns:a16="http://schemas.microsoft.com/office/drawing/2014/main" id="{CD5D3452-1EBA-AC53-39D0-17EE6D2BE8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976" y="2069171"/>
            <a:ext cx="3319462" cy="1625613"/>
          </a:xfrm>
          <a:prstGeom prst="rect">
            <a:avLst/>
          </a:prstGeom>
          <a:noFill/>
          <a:ln>
            <a:noFill/>
          </a:ln>
        </p:spPr>
        <p:txBody>
          <a:bodyPr wrap="square" lIns="64008" tIns="54864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en-US" sz="1800" b="0" i="0" u="none" strike="noStrike" baseline="0">
                <a:solidFill>
                  <a:srgbClr val="000000"/>
                </a:solidFill>
                <a:latin typeface="Tms Rmn" charset="0"/>
              </a:rPr>
              <a:t>Rules of Thumb:</a:t>
            </a:r>
          </a:p>
          <a:p>
            <a:pPr algn="l" rtl="0">
              <a:defRPr sz="1000"/>
            </a:pPr>
            <a:r>
              <a:rPr lang="en-US" sz="1800" b="0" i="0" u="none" strike="noStrike" baseline="0">
                <a:solidFill>
                  <a:srgbClr val="000000"/>
                </a:solidFill>
                <a:latin typeface="Tms Rmn" charset="0"/>
              </a:rPr>
              <a:t>Calc z-stat, look up z-crit, </a:t>
            </a:r>
          </a:p>
          <a:p>
            <a:pPr algn="l" rtl="0">
              <a:defRPr sz="1000"/>
            </a:pPr>
            <a:r>
              <a:rPr lang="en-US" sz="1800" b="0" i="0" u="none" strike="noStrike" baseline="0">
                <a:solidFill>
                  <a:srgbClr val="000000"/>
                </a:solidFill>
                <a:latin typeface="Tms Rmn" charset="0"/>
              </a:rPr>
              <a:t>&amp;</a:t>
            </a:r>
          </a:p>
          <a:p>
            <a:pPr algn="l" rtl="0">
              <a:defRPr sz="1000"/>
            </a:pPr>
            <a:r>
              <a:rPr lang="en-US" sz="1800" b="0" i="0" u="none" strike="noStrike" baseline="0">
                <a:solidFill>
                  <a:srgbClr val="000000"/>
                </a:solidFill>
                <a:latin typeface="Tms Rmn" charset="0"/>
              </a:rPr>
              <a:t>If |z-stat| &gt; z-crit, Reject Ho</a:t>
            </a:r>
          </a:p>
          <a:p>
            <a:pPr algn="l" rtl="0">
              <a:defRPr sz="1000"/>
            </a:pPr>
            <a:r>
              <a:rPr lang="en-US" sz="1800" b="0" i="0" u="none" strike="noStrike" baseline="0">
                <a:solidFill>
                  <a:srgbClr val="000000"/>
                </a:solidFill>
                <a:latin typeface="Tms Rmn" charset="0"/>
              </a:rPr>
              <a:t>If |z-stat| &lt; z-crit, Fail</a:t>
            </a:r>
            <a:r>
              <a:rPr lang="en-US" sz="1800" b="0" i="0" u="none" strike="noStrike">
                <a:solidFill>
                  <a:srgbClr val="000000"/>
                </a:solidFill>
                <a:latin typeface="Tms Rmn" charset="0"/>
              </a:rPr>
              <a:t> to Reject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Tms Rmn" charset="0"/>
              </a:rPr>
              <a:t> Ho</a:t>
            </a:r>
          </a:p>
        </p:txBody>
      </p:sp>
    </p:spTree>
    <p:extLst>
      <p:ext uri="{BB962C8B-B14F-4D97-AF65-F5344CB8AC3E}">
        <p14:creationId xmlns:p14="http://schemas.microsoft.com/office/powerpoint/2010/main" val="23741995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>
            <a:extLst>
              <a:ext uri="{FF2B5EF4-FFF2-40B4-BE49-F238E27FC236}">
                <a16:creationId xmlns:a16="http://schemas.microsoft.com/office/drawing/2014/main" id="{1A59AD48-660B-3B28-FA83-5393E42DFB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Finding z</a:t>
            </a:r>
            <a:r>
              <a:rPr lang="en-US" altLang="en-US" baseline="-25000"/>
              <a:t>crit</a:t>
            </a:r>
            <a:endParaRPr lang="en-US" altLang="en-US"/>
          </a:p>
        </p:txBody>
      </p:sp>
      <p:sp>
        <p:nvSpPr>
          <p:cNvPr id="16386" name="Rectangle 3">
            <a:extLst>
              <a:ext uri="{FF2B5EF4-FFF2-40B4-BE49-F238E27FC236}">
                <a16:creationId xmlns:a16="http://schemas.microsoft.com/office/drawing/2014/main" id="{5AF64094-7718-CE09-8C46-1FFDBFE1AE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95325" y="1978025"/>
            <a:ext cx="8372475" cy="4371975"/>
          </a:xfrm>
        </p:spPr>
        <p:txBody>
          <a:bodyPr/>
          <a:lstStyle/>
          <a:p>
            <a:pPr algn="just"/>
            <a:r>
              <a:rPr lang="en-US" altLang="en-US" sz="2800">
                <a:latin typeface="Times New Roman" panose="02020603050405020304" pitchFamily="18" charset="0"/>
              </a:rPr>
              <a:t>based on a </a:t>
            </a:r>
            <a:r>
              <a:rPr lang="en-US" altLang="en-US" sz="2800">
                <a:solidFill>
                  <a:srgbClr val="000000"/>
                </a:solidFill>
              </a:rPr>
              <a:t>level of significance (e.g., 0.10, 0.05, 0.01)</a:t>
            </a:r>
            <a:endParaRPr lang="en-US" altLang="en-US"/>
          </a:p>
          <a:p>
            <a:pPr algn="just"/>
            <a:r>
              <a:rPr lang="en-US" altLang="en-US"/>
              <a:t>z</a:t>
            </a:r>
            <a:r>
              <a:rPr lang="en-US" altLang="en-US" baseline="-25000"/>
              <a:t>crit</a:t>
            </a:r>
            <a:r>
              <a:rPr lang="en-US" altLang="en-US">
                <a:latin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</a:rPr>
              <a:t>value can be </a:t>
            </a:r>
            <a:r>
              <a:rPr lang="en-US" altLang="en-US" sz="2800">
                <a:solidFill>
                  <a:srgbClr val="000000"/>
                </a:solidFill>
              </a:rPr>
              <a:t>obtained from a statistical z-table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7F79655-16C8-0985-DDAC-60399D4D59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4171546"/>
              </p:ext>
            </p:extLst>
          </p:nvPr>
        </p:nvGraphicFramePr>
        <p:xfrm>
          <a:off x="2623078" y="3352800"/>
          <a:ext cx="4516967" cy="18542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640080">
                  <a:extLst>
                    <a:ext uri="{9D8B030D-6E8A-4147-A177-3AD203B41FA5}">
                      <a16:colId xmlns:a16="http://schemas.microsoft.com/office/drawing/2014/main" val="3778294841"/>
                    </a:ext>
                  </a:extLst>
                </a:gridCol>
                <a:gridCol w="1117494">
                  <a:extLst>
                    <a:ext uri="{9D8B030D-6E8A-4147-A177-3AD203B41FA5}">
                      <a16:colId xmlns:a16="http://schemas.microsoft.com/office/drawing/2014/main" val="1489579740"/>
                    </a:ext>
                  </a:extLst>
                </a:gridCol>
                <a:gridCol w="2759393">
                  <a:extLst>
                    <a:ext uri="{9D8B030D-6E8A-4147-A177-3AD203B41FA5}">
                      <a16:colId xmlns:a16="http://schemas.microsoft.com/office/drawing/2014/main" val="43274707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Zcrit for Commom Values of </a:t>
                      </a:r>
                      <a:r>
                        <a:rPr lang="en-US">
                          <a:solidFill>
                            <a:schemeClr val="tx1"/>
                          </a:solidFill>
                          <a:latin typeface="Symbol" pitchFamily="2" charset="2"/>
                        </a:rPr>
                        <a:t>a</a:t>
                      </a:r>
                      <a:r>
                        <a:rPr lang="en-US">
                          <a:solidFill>
                            <a:schemeClr val="tx1"/>
                          </a:solidFill>
                        </a:rPr>
                        <a:t>, n &gt; 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13956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  <a:latin typeface="Symbol" pitchFamily="2" charset="2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en-US"/>
                        <a:t>|z-crit|</a:t>
                      </a:r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If </a:t>
                      </a:r>
                      <a:r>
                        <a:rPr lang="en-US" altLang="en-US"/>
                        <a:t>|z-stat| &gt; |z-crit|, then</a:t>
                      </a:r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8930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tx1"/>
                          </a:solidFill>
                        </a:rPr>
                        <a:t>0.10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1.645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tx1"/>
                          </a:solidFill>
                        </a:rPr>
                        <a:t>Reject Ho if </a:t>
                      </a:r>
                      <a:r>
                        <a:rPr lang="en-US" altLang="en-US"/>
                        <a:t>|z-stat| &gt; 1.645</a:t>
                      </a:r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69171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tx1"/>
                          </a:solidFill>
                        </a:rPr>
                        <a:t>0.05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1.96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>
                          <a:solidFill>
                            <a:schemeClr val="tx1"/>
                          </a:solidFill>
                        </a:rPr>
                        <a:t>Reject Ho if </a:t>
                      </a:r>
                      <a:r>
                        <a:rPr lang="en-US" altLang="en-US"/>
                        <a:t>|z-stat| &gt; 1.96</a:t>
                      </a:r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99808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tx1"/>
                          </a:solidFill>
                        </a:rPr>
                        <a:t>0.01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2.575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>
                          <a:solidFill>
                            <a:schemeClr val="tx1"/>
                          </a:solidFill>
                        </a:rPr>
                        <a:t>Reject Ho if </a:t>
                      </a:r>
                      <a:r>
                        <a:rPr lang="en-US" altLang="en-US"/>
                        <a:t>|z-stat| &gt; 2.575</a:t>
                      </a:r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375546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6ED03303-A6D6-EEE2-2A99-67C8D8A11D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Example – Salary Comparison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410" name="Rectangle 3">
                <a:extLst>
                  <a:ext uri="{FF2B5EF4-FFF2-40B4-BE49-F238E27FC236}">
                    <a16:creationId xmlns:a16="http://schemas.microsoft.com/office/drawing/2014/main" id="{6DEA37EF-2BB8-D347-FF80-9DFDE70ECDB4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>
                  <a:spcBef>
                    <a:spcPts val="100"/>
                  </a:spcBef>
                </a:pPr>
                <a:r>
                  <a:rPr lang="en-US" altLang="en-US">
                    <a:latin typeface="Symbol" pitchFamily="2" charset="2"/>
                  </a:rPr>
                  <a:t>m</a:t>
                </a:r>
                <a:r>
                  <a:rPr lang="en-US" altLang="en-US"/>
                  <a:t> = $36,000</a:t>
                </a:r>
              </a:p>
              <a:p>
                <a:pPr>
                  <a:spcBef>
                    <a:spcPts val="100"/>
                  </a:spcBef>
                </a:pPr>
                <a:r>
                  <a:rPr lang="en-US" altLang="en-US"/>
                  <a:t>Sample stats:  xbar</a:t>
                </a:r>
                <a:r>
                  <a:rPr lang="en-US" altLang="en-US" baseline="-25000"/>
                  <a:t>1</a:t>
                </a:r>
                <a:r>
                  <a:rPr lang="en-US" altLang="en-US"/>
                  <a:t>=$34,500, n</a:t>
                </a:r>
                <a:r>
                  <a:rPr lang="en-US" altLang="en-US" baseline="-25000"/>
                  <a:t>1 </a:t>
                </a:r>
                <a:r>
                  <a:rPr lang="en-US" altLang="en-US"/>
                  <a:t>= 100, SD</a:t>
                </a:r>
                <a:r>
                  <a:rPr lang="en-US" altLang="en-US" baseline="-25000"/>
                  <a:t>1 </a:t>
                </a:r>
                <a:r>
                  <a:rPr lang="en-US" altLang="en-US"/>
                  <a:t>= $2,500</a:t>
                </a:r>
              </a:p>
              <a:p>
                <a:pPr>
                  <a:spcBef>
                    <a:spcPts val="100"/>
                  </a:spcBef>
                </a:pPr>
                <a:r>
                  <a:rPr lang="en-US" altLang="en-US"/>
                  <a:t>test if xbar</a:t>
                </a:r>
                <a:r>
                  <a:rPr lang="en-US" altLang="en-US" baseline="-25000"/>
                  <a:t>1 </a:t>
                </a:r>
                <a:r>
                  <a:rPr lang="en-US" altLang="en-US"/>
                  <a:t>= </a:t>
                </a:r>
                <a:r>
                  <a:rPr lang="en-US" altLang="en-US">
                    <a:latin typeface="Symbol" pitchFamily="2" charset="2"/>
                  </a:rPr>
                  <a:t>m</a:t>
                </a:r>
                <a:r>
                  <a:rPr lang="en-US" altLang="en-US"/>
                  <a:t> </a:t>
                </a:r>
              </a:p>
              <a:p>
                <a:pPr marL="0" indent="0" algn="ctr">
                  <a:spcBef>
                    <a:spcPts val="100"/>
                  </a:spcBef>
                  <a:buNone/>
                </a:pPr>
                <a:r>
                  <a:rPr lang="en-US" altLang="en-US"/>
                  <a:t>Ho: </a:t>
                </a:r>
                <a:r>
                  <a:rPr lang="en-US" altLang="en-US">
                    <a:latin typeface="Symbol" pitchFamily="2" charset="2"/>
                  </a:rPr>
                  <a:t>m</a:t>
                </a:r>
                <a:r>
                  <a:rPr lang="en-US" altLang="en-US"/>
                  <a:t> = xbar</a:t>
                </a:r>
                <a:r>
                  <a:rPr lang="en-US" altLang="en-US" baseline="-25000"/>
                  <a:t>1</a:t>
                </a:r>
                <a:r>
                  <a:rPr lang="en-US" altLang="en-US"/>
                  <a:t> &amp; Ha: </a:t>
                </a:r>
                <a:r>
                  <a:rPr lang="en-US" altLang="en-US">
                    <a:latin typeface="Symbol" pitchFamily="2" charset="2"/>
                  </a:rPr>
                  <a:t>m</a:t>
                </a:r>
                <a:r>
                  <a:rPr lang="en-US" altLang="en-US"/>
                  <a:t> </a:t>
                </a:r>
                <a14:m>
                  <m:oMath xmlns:m="http://schemas.openxmlformats.org/officeDocument/2006/math">
                    <m:r>
                      <a:rPr lang="en-US" alt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altLang="en-US"/>
                  <a:t> xbar</a:t>
                </a:r>
                <a:r>
                  <a:rPr lang="en-US" altLang="en-US" baseline="-25000"/>
                  <a:t>1</a:t>
                </a:r>
                <a:r>
                  <a:rPr lang="en-US" altLang="en-US"/>
                  <a:t> </a:t>
                </a:r>
              </a:p>
              <a:p>
                <a:pPr>
                  <a:spcBef>
                    <a:spcPts val="100"/>
                  </a:spcBef>
                </a:pPr>
                <a:r>
                  <a:rPr lang="en-US" altLang="en-US"/>
                  <a:t>therefore a two-tailed test, </a:t>
                </a:r>
              </a:p>
              <a:p>
                <a:pPr>
                  <a:spcBef>
                    <a:spcPts val="100"/>
                  </a:spcBef>
                </a:pPr>
                <a:r>
                  <a:rPr lang="en-US" altLang="en-US"/>
                  <a:t>significance = 5% &amp; z</a:t>
                </a:r>
                <a:r>
                  <a:rPr lang="en-US" altLang="en-US" baseline="-25000"/>
                  <a:t>crit </a:t>
                </a:r>
                <a:r>
                  <a:rPr lang="en-US" altLang="en-US"/>
                  <a:t>= 1.96</a:t>
                </a:r>
              </a:p>
            </p:txBody>
          </p:sp>
        </mc:Choice>
        <mc:Fallback xmlns="">
          <p:sp>
            <p:nvSpPr>
              <p:cNvPr id="17410" name="Rectangle 3">
                <a:extLst>
                  <a:ext uri="{FF2B5EF4-FFF2-40B4-BE49-F238E27FC236}">
                    <a16:creationId xmlns:a16="http://schemas.microsoft.com/office/drawing/2014/main" id="{6DEA37EF-2BB8-D347-FF80-9DFDE70ECD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>
                <a:blip r:embed="rId2"/>
                <a:stretch>
                  <a:fillRect l="-1488" t="-20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D439E1-7514-465A-9D2D-505A129D7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E282B7E1-CD64-3CFB-07EA-7B8060790C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Example – Salary Comparison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410" name="Rectangle 3">
                <a:extLst>
                  <a:ext uri="{FF2B5EF4-FFF2-40B4-BE49-F238E27FC236}">
                    <a16:creationId xmlns:a16="http://schemas.microsoft.com/office/drawing/2014/main" id="{A865EB3C-F430-D76B-662A-B6550D6ADFDF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>
                  <a:spcBef>
                    <a:spcPts val="0"/>
                  </a:spcBef>
                </a:pPr>
                <a:r>
                  <a:rPr lang="en-US" alt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Given:  </a:t>
                </a:r>
                <a:r>
                  <a:rPr lang="en-US" altLang="en-US" sz="2000">
                    <a:latin typeface="Symbol" pitchFamily="2" charset="2"/>
                  </a:rPr>
                  <a:t>m</a:t>
                </a:r>
                <a:r>
                  <a:rPr lang="en-US" altLang="en-US" sz="2000"/>
                  <a:t> = $36,000, xbar</a:t>
                </a:r>
                <a:r>
                  <a:rPr lang="en-US" altLang="en-US" sz="2000" baseline="-25000"/>
                  <a:t>1</a:t>
                </a:r>
                <a:r>
                  <a:rPr lang="en-US" altLang="en-US" sz="2000"/>
                  <a:t>=$34,500, n</a:t>
                </a:r>
                <a:r>
                  <a:rPr lang="en-US" altLang="en-US" sz="2000" baseline="-25000"/>
                  <a:t>1 </a:t>
                </a:r>
                <a:r>
                  <a:rPr lang="en-US" altLang="en-US" sz="2000"/>
                  <a:t>= 100, SD</a:t>
                </a:r>
                <a:r>
                  <a:rPr lang="en-US" altLang="en-US" sz="2000" baseline="-25000"/>
                  <a:t>1 </a:t>
                </a:r>
                <a:r>
                  <a:rPr lang="en-US" altLang="en-US" sz="2000"/>
                  <a:t>= $5,500, &amp; z</a:t>
                </a:r>
                <a:r>
                  <a:rPr lang="en-US" altLang="en-US" sz="2000" baseline="-25000"/>
                  <a:t>crit </a:t>
                </a:r>
                <a:r>
                  <a:rPr lang="en-US" altLang="en-US" sz="2000"/>
                  <a:t>= 1.96</a:t>
                </a:r>
              </a:p>
              <a:p>
                <a:pPr>
                  <a:spcBef>
                    <a:spcPts val="0"/>
                  </a:spcBef>
                </a:pPr>
                <a:endParaRPr lang="en-US" altLang="en-US" sz="600"/>
              </a:p>
              <a:p>
                <a:pPr marL="0" indent="0" algn="ctr"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altLang="en-US" sz="2000" i="1">
                            <a:latin typeface="Cambria Math" panose="02040503050406030204" pitchFamily="18" charset="0"/>
                          </a:rPr>
                          <m:t>𝑠𝑡𝑎𝑡</m:t>
                        </m:r>
                      </m:sub>
                    </m:sSub>
                    <m:r>
                      <a:rPr lang="en-US" altLang="en-US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alt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en-US" sz="2000" b="0" i="1">
                                <a:latin typeface="Cambria Math" panose="02040503050406030204" pitchFamily="18" charset="0"/>
                              </a:rPr>
                              <m:t>$</m:t>
                            </m:r>
                            <m:r>
                              <a:rPr lang="en-US" altLang="en-US" sz="2000" i="1">
                                <a:latin typeface="Cambria Math" panose="02040503050406030204" pitchFamily="18" charset="0"/>
                              </a:rPr>
                              <m:t>34,500−</m:t>
                            </m:r>
                            <m:r>
                              <a:rPr lang="en-US" altLang="en-US" sz="2000" b="0" i="1">
                                <a:latin typeface="Cambria Math" panose="02040503050406030204" pitchFamily="18" charset="0"/>
                              </a:rPr>
                              <m:t>$</m:t>
                            </m:r>
                            <m:r>
                              <a:rPr lang="en-US" altLang="en-US" sz="2000" i="1">
                                <a:latin typeface="Cambria Math" panose="02040503050406030204" pitchFamily="18" charset="0"/>
                              </a:rPr>
                              <m:t>36,000</m:t>
                            </m:r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alt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skw"/>
                                <m:ctrlPr>
                                  <a:rPr lang="en-US" alt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en-US" sz="2000" b="0" i="1">
                                    <a:latin typeface="Cambria Math" panose="02040503050406030204" pitchFamily="18" charset="0"/>
                                  </a:rPr>
                                  <m:t>$</m:t>
                                </m:r>
                                <m:r>
                                  <a:rPr lang="en-US" altLang="en-US" sz="2000" i="1">
                                    <a:latin typeface="Cambria Math" panose="02040503050406030204" pitchFamily="18" charset="0"/>
                                  </a:rPr>
                                  <m:t>5,500</m:t>
                                </m:r>
                              </m:num>
                              <m:den>
                                <m:rad>
                                  <m:radPr>
                                    <m:degHide m:val="on"/>
                                    <m:ctrlPr>
                                      <a:rPr lang="en-US" alt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altLang="en-US" sz="2000" i="1">
                                        <a:latin typeface="Cambria Math" panose="02040503050406030204" pitchFamily="18" charset="0"/>
                                      </a:rPr>
                                      <m:t>100</m:t>
                                    </m:r>
                                  </m:e>
                                </m:rad>
                              </m:den>
                            </m:f>
                          </m:e>
                        </m:d>
                      </m:den>
                    </m:f>
                    <m:r>
                      <a:rPr lang="en-US" altLang="en-US" sz="2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2000"/>
                  <a:t>= -2.727 </a:t>
                </a:r>
              </a:p>
              <a:p>
                <a:pPr marL="0" indent="0" algn="ctr">
                  <a:spcBef>
                    <a:spcPts val="0"/>
                  </a:spcBef>
                  <a:buNone/>
                </a:pPr>
                <a:endParaRPr lang="en-US" altLang="en-US" sz="2400" i="1">
                  <a:latin typeface="Cambria Math" panose="02040503050406030204" pitchFamily="18" charset="0"/>
                </a:endParaRPr>
              </a:p>
              <a:p>
                <a:pPr marL="0" indent="0" algn="ctr">
                  <a:spcBef>
                    <a:spcPts val="0"/>
                  </a:spcBef>
                  <a:buNone/>
                </a:pPr>
                <a:endParaRPr lang="en-US" altLang="en-US" sz="2400" i="1">
                  <a:latin typeface="Cambria Math" panose="02040503050406030204" pitchFamily="18" charset="0"/>
                </a:endParaRPr>
              </a:p>
              <a:p>
                <a:pPr marL="0" indent="0" algn="ctr">
                  <a:spcBef>
                    <a:spcPts val="0"/>
                  </a:spcBef>
                  <a:buNone/>
                </a:pPr>
                <a:endParaRPr lang="en-US" altLang="en-US" sz="2400" i="1">
                  <a:latin typeface="Cambria Math" panose="02040503050406030204" pitchFamily="18" charset="0"/>
                </a:endParaRPr>
              </a:p>
              <a:p>
                <a:pPr marL="0" indent="0" algn="ctr">
                  <a:spcBef>
                    <a:spcPts val="0"/>
                  </a:spcBef>
                  <a:buNone/>
                </a:pPr>
                <a:endParaRPr lang="en-US" altLang="en-US" sz="2400" i="1">
                  <a:latin typeface="Cambria Math" panose="02040503050406030204" pitchFamily="18" charset="0"/>
                </a:endParaRPr>
              </a:p>
              <a:p>
                <a:pPr marL="0" indent="0" algn="ctr">
                  <a:spcBef>
                    <a:spcPts val="0"/>
                  </a:spcBef>
                  <a:buNone/>
                </a:pPr>
                <a:endParaRPr lang="en-US" altLang="en-US" sz="2400" i="1">
                  <a:latin typeface="Cambria Math" panose="02040503050406030204" pitchFamily="18" charset="0"/>
                </a:endParaRPr>
              </a:p>
              <a:p>
                <a:pPr marL="1292225" lvl="3" indent="0">
                  <a:spcBef>
                    <a:spcPts val="0"/>
                  </a:spcBef>
                  <a:buNone/>
                </a:pPr>
                <a:endParaRPr lang="en-US" altLang="en-US" sz="1800" i="1">
                  <a:latin typeface="Cambria Math" panose="02040503050406030204" pitchFamily="18" charset="0"/>
                </a:endParaRPr>
              </a:p>
              <a:p>
                <a:pPr marL="1292225" lvl="3" indent="0">
                  <a:spcBef>
                    <a:spcPts val="0"/>
                  </a:spcBef>
                  <a:buNone/>
                </a:pPr>
                <a:r>
                  <a:rPr lang="en-US" altLang="en-US" sz="1600"/>
                  <a:t>			        	</a:t>
                </a:r>
              </a:p>
              <a:p>
                <a:pPr marL="1292225" lvl="3" indent="0">
                  <a:spcBef>
                    <a:spcPts val="0"/>
                  </a:spcBef>
                  <a:buNone/>
                </a:pPr>
                <a:r>
                  <a:rPr lang="en-US" altLang="en-US" sz="1600"/>
                  <a:t>		</a:t>
                </a:r>
                <a14:m>
                  <m:oMath xmlns:m="http://schemas.openxmlformats.org/officeDocument/2006/math">
                    <m:r>
                      <a:rPr lang="en-US" altLang="en-US" sz="1600" b="0" i="0">
                        <a:latin typeface="Cambria Math" panose="02040503050406030204" pitchFamily="18" charset="0"/>
                      </a:rPr>
                      <m:t>    </m:t>
                    </m:r>
                    <m:sSub>
                      <m:sSubPr>
                        <m:ctrlPr>
                          <a:rPr lang="en-US" alt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16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altLang="en-US" sz="1600" i="1">
                            <a:latin typeface="Cambria Math" panose="02040503050406030204" pitchFamily="18" charset="0"/>
                          </a:rPr>
                          <m:t>𝑠𝑡𝑎𝑡</m:t>
                        </m:r>
                      </m:sub>
                    </m:sSub>
                    <m:r>
                      <a:rPr lang="en-US" altLang="en-US" sz="16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1600"/>
                  <a:t>= -2.727	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16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altLang="en-US" sz="1600" b="0" i="1">
                            <a:latin typeface="Cambria Math" panose="02040503050406030204" pitchFamily="18" charset="0"/>
                          </a:rPr>
                          <m:t>𝑐𝑟𝑖𝑡</m:t>
                        </m:r>
                      </m:sub>
                    </m:sSub>
                    <m:r>
                      <a:rPr lang="en-US" altLang="en-US" sz="16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1600"/>
                  <a:t>= +/-1.96</a:t>
                </a:r>
              </a:p>
            </p:txBody>
          </p:sp>
        </mc:Choice>
        <mc:Fallback xmlns="">
          <p:sp>
            <p:nvSpPr>
              <p:cNvPr id="17410" name="Rectangle 3">
                <a:extLst>
                  <a:ext uri="{FF2B5EF4-FFF2-40B4-BE49-F238E27FC236}">
                    <a16:creationId xmlns:a16="http://schemas.microsoft.com/office/drawing/2014/main" id="{A865EB3C-F430-D76B-662A-B6550D6ADFD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>
                <a:blip r:embed="rId2"/>
                <a:stretch>
                  <a:fillRect l="-595" t="-8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66B74A2F-E7F3-E51C-4D77-55C0E4EF8C8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8120183"/>
              </p:ext>
            </p:extLst>
          </p:nvPr>
        </p:nvGraphicFramePr>
        <p:xfrm>
          <a:off x="4015633" y="2590800"/>
          <a:ext cx="5052167" cy="243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 4">
            <a:extLst>
              <a:ext uri="{FF2B5EF4-FFF2-40B4-BE49-F238E27FC236}">
                <a16:creationId xmlns:a16="http://schemas.microsoft.com/office/drawing/2014/main" id="{E11F472B-CA80-90D3-098A-1C0E916A14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362200"/>
            <a:ext cx="2424958" cy="1143000"/>
          </a:xfrm>
          <a:prstGeom prst="rect">
            <a:avLst/>
          </a:prstGeom>
          <a:noFill/>
          <a:ln>
            <a:noFill/>
          </a:ln>
        </p:spPr>
        <p:txBody>
          <a:bodyPr wrap="square" lIns="64008" tIns="54864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en-US" sz="1200" b="0" i="0" u="none" strike="noStrike" baseline="0">
                <a:solidFill>
                  <a:srgbClr val="000000"/>
                </a:solidFill>
                <a:latin typeface="Tms Rmn" charset="0"/>
              </a:rPr>
              <a:t>Rules of Thumb:</a:t>
            </a:r>
          </a:p>
          <a:p>
            <a:pPr algn="l" rtl="0">
              <a:defRPr sz="1000"/>
            </a:pPr>
            <a:r>
              <a:rPr lang="en-US" sz="1200" b="0" i="0" u="none" strike="noStrike" baseline="0">
                <a:solidFill>
                  <a:srgbClr val="000000"/>
                </a:solidFill>
                <a:latin typeface="Tms Rmn" charset="0"/>
              </a:rPr>
              <a:t>Calc z-stat, look up z-crit, &amp;</a:t>
            </a:r>
          </a:p>
          <a:p>
            <a:pPr algn="l" rtl="0">
              <a:defRPr sz="1000"/>
            </a:pPr>
            <a:r>
              <a:rPr lang="en-US" sz="1200" b="0" i="0" u="none" strike="noStrike" baseline="0">
                <a:solidFill>
                  <a:srgbClr val="000000"/>
                </a:solidFill>
                <a:latin typeface="Tms Rmn" charset="0"/>
              </a:rPr>
              <a:t>If |z-stat| &gt; z-crit, Reject Ho</a:t>
            </a:r>
          </a:p>
          <a:p>
            <a:pPr algn="l" rtl="0">
              <a:defRPr sz="1000"/>
            </a:pPr>
            <a:r>
              <a:rPr lang="en-US" sz="1200" b="0" i="0" u="none" strike="noStrike" baseline="0">
                <a:solidFill>
                  <a:srgbClr val="000000"/>
                </a:solidFill>
                <a:latin typeface="Tms Rmn" charset="0"/>
              </a:rPr>
              <a:t>If |z-stat| &lt; z-crit, Fail to Reject Ho</a:t>
            </a:r>
          </a:p>
          <a:p>
            <a:pPr algn="l" rtl="0">
              <a:defRPr sz="1000"/>
            </a:pPr>
            <a:endParaRPr lang="en-US" sz="1800">
              <a:solidFill>
                <a:srgbClr val="000000"/>
              </a:solidFill>
              <a:latin typeface="Tms Rmn" charset="0"/>
            </a:endParaRPr>
          </a:p>
          <a:p>
            <a:pPr algn="l" rtl="0">
              <a:defRPr sz="1000"/>
            </a:pPr>
            <a:endParaRPr lang="en-US" sz="1200" b="0" i="0" u="none" strike="noStrike" baseline="0">
              <a:solidFill>
                <a:srgbClr val="000000"/>
              </a:solidFill>
              <a:latin typeface="Tms Rmn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B84C17-B65C-65FB-E903-BA3E16F379C1}"/>
              </a:ext>
            </a:extLst>
          </p:cNvPr>
          <p:cNvSpPr txBox="1"/>
          <p:nvPr/>
        </p:nvSpPr>
        <p:spPr>
          <a:xfrm>
            <a:off x="6322741" y="4876800"/>
            <a:ext cx="4379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800" b="1" i="0" u="none" strike="noStrike" kern="1200" baseline="0">
                <a:solidFill>
                  <a:srgbClr val="000000"/>
                </a:solidFill>
                <a:latin typeface="Tms Rmn"/>
                <a:ea typeface="Tms Rmn"/>
                <a:cs typeface="Tms Rmn"/>
              </a:defRPr>
            </a:pPr>
            <a:r>
              <a:rPr lang="en-US" sz="1800"/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4">
                <a:extLst>
                  <a:ext uri="{FF2B5EF4-FFF2-40B4-BE49-F238E27FC236}">
                    <a16:creationId xmlns:a16="http://schemas.microsoft.com/office/drawing/2014/main" id="{DD4CB903-AC7A-7C1E-157A-89EFD7B56D8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62000" y="3276600"/>
                <a:ext cx="2932673" cy="2895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64008" tIns="5486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r>
                  <a:rPr lang="en-US" sz="1800" b="1" i="0" u="none" strike="noStrike" baseline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Therefore, </a:t>
                </a:r>
              </a:p>
              <a:p>
                <a:pPr>
                  <a:defRPr sz="1000"/>
                </a:pPr>
                <a:endParaRPr lang="en-US" altLang="en-US" sz="1200" b="1" i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defRPr sz="1000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1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1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altLang="en-US" sz="1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𝒛</m:t>
                        </m:r>
                      </m:e>
                      <m:sub>
                        <m:r>
                          <a:rPr lang="en-US" altLang="en-US" sz="1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𝒔𝒕𝒂𝒕</m:t>
                        </m:r>
                      </m:sub>
                    </m:sSub>
                    <m:r>
                      <a:rPr lang="en-US" altLang="en-US" sz="1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 altLang="en-US" sz="1800" b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2.727 &gt; </a:t>
                </a:r>
                <a14:m>
                  <m:oMath xmlns:m="http://schemas.openxmlformats.org/officeDocument/2006/math">
                    <m:r>
                      <a:rPr lang="en-US" altLang="en-US" sz="1800" b="1" i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en-US" altLang="en-US" sz="1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1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𝒛</m:t>
                        </m:r>
                      </m:e>
                      <m:sub>
                        <m:r>
                          <a:rPr lang="en-US" altLang="en-US" sz="1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𝒄𝒓𝒊𝒕</m:t>
                        </m:r>
                      </m:sub>
                    </m:sSub>
                    <m:r>
                      <a:rPr lang="en-US" altLang="en-US" sz="1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en-US" sz="1800" b="1" i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 altLang="en-US" sz="1800" b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1.96</a:t>
                </a:r>
              </a:p>
              <a:p>
                <a:pPr>
                  <a:defRPr sz="1000"/>
                </a:pPr>
                <a:endParaRPr lang="en-US" altLang="en-US" sz="12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defRPr sz="1000"/>
                </a:pPr>
                <a:r>
                  <a:rPr lang="en-US" sz="1800" b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Reject Ho:</a:t>
                </a:r>
              </a:p>
              <a:p>
                <a:pPr algn="ctr">
                  <a:defRPr sz="1000"/>
                </a:pPr>
                <a:r>
                  <a:rPr lang="en-US" altLang="en-US" sz="1800" b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sample mean xbar</a:t>
                </a:r>
                <a:r>
                  <a:rPr lang="en-US" altLang="en-US" sz="18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altLang="en-US" sz="1800" b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not equal to </a:t>
                </a:r>
                <a:r>
                  <a:rPr lang="en-US" altLang="en-US" sz="1800" b="1">
                    <a:solidFill>
                      <a:srgbClr val="FF0000"/>
                    </a:solidFill>
                    <a:latin typeface="Symbol" pitchFamily="2" charset="2"/>
                    <a:cs typeface="Times New Roman" panose="02020603050405020304" pitchFamily="18" charset="0"/>
                  </a:rPr>
                  <a:t>m</a:t>
                </a:r>
                <a:r>
                  <a:rPr lang="en-US" altLang="en-US" sz="1800" b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or the sample mean is coming from a different distribution then the population mean</a:t>
                </a:r>
              </a:p>
              <a:p>
                <a:pPr algn="l" rtl="0">
                  <a:defRPr sz="1000"/>
                </a:pPr>
                <a:endParaRPr lang="en-US" sz="1200" b="0" i="0" u="none" strike="noStrike" baseline="0">
                  <a:solidFill>
                    <a:srgbClr val="000000"/>
                  </a:solidFill>
                  <a:latin typeface="Tms Rmn" charset="0"/>
                </a:endParaRPr>
              </a:p>
            </p:txBody>
          </p:sp>
        </mc:Choice>
        <mc:Fallback xmlns="">
          <p:sp>
            <p:nvSpPr>
              <p:cNvPr id="9" name="Text 4">
                <a:extLst>
                  <a:ext uri="{FF2B5EF4-FFF2-40B4-BE49-F238E27FC236}">
                    <a16:creationId xmlns:a16="http://schemas.microsoft.com/office/drawing/2014/main" id="{DD4CB903-AC7A-7C1E-157A-89EFD7B56D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62000" y="3276600"/>
                <a:ext cx="2932673" cy="2895600"/>
              </a:xfrm>
              <a:prstGeom prst="rect">
                <a:avLst/>
              </a:prstGeom>
              <a:blipFill>
                <a:blip r:embed="rId4"/>
                <a:stretch>
                  <a:fillRect l="-3030" t="-873" r="-432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78E6132-3039-D143-2784-1C3763100A11}"/>
              </a:ext>
            </a:extLst>
          </p:cNvPr>
          <p:cNvCxnSpPr/>
          <p:nvPr/>
        </p:nvCxnSpPr>
        <p:spPr bwMode="auto">
          <a:xfrm flipV="1">
            <a:off x="4419600" y="5029200"/>
            <a:ext cx="152400" cy="216932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D2DCAD7-6C72-0B9C-7D0C-A7FCCB16DD8F}"/>
              </a:ext>
            </a:extLst>
          </p:cNvPr>
          <p:cNvCxnSpPr/>
          <p:nvPr/>
        </p:nvCxnSpPr>
        <p:spPr bwMode="auto">
          <a:xfrm flipH="1" flipV="1">
            <a:off x="5334002" y="5029200"/>
            <a:ext cx="533398" cy="304800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BC9AF97-5321-CA6B-7C56-17B602C11339}"/>
              </a:ext>
            </a:extLst>
          </p:cNvPr>
          <p:cNvCxnSpPr/>
          <p:nvPr/>
        </p:nvCxnSpPr>
        <p:spPr bwMode="auto">
          <a:xfrm flipV="1">
            <a:off x="7153275" y="4985266"/>
            <a:ext cx="494271" cy="345301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850475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>
            <a:extLst>
              <a:ext uri="{FF2B5EF4-FFF2-40B4-BE49-F238E27FC236}">
                <a16:creationId xmlns:a16="http://schemas.microsoft.com/office/drawing/2014/main" id="{F4285280-732A-4D7C-5B18-9CAC6E3ACF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/>
              <a:t>Normal Distribution</a:t>
            </a:r>
          </a:p>
        </p:txBody>
      </p:sp>
      <p:sp>
        <p:nvSpPr>
          <p:cNvPr id="5122" name="Rectangle 3">
            <a:extLst>
              <a:ext uri="{FF2B5EF4-FFF2-40B4-BE49-F238E27FC236}">
                <a16:creationId xmlns:a16="http://schemas.microsoft.com/office/drawing/2014/main" id="{E59B6E5B-D33B-8E36-530E-7FCAD99F6C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spcBef>
                <a:spcPts val="100"/>
              </a:spcBef>
            </a:pPr>
            <a:r>
              <a:rPr lang="en-US" altLang="en-US" sz="2800"/>
              <a:t>Common probability distribution</a:t>
            </a:r>
          </a:p>
          <a:p>
            <a:pPr>
              <a:spcBef>
                <a:spcPts val="100"/>
              </a:spcBef>
            </a:pPr>
            <a:r>
              <a:rPr lang="en-US" altLang="en-US" sz="2800"/>
              <a:t>e.g., height, weight, age, sum of two dice rolled 1,000 times, etc.</a:t>
            </a:r>
            <a:endParaRPr lang="en-US" altLang="en-US"/>
          </a:p>
          <a:p>
            <a:endParaRPr lang="en-US" altLang="en-US"/>
          </a:p>
        </p:txBody>
      </p:sp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93F58779-79BC-F6CA-A578-2C5909BCA3E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2894206"/>
              </p:ext>
            </p:extLst>
          </p:nvPr>
        </p:nvGraphicFramePr>
        <p:xfrm>
          <a:off x="1119188" y="2895600"/>
          <a:ext cx="7669212" cy="2913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2">
            <a:extLst>
              <a:ext uri="{FF2B5EF4-FFF2-40B4-BE49-F238E27FC236}">
                <a16:creationId xmlns:a16="http://schemas.microsoft.com/office/drawing/2014/main" id="{4DAC5818-2225-AF47-2EEB-EBF3BE5F17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/>
              <a:t>Normal Distribution</a:t>
            </a:r>
          </a:p>
        </p:txBody>
      </p:sp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2398D151-C447-BB61-4CEF-39E33423DE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7430782"/>
              </p:ext>
            </p:extLst>
          </p:nvPr>
        </p:nvGraphicFramePr>
        <p:xfrm>
          <a:off x="762000" y="1905000"/>
          <a:ext cx="7872413" cy="401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2">
            <a:extLst>
              <a:ext uri="{FF2B5EF4-FFF2-40B4-BE49-F238E27FC236}">
                <a16:creationId xmlns:a16="http://schemas.microsoft.com/office/drawing/2014/main" id="{906D13A2-86B0-BCCF-4B02-06EEDD6E54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Comparing Two Distributions?</a:t>
            </a:r>
          </a:p>
        </p:txBody>
      </p:sp>
      <p:sp>
        <p:nvSpPr>
          <p:cNvPr id="7170" name="Rectangle 3">
            <a:extLst>
              <a:ext uri="{FF2B5EF4-FFF2-40B4-BE49-F238E27FC236}">
                <a16:creationId xmlns:a16="http://schemas.microsoft.com/office/drawing/2014/main" id="{33273AB3-6A71-F285-4BA4-3721CF7F15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What if we have two distributions?  Two means?</a:t>
            </a:r>
          </a:p>
          <a:p>
            <a:r>
              <a:rPr lang="en-US" altLang="en-US"/>
              <a:t>Can we claim that one distribution is different than the other?  What about the means?  i.e.,</a:t>
            </a:r>
          </a:p>
          <a:p>
            <a:endParaRPr lang="en-US" altLang="en-US" sz="1800"/>
          </a:p>
          <a:p>
            <a:pPr lvl="2">
              <a:buFontTx/>
              <a:buNone/>
            </a:pPr>
            <a:r>
              <a:rPr lang="en-US" altLang="en-US" sz="2800"/>
              <a:t>The means are from the same sample population</a:t>
            </a:r>
            <a:r>
              <a:rPr lang="en-US" altLang="en-US" sz="3000"/>
              <a:t> </a:t>
            </a:r>
          </a:p>
          <a:p>
            <a:pPr lvl="1">
              <a:buFontTx/>
              <a:buNone/>
            </a:pPr>
            <a:r>
              <a:rPr lang="en-US" altLang="en-US"/>
              <a:t>or </a:t>
            </a:r>
          </a:p>
          <a:p>
            <a:pPr lvl="2">
              <a:buFontTx/>
              <a:buNone/>
            </a:pPr>
            <a:r>
              <a:rPr lang="en-US" altLang="en-US" sz="2800"/>
              <a:t>The means are from different sample populations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06EC78-5808-FE26-2086-84F14E106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2">
            <a:extLst>
              <a:ext uri="{FF2B5EF4-FFF2-40B4-BE49-F238E27FC236}">
                <a16:creationId xmlns:a16="http://schemas.microsoft.com/office/drawing/2014/main" id="{4F4EBE99-1CC4-4734-DC51-4A5E6E5051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/>
              <a:t>What does this look like?</a:t>
            </a:r>
          </a:p>
        </p:txBody>
      </p:sp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2C7E58A7-B4AF-8963-5A26-E28DCE4960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8177507"/>
              </p:ext>
            </p:extLst>
          </p:nvPr>
        </p:nvGraphicFramePr>
        <p:xfrm>
          <a:off x="228600" y="2590801"/>
          <a:ext cx="4932715" cy="251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Object 4">
            <a:extLst>
              <a:ext uri="{FF2B5EF4-FFF2-40B4-BE49-F238E27FC236}">
                <a16:creationId xmlns:a16="http://schemas.microsoft.com/office/drawing/2014/main" id="{5DF8CD88-D63F-7E2C-3814-127ABEBA76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6747299"/>
              </p:ext>
            </p:extLst>
          </p:nvPr>
        </p:nvGraphicFramePr>
        <p:xfrm>
          <a:off x="4592285" y="2590800"/>
          <a:ext cx="4932715" cy="251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74647576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2">
            <a:extLst>
              <a:ext uri="{FF2B5EF4-FFF2-40B4-BE49-F238E27FC236}">
                <a16:creationId xmlns:a16="http://schemas.microsoft.com/office/drawing/2014/main" id="{5EFD2E28-1378-6C5C-56E7-59AEF4AE57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Why Hypothesis Test?</a:t>
            </a:r>
          </a:p>
        </p:txBody>
      </p:sp>
      <p:sp>
        <p:nvSpPr>
          <p:cNvPr id="8194" name="Rectangle 3">
            <a:extLst>
              <a:ext uri="{FF2B5EF4-FFF2-40B4-BE49-F238E27FC236}">
                <a16:creationId xmlns:a16="http://schemas.microsoft.com/office/drawing/2014/main" id="{82859B9F-2F7B-31EE-D433-6D631FF703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altLang="en-US"/>
              <a:t>Validate a claim e.g., </a:t>
            </a:r>
          </a:p>
          <a:p>
            <a:pPr lvl="1">
              <a:spcBef>
                <a:spcPts val="0"/>
              </a:spcBef>
              <a:buFontTx/>
              <a:buNone/>
            </a:pPr>
            <a:r>
              <a:rPr lang="en-US" altLang="en-US"/>
              <a:t>	</a:t>
            </a:r>
            <a:r>
              <a:rPr lang="en-US" altLang="en-US" sz="2200"/>
              <a:t>Is a coin fair?</a:t>
            </a:r>
          </a:p>
          <a:p>
            <a:pPr>
              <a:spcBef>
                <a:spcPts val="0"/>
              </a:spcBef>
            </a:pPr>
            <a:r>
              <a:rPr lang="en-US" altLang="en-US"/>
              <a:t>Discriminate between a sample &amp; a population, </a:t>
            </a:r>
          </a:p>
          <a:p>
            <a:pPr lvl="1">
              <a:spcBef>
                <a:spcPts val="0"/>
              </a:spcBef>
              <a:buFontTx/>
              <a:buNone/>
            </a:pPr>
            <a:r>
              <a:rPr lang="en-US" altLang="en-US"/>
              <a:t>	</a:t>
            </a:r>
            <a:r>
              <a:rPr lang="en-US" altLang="en-US" sz="2200"/>
              <a:t>Are females salaries on average the same as whole company?</a:t>
            </a:r>
          </a:p>
          <a:p>
            <a:pPr>
              <a:spcBef>
                <a:spcPts val="0"/>
              </a:spcBef>
            </a:pPr>
            <a:r>
              <a:rPr lang="en-US" altLang="en-US"/>
              <a:t>Statistically prove a similarity or difference, </a:t>
            </a:r>
          </a:p>
          <a:p>
            <a:pPr lvl="1">
              <a:spcBef>
                <a:spcPts val="0"/>
              </a:spcBef>
              <a:buFontTx/>
              <a:buNone/>
            </a:pPr>
            <a:r>
              <a:rPr lang="en-US" altLang="en-US"/>
              <a:t>	</a:t>
            </a:r>
            <a:r>
              <a:rPr lang="en-US" altLang="en-US" sz="2200"/>
              <a:t>Does blood pressure medicine significantly reduce blood pressure?</a:t>
            </a:r>
          </a:p>
          <a:p>
            <a:pPr>
              <a:spcBef>
                <a:spcPts val="0"/>
              </a:spcBef>
            </a:pPr>
            <a:r>
              <a:rPr lang="en-US" altLang="en-US"/>
              <a:t>Solve problems in business, science, law, healthcare, government, etc.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2">
            <a:extLst>
              <a:ext uri="{FF2B5EF4-FFF2-40B4-BE49-F238E27FC236}">
                <a16:creationId xmlns:a16="http://schemas.microsoft.com/office/drawing/2014/main" id="{9FF8FE0B-CDD6-8220-13D9-00101DC33E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Hypothesis Testing (Two-Tailed)</a:t>
            </a:r>
          </a:p>
        </p:txBody>
      </p:sp>
      <p:sp>
        <p:nvSpPr>
          <p:cNvPr id="9218" name="Rectangle 3">
            <a:extLst>
              <a:ext uri="{FF2B5EF4-FFF2-40B4-BE49-F238E27FC236}">
                <a16:creationId xmlns:a16="http://schemas.microsoft.com/office/drawing/2014/main" id="{409A294F-194B-A3F7-C2DC-5ADC8BBCE5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568"/>
              </a:spcBef>
            </a:pPr>
            <a:r>
              <a:rPr lang="en-US" altLang="en-US" sz="3000"/>
              <a:t>Standard Test for Comparing Data Sets</a:t>
            </a:r>
          </a:p>
          <a:p>
            <a:pPr>
              <a:lnSpc>
                <a:spcPct val="90000"/>
              </a:lnSpc>
              <a:spcBef>
                <a:spcPts val="568"/>
              </a:spcBef>
            </a:pPr>
            <a:r>
              <a:rPr lang="en-US" altLang="en-US" sz="3000"/>
              <a:t>Composed of 4 Parts</a:t>
            </a:r>
          </a:p>
          <a:p>
            <a:pPr lvl="1">
              <a:lnSpc>
                <a:spcPct val="90000"/>
              </a:lnSpc>
              <a:spcBef>
                <a:spcPts val="568"/>
              </a:spcBef>
            </a:pPr>
            <a:r>
              <a:rPr lang="en-US" altLang="en-US" sz="2600"/>
              <a:t>Null Hypothesis:  Ho</a:t>
            </a:r>
          </a:p>
          <a:p>
            <a:pPr lvl="1">
              <a:lnSpc>
                <a:spcPct val="90000"/>
              </a:lnSpc>
              <a:spcBef>
                <a:spcPts val="568"/>
              </a:spcBef>
            </a:pPr>
            <a:r>
              <a:rPr lang="en-US" altLang="en-US" sz="2600"/>
              <a:t>Alternative Hypothesis:  Ha</a:t>
            </a:r>
          </a:p>
          <a:p>
            <a:pPr lvl="1">
              <a:lnSpc>
                <a:spcPct val="90000"/>
              </a:lnSpc>
              <a:spcBef>
                <a:spcPts val="568"/>
              </a:spcBef>
            </a:pPr>
            <a:r>
              <a:rPr lang="en-US" altLang="en-US" sz="2600"/>
              <a:t>Test Statistic:  z-stat vs z-crit</a:t>
            </a:r>
          </a:p>
          <a:p>
            <a:pPr lvl="1">
              <a:lnSpc>
                <a:spcPct val="90000"/>
              </a:lnSpc>
              <a:spcBef>
                <a:spcPts val="568"/>
              </a:spcBef>
            </a:pPr>
            <a:r>
              <a:rPr lang="en-US" altLang="en-US" sz="2600"/>
              <a:t>Rejection Region:  follow rules of thumb</a:t>
            </a:r>
          </a:p>
          <a:p>
            <a:pPr>
              <a:lnSpc>
                <a:spcPct val="90000"/>
              </a:lnSpc>
              <a:spcBef>
                <a:spcPts val="568"/>
              </a:spcBef>
            </a:pPr>
            <a:r>
              <a:rPr lang="en-US" altLang="en-US" sz="3000"/>
              <a:t>Testing if mean</a:t>
            </a:r>
            <a:r>
              <a:rPr lang="en-US" altLang="en-US" sz="3000" baseline="-25000"/>
              <a:t>1</a:t>
            </a:r>
            <a:r>
              <a:rPr lang="en-US" altLang="en-US" sz="3000"/>
              <a:t> = </a:t>
            </a:r>
            <a:r>
              <a:rPr lang="en-US" altLang="en-US" sz="3000">
                <a:latin typeface="Symbol" pitchFamily="2" charset="2"/>
              </a:rPr>
              <a:t>m</a:t>
            </a:r>
            <a:r>
              <a:rPr lang="en-US" altLang="en-US" sz="3000"/>
              <a:t> (population mean) (2 tailed)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altLang="en-US" sz="2200"/>
              <a:t>(Note:  We assume sample size is large, n &gt; 30)</a:t>
            </a:r>
          </a:p>
          <a:p>
            <a:pPr lvl="1">
              <a:lnSpc>
                <a:spcPct val="90000"/>
              </a:lnSpc>
            </a:pPr>
            <a:endParaRPr lang="en-US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>
            <a:extLst>
              <a:ext uri="{FF2B5EF4-FFF2-40B4-BE49-F238E27FC236}">
                <a16:creationId xmlns:a16="http://schemas.microsoft.com/office/drawing/2014/main" id="{9BC538F5-09AC-77A6-6773-C593828BD3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Null Hypothesis</a:t>
            </a:r>
          </a:p>
        </p:txBody>
      </p:sp>
      <p:sp>
        <p:nvSpPr>
          <p:cNvPr id="10242" name="Rectangle 3">
            <a:extLst>
              <a:ext uri="{FF2B5EF4-FFF2-40B4-BE49-F238E27FC236}">
                <a16:creationId xmlns:a16="http://schemas.microsoft.com/office/drawing/2014/main" id="{C973724B-3CCB-B23B-DD2B-271B712382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What is the Null Hypothesis, Ho?</a:t>
            </a:r>
          </a:p>
          <a:p>
            <a:pPr lvl="1">
              <a:buFontTx/>
              <a:buNone/>
            </a:pPr>
            <a:r>
              <a:rPr lang="en-US" altLang="en-US"/>
              <a:t>Ho is the claim that you are trying to prove….e.g.,</a:t>
            </a:r>
          </a:p>
          <a:p>
            <a:pPr lvl="1">
              <a:buFontTx/>
              <a:buNone/>
            </a:pPr>
            <a:endParaRPr lang="en-US" altLang="en-US" sz="1600"/>
          </a:p>
          <a:p>
            <a:pPr lvl="1">
              <a:buFontTx/>
              <a:buNone/>
            </a:pPr>
            <a:r>
              <a:rPr lang="en-US" altLang="en-US" sz="2400"/>
              <a:t>	</a:t>
            </a:r>
            <a:r>
              <a:rPr lang="en-US" altLang="en-US" sz="2600"/>
              <a:t>Ho:  The sample is from the population</a:t>
            </a:r>
          </a:p>
          <a:p>
            <a:pPr lvl="1">
              <a:buFontTx/>
              <a:buNone/>
            </a:pPr>
            <a:r>
              <a:rPr lang="en-US" altLang="en-US" sz="2000"/>
              <a:t>or</a:t>
            </a:r>
            <a:endParaRPr lang="en-US" altLang="en-US" sz="2400"/>
          </a:p>
          <a:p>
            <a:pPr lvl="1">
              <a:buFontTx/>
              <a:buNone/>
            </a:pPr>
            <a:r>
              <a:rPr lang="en-US" altLang="en-US" sz="2400"/>
              <a:t>	</a:t>
            </a:r>
            <a:r>
              <a:rPr lang="en-US" altLang="en-US" sz="2600"/>
              <a:t>Ho:  sample mean</a:t>
            </a:r>
            <a:r>
              <a:rPr lang="en-US" altLang="en-US" sz="2600" baseline="-25000"/>
              <a:t>1</a:t>
            </a:r>
            <a:r>
              <a:rPr lang="en-US" altLang="en-US" sz="2600"/>
              <a:t> = population mean</a:t>
            </a:r>
          </a:p>
          <a:p>
            <a:pPr lvl="1">
              <a:buFontTx/>
              <a:buNone/>
            </a:pPr>
            <a:r>
              <a:rPr lang="en-US" altLang="en-US" sz="2000"/>
              <a:t>or</a:t>
            </a:r>
            <a:endParaRPr lang="en-US" altLang="en-US" sz="2400"/>
          </a:p>
          <a:p>
            <a:pPr lvl="1">
              <a:buFontTx/>
              <a:buNone/>
            </a:pPr>
            <a:r>
              <a:rPr lang="en-US" altLang="en-US" sz="2400"/>
              <a:t>	</a:t>
            </a:r>
            <a:r>
              <a:rPr lang="en-US" altLang="en-US" sz="2600"/>
              <a:t>Ho:  female salaries of XYZ = population salaries</a:t>
            </a:r>
            <a:endParaRPr lang="en-US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2">
            <a:extLst>
              <a:ext uri="{FF2B5EF4-FFF2-40B4-BE49-F238E27FC236}">
                <a16:creationId xmlns:a16="http://schemas.microsoft.com/office/drawing/2014/main" id="{02F04611-CFDC-C61A-4B2F-86F66CCDCD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Alternative Hypothesis?</a:t>
            </a:r>
          </a:p>
        </p:txBody>
      </p:sp>
      <p:sp>
        <p:nvSpPr>
          <p:cNvPr id="11266" name="Rectangle 3">
            <a:extLst>
              <a:ext uri="{FF2B5EF4-FFF2-40B4-BE49-F238E27FC236}">
                <a16:creationId xmlns:a16="http://schemas.microsoft.com/office/drawing/2014/main" id="{E824F565-E418-00DE-0AF7-79E40FD8D2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What is the Alternative Hypothesis, Ha?</a:t>
            </a:r>
          </a:p>
          <a:p>
            <a:pPr lvl="1">
              <a:buFontTx/>
              <a:buNone/>
            </a:pPr>
            <a:r>
              <a:rPr lang="en-US" altLang="en-US"/>
              <a:t>Ha is the converse of Ho….e.g.,</a:t>
            </a:r>
          </a:p>
          <a:p>
            <a:pPr lvl="1">
              <a:buFontTx/>
              <a:buNone/>
            </a:pPr>
            <a:endParaRPr lang="en-US" altLang="en-US" sz="1600"/>
          </a:p>
          <a:p>
            <a:pPr lvl="1">
              <a:buFontTx/>
              <a:buNone/>
            </a:pPr>
            <a:r>
              <a:rPr lang="en-US" altLang="en-US" sz="2400"/>
              <a:t>	</a:t>
            </a:r>
            <a:r>
              <a:rPr lang="en-US" altLang="en-US" sz="2600"/>
              <a:t>Ha:  The sample mean is not from population</a:t>
            </a:r>
          </a:p>
          <a:p>
            <a:pPr lvl="1">
              <a:buFontTx/>
              <a:buNone/>
            </a:pPr>
            <a:r>
              <a:rPr lang="en-US" altLang="en-US" sz="2000"/>
              <a:t>or</a:t>
            </a:r>
            <a:endParaRPr lang="en-US" altLang="en-US" sz="2400"/>
          </a:p>
          <a:p>
            <a:pPr lvl="1">
              <a:buFontTx/>
              <a:buNone/>
            </a:pPr>
            <a:r>
              <a:rPr lang="en-US" altLang="en-US" sz="2400"/>
              <a:t>	</a:t>
            </a:r>
            <a:r>
              <a:rPr lang="en-US" altLang="en-US" sz="2600"/>
              <a:t>Ha:  sample mean</a:t>
            </a:r>
            <a:r>
              <a:rPr lang="en-US" altLang="en-US" sz="2600" baseline="-25000"/>
              <a:t>1</a:t>
            </a:r>
            <a:r>
              <a:rPr lang="en-US" altLang="en-US" sz="2600"/>
              <a:t> ≠ population mean</a:t>
            </a:r>
          </a:p>
          <a:p>
            <a:pPr lvl="1">
              <a:buFontTx/>
              <a:buNone/>
            </a:pPr>
            <a:r>
              <a:rPr lang="en-US" altLang="en-US" sz="2000"/>
              <a:t>or</a:t>
            </a:r>
            <a:endParaRPr lang="en-US" altLang="en-US" sz="2400"/>
          </a:p>
          <a:p>
            <a:pPr lvl="1">
              <a:buFontTx/>
              <a:buNone/>
            </a:pPr>
            <a:r>
              <a:rPr lang="en-US" altLang="en-US" sz="2400"/>
              <a:t>	</a:t>
            </a:r>
            <a:r>
              <a:rPr lang="en-US" altLang="en-US" sz="2600"/>
              <a:t>Ha:  female salaries ≠ population salaries</a:t>
            </a:r>
            <a:endParaRPr lang="en-US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untitled 1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untitled 1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untitled 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titled 1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Apple Lab 1:JFK:jfkM326F</Template>
  <TotalTime>664</TotalTime>
  <Pages>13</Pages>
  <Words>976</Words>
  <Application>Microsoft Macintosh PowerPoint</Application>
  <PresentationFormat>A4 Paper (210x297 mm)</PresentationFormat>
  <Paragraphs>177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Cambria Math</vt:lpstr>
      <vt:lpstr>Symbol</vt:lpstr>
      <vt:lpstr>Times</vt:lpstr>
      <vt:lpstr>Times New Roman</vt:lpstr>
      <vt:lpstr>Tms Rmn</vt:lpstr>
      <vt:lpstr>untitled 1</vt:lpstr>
      <vt:lpstr>Hypothesis Testing &amp; Standard Deviation</vt:lpstr>
      <vt:lpstr>Normal Distribution</vt:lpstr>
      <vt:lpstr>Normal Distribution</vt:lpstr>
      <vt:lpstr>Comparing Two Distributions?</vt:lpstr>
      <vt:lpstr>What does this look like?</vt:lpstr>
      <vt:lpstr>Why Hypothesis Test?</vt:lpstr>
      <vt:lpstr>Hypothesis Testing (Two-Tailed)</vt:lpstr>
      <vt:lpstr>Null Hypothesis</vt:lpstr>
      <vt:lpstr>Alternative Hypothesis?</vt:lpstr>
      <vt:lpstr>Test Statistics</vt:lpstr>
      <vt:lpstr>Comparison of z-stat and z-crit</vt:lpstr>
      <vt:lpstr>Hypothesis Testing (two tailed)</vt:lpstr>
      <vt:lpstr>Hypothesis Testing (two tailed) – Example for 10% Significance</vt:lpstr>
      <vt:lpstr>Finding zcrit</vt:lpstr>
      <vt:lpstr>Example – Salary Comparison</vt:lpstr>
      <vt:lpstr>Example – Salary Comparison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QM601 Quantitative Methods</dc:title>
  <dc:subject/>
  <dc:creator>Teacher</dc:creator>
  <cp:keywords/>
  <dc:description/>
  <cp:lastModifiedBy>Kros, John</cp:lastModifiedBy>
  <cp:revision>177</cp:revision>
  <cp:lastPrinted>1997-09-02T01:16:35Z</cp:lastPrinted>
  <dcterms:created xsi:type="dcterms:W3CDTF">1997-09-02T00:07:43Z</dcterms:created>
  <dcterms:modified xsi:type="dcterms:W3CDTF">2026-08-13T16:45:00Z</dcterms:modified>
</cp:coreProperties>
</file>