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14" r:id="rId2"/>
    <p:sldId id="315" r:id="rId3"/>
    <p:sldId id="313" r:id="rId4"/>
    <p:sldId id="312" r:id="rId5"/>
    <p:sldId id="307" r:id="rId6"/>
    <p:sldId id="309" r:id="rId7"/>
    <p:sldId id="310" r:id="rId8"/>
    <p:sldId id="311" r:id="rId9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/>
    <p:restoredTop sz="94658"/>
  </p:normalViewPr>
  <p:slideViewPr>
    <p:cSldViewPr>
      <p:cViewPr varScale="1">
        <p:scale>
          <a:sx n="120" d="100"/>
          <a:sy n="120" d="100"/>
        </p:scale>
        <p:origin x="2128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5F56416-91F6-9A2F-2F0F-757C9720C73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1F0FA1F-16B1-D76E-7A63-8AAA5EA30E96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90B8A-15A8-82C2-4A0E-F4EAA3811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6C8926C5-14AD-26F5-A587-3EA0242229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732241B1-9CC4-A4BC-C128-C3D3D99765B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2602528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0B94B-2B94-ED6D-49E2-8D71412CB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6AE72497-0286-8D9D-F50F-173F9AD1E6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4E5974BF-E36E-EC09-480F-0EE89B4689B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2865243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8CCF2-EF77-A41C-C59C-2D366F2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3859F0C9-3C67-1EEA-F9AF-5B70C115B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894E60E1-65F0-739B-FCE4-C1C3C6B004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1019368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6CF56-00FE-92BB-9AAD-D6DF14BA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15B0C8CB-3B13-68E6-ECA9-D8959ADA32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7EEA60CA-82B0-2401-DAE7-58D07DBB6B7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1325771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EFD4498C-A1EC-85FC-755C-A535754E43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0FECCBD7-C99B-4C02-6622-59026B28AD8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0347F952-554A-2529-FC38-79401E40E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093D19BE-D37F-BAC8-0C9C-51820300795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ABBCA27D-F827-CF48-7DCE-A914349D12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F7846FBC-87C7-91DF-FE0B-F12E01DB771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6DB59054-FDE0-6944-57CB-5694D1F10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EB74C4B5-03B0-57DC-F647-5368F0D93ED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2B79C-2470-3FC8-35E6-FCC17DFD1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6F665-76C4-D4B8-E149-FC34755AA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29697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65990-1C67-2213-9BBC-99E8AFD67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F1D38A-B9BE-59A2-83A0-C7CF471D77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552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6D7263-3108-3C69-76C8-93457F5E0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98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DFD1A8-64E1-635E-A136-73DFC06F8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984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598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5D416-8E99-F765-A0D4-6D07D5230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893E1-64E2-40CA-3054-2DDD438F5DD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47A4FFF9-2AA6-59A4-0F58-96D67FD81A7E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69484-6AB1-8AB2-23D1-3B620E46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5E910-6E9D-C098-B3F6-D5A7B31002B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899AB-7464-AD62-311E-B11AB4F6F4ED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029200" y="1978025"/>
            <a:ext cx="4181475" cy="2109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F522CA-CE5B-43E8-91EF-898496AA46D5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5029200" y="4240213"/>
            <a:ext cx="4181475" cy="2109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542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56922-1B29-9DFF-FCAF-EE91EFBA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ED1B0-B778-FA6A-6AF6-F2FF6267D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250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24138-793A-2AA0-7AF1-FDD57CDA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AB8FF-B985-CAE5-01E2-99531C254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068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D1F8E-CB82-9D3A-A28A-779B530F0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B8587-9D10-8D2D-29BC-3B239F19F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6DE74-72A8-3CCB-ABFC-180E87FD2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8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6A8F5-D7D5-83E0-0211-C69FA03F9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65CC7-0555-BEB8-EBCE-37950AD9C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4DB0A-43D3-434C-777A-BA99F2F8B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401104-2F6F-C6FC-58FD-0F9719767B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C48EBB-B500-9796-2AF7-D7DD58AA59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162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C01E9-7F59-F155-0BE9-CD4B49B82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9969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9600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56EED-3807-9F20-84D5-262B3E00A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74147-45BC-9FC9-D653-CC8FE4D7C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0268E-532C-0661-7935-2939A45F9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9760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D7F9F-D869-C67D-FFCC-11F68FAED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2DAAB7-5898-A954-CD97-D45866E2A2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7582C-60EA-B1CA-E1B0-ABD205E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168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7E9AFB91-49AA-F765-3D14-2645255F9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63563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50" tIns="47625" rIns="95250" bIns="47625" anchor="ctr"/>
          <a:lstStyle>
            <a:lvl1pPr algn="ctr" defTabSz="939800">
              <a:defRPr sz="4600">
                <a:solidFill>
                  <a:schemeClr val="tx2"/>
                </a:solidFill>
                <a:latin typeface="Times"/>
              </a:defRPr>
            </a:lvl1pPr>
            <a:lvl2pPr algn="ctr" defTabSz="939800">
              <a:defRPr sz="4600">
                <a:solidFill>
                  <a:schemeClr val="tx2"/>
                </a:solidFill>
                <a:latin typeface="Times"/>
              </a:defRPr>
            </a:lvl2pPr>
            <a:lvl3pPr algn="ctr" defTabSz="939800">
              <a:defRPr sz="4600">
                <a:solidFill>
                  <a:schemeClr val="tx2"/>
                </a:solidFill>
                <a:latin typeface="Times"/>
              </a:defRPr>
            </a:lvl3pPr>
            <a:lvl4pPr algn="ctr" defTabSz="939800">
              <a:defRPr sz="4600">
                <a:solidFill>
                  <a:schemeClr val="tx2"/>
                </a:solidFill>
                <a:latin typeface="Times"/>
              </a:defRPr>
            </a:lvl4pPr>
            <a:lvl5pPr algn="ctr" defTabSz="939800">
              <a:defRPr sz="4600">
                <a:solidFill>
                  <a:schemeClr val="tx2"/>
                </a:solidFill>
                <a:latin typeface="Times"/>
              </a:defRPr>
            </a:lvl5pPr>
            <a:lvl6pPr marL="4572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6pPr>
            <a:lvl7pPr marL="9144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7pPr>
            <a:lvl8pPr marL="1371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8pPr>
            <a:lvl9pPr marL="18288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9pPr>
          </a:lstStyle>
          <a:p>
            <a:endParaRPr lang="en-US" alt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670CB801-3050-B344-C07F-C43F82639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F80A462-2440-3A2F-9470-0941B67A1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DAAAF347-8171-3D45-8BEC-C1A0CF1762AF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ABEE517D-B80C-0553-8EFC-F54AE11BCA40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EEA6663B-5CEE-B1BB-658D-E0A2440E3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9750A406-D3DE-A1AE-344C-6EF78AAB05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1BFB15FB-101E-1054-005B-9085F56804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90CA1EB8-E6BD-B959-E4FE-018EA6830E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37961C27-A033-425A-3842-232F8C8E06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7" name="Rectangle 13">
            <a:extLst>
              <a:ext uri="{FF2B5EF4-FFF2-40B4-BE49-F238E27FC236}">
                <a16:creationId xmlns:a16="http://schemas.microsoft.com/office/drawing/2014/main" id="{A850D896-E800-C817-C5C0-281016607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/>
              <a:t>OMGT6123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71806D-3B51-8A6A-1A08-AC792C9F59D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207887" y="5692934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8D27B-3CA0-BF3D-E703-FDB88C43F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71E5A954-59B9-A76C-4EE9-F2B1D28EE911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9144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200"/>
              <a:t>Determining Sample Size - n</a:t>
            </a:r>
            <a:br>
              <a:rPr lang="en-US" altLang="en-US"/>
            </a:b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1861" name="Rectangle 5">
                <a:extLst>
                  <a:ext uri="{FF2B5EF4-FFF2-40B4-BE49-F238E27FC236}">
                    <a16:creationId xmlns:a16="http://schemas.microsoft.com/office/drawing/2014/main" id="{4E102564-26C6-8A99-E87D-B8E8B27433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1954838"/>
                <a:ext cx="8153400" cy="48269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b="1"/>
                  <a:t>• </a:t>
                </a:r>
                <a:r>
                  <a:rPr lang="en-US" sz="2300"/>
                  <a:t>One of the most important design decisions effecting statistical inference is determining sample size</a:t>
                </a:r>
              </a:p>
              <a:p>
                <a:r>
                  <a:rPr lang="en-US" sz="2300"/>
                  <a:t>• Why?  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sz="2000"/>
                  <a:t>Cost of sampling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sz="2000"/>
                  <a:t>Reliability of final inference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sz="2000"/>
                  <a:t>Balance cost &amp; reliability</a:t>
                </a:r>
              </a:p>
              <a:p>
                <a:r>
                  <a:rPr lang="en-US"/>
                  <a:t>• </a:t>
                </a:r>
                <a:r>
                  <a:rPr lang="en-US" sz="2300"/>
                  <a:t>What to do?  Look at the formula for confidence intervals (C.I.)</a:t>
                </a:r>
                <a:endParaRPr lang="en-US" altLang="en-US" sz="23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</a:t>
                </a:r>
                <a:r>
                  <a:rPr lang="en-US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Z(s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sz="2000"/>
                  <a:t>X</a:t>
                </a:r>
                <a:r>
                  <a:rPr lang="en-US" sz="2000" baseline="-25000"/>
                  <a:t>bar </a:t>
                </a:r>
                <a:r>
                  <a:rPr lang="en-US" sz="2000"/>
                  <a:t>is mean of sample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± Z(s</a:t>
                </a:r>
                <a:r>
                  <a:rPr lang="en-US" altLang="en-US" sz="2000">
                    <a:latin typeface="Symbol" pitchFamily="2" charset="2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0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is what we call the sampling error (SE)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 note of the ± also</a:t>
                </a:r>
                <a:endParaRPr lang="en-US" sz="2000"/>
              </a:p>
              <a:p>
                <a:pPr algn="ctr"/>
                <a:endPara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/>
              </a:p>
              <a:p>
                <a:endParaRPr lang="en-US"/>
              </a:p>
            </p:txBody>
          </p:sp>
        </mc:Choice>
        <mc:Fallback>
          <p:sp>
            <p:nvSpPr>
              <p:cNvPr id="121861" name="Rectangle 5">
                <a:extLst>
                  <a:ext uri="{FF2B5EF4-FFF2-40B4-BE49-F238E27FC236}">
                    <a16:creationId xmlns:a16="http://schemas.microsoft.com/office/drawing/2014/main" id="{4E102564-26C6-8A99-E87D-B8E8B27433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1954838"/>
                <a:ext cx="8153400" cy="4826962"/>
              </a:xfrm>
              <a:prstGeom prst="rect">
                <a:avLst/>
              </a:prstGeom>
              <a:blipFill>
                <a:blip r:embed="rId3"/>
                <a:stretch>
                  <a:fillRect l="-1246" t="-105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8516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202D2-E842-2CC9-DB73-81F1A93D6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9D153579-1165-FCFB-10E7-D24F77F79734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9144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200"/>
              <a:t>Determining Sample Size - n</a:t>
            </a:r>
            <a:br>
              <a:rPr lang="en-US" altLang="en-US"/>
            </a:b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1861" name="Rectangle 5">
                <a:extLst>
                  <a:ext uri="{FF2B5EF4-FFF2-40B4-BE49-F238E27FC236}">
                    <a16:creationId xmlns:a16="http://schemas.microsoft.com/office/drawing/2014/main" id="{90D477FD-EBF0-B5A4-E9A7-6BDB822AA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2057400"/>
                <a:ext cx="8153400" cy="4475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/>
                  <a:t>• </a:t>
                </a: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± is the part added &amp; subtracted from the sample mean to form the C.I. &amp; called sampling error (SE)</a:t>
                </a:r>
              </a:p>
              <a:p>
                <a:r>
                  <a:rPr lang="en-US"/>
                  <a:t>• i.e., that is the SE &amp; based on a confidence level we choose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𝑆𝐸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/>
                  <a:t>• So choose a value for SE based on width of the C.I.</a:t>
                </a:r>
              </a:p>
              <a:p>
                <a:r>
                  <a:rPr lang="en-US"/>
                  <a:t>• e.g., if estimator of X</a:t>
                </a:r>
                <a:r>
                  <a:rPr lang="en-US" baseline="-25000"/>
                  <a:t>bar</a:t>
                </a: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to be within 0.5 of the sample mean (i.e., </a:t>
                </a: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± 0.5) </a:t>
                </a: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SE = 0.5, or</a:t>
                </a:r>
                <a:endParaRPr lang="en-US"/>
              </a:p>
              <a:p>
                <a:pPr algn="ctr"/>
                <a:r>
                  <a:rPr lang="en-US"/>
                  <a:t>0.5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en-US"/>
              </a:p>
              <a:p>
                <a:pPr lvl="1"/>
                <a:endParaRPr lang="en-US" b="1"/>
              </a:p>
              <a:p>
                <a:endParaRPr lang="en-US"/>
              </a:p>
            </p:txBody>
          </p:sp>
        </mc:Choice>
        <mc:Fallback>
          <p:sp>
            <p:nvSpPr>
              <p:cNvPr id="121861" name="Rectangle 5">
                <a:extLst>
                  <a:ext uri="{FF2B5EF4-FFF2-40B4-BE49-F238E27FC236}">
                    <a16:creationId xmlns:a16="http://schemas.microsoft.com/office/drawing/2014/main" id="{90D477FD-EBF0-B5A4-E9A7-6BDB822AA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2057400"/>
                <a:ext cx="8153400" cy="4475712"/>
              </a:xfrm>
              <a:prstGeom prst="rect">
                <a:avLst/>
              </a:prstGeom>
              <a:blipFill>
                <a:blip r:embed="rId3"/>
                <a:stretch>
                  <a:fillRect l="-1246" t="-1416" r="-6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717819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29600-0B8E-AB33-F338-1F5674F6A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2FCE48BB-7476-E1AC-E27D-84A75AED3EE1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9144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200"/>
              <a:t>Determining Sample Size - n</a:t>
            </a:r>
            <a:br>
              <a:rPr lang="en-US" altLang="en-US"/>
            </a:b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1861" name="Rectangle 5">
                <a:extLst>
                  <a:ext uri="{FF2B5EF4-FFF2-40B4-BE49-F238E27FC236}">
                    <a16:creationId xmlns:a16="http://schemas.microsoft.com/office/drawing/2014/main" id="{CB7C6830-99B2-EB9D-59A7-DA05F7385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2057400"/>
                <a:ext cx="8153400" cy="35873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>
                    <a:latin typeface="Cambria Math" panose="02040503050406030204" pitchFamily="18" charset="0"/>
                  </a:rPr>
                  <a:t>• </a:t>
                </a:r>
                <a:r>
                  <a:rPr lang="en-US" sz="3200">
                    <a:latin typeface="Cambria Math" panose="02040503050406030204" pitchFamily="18" charset="0"/>
                  </a:rPr>
                  <a:t>Rearranging the SE formula we get</a:t>
                </a:r>
              </a:p>
              <a:p>
                <a:endParaRPr lang="en-US" sz="1800" i="1">
                  <a:latin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/2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𝑆𝐸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  <a:p>
                <a:endParaRPr lang="en-US" sz="1400"/>
              </a:p>
              <a:p>
                <a:pPr marL="800100" lvl="1" indent="-342900">
                  <a:buFontTx/>
                  <a:buChar char="-"/>
                </a:pPr>
                <a:r>
                  <a:rPr lang="en-US" sz="2800">
                    <a:latin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800"/>
                  <a:t> is a z value based on confidence level (e.g., 95% &amp; </a:t>
                </a:r>
                <a:r>
                  <a:rPr lang="en-US" sz="2800" i="1"/>
                  <a:t>z</a:t>
                </a:r>
                <a:r>
                  <a:rPr lang="en-US" sz="2800"/>
                  <a:t> = 1.96)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sz="2800">
                    <a:latin typeface="Symbol" pitchFamily="2" charset="2"/>
                  </a:rPr>
                  <a:t>s</a:t>
                </a:r>
                <a:r>
                  <a:rPr lang="en-US" sz="2800"/>
                  <a:t> is the standard deviation of the population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en-US" sz="2800"/>
                  <a:t>SE is the sampling error we chose (i.e., 0.5)</a:t>
                </a:r>
              </a:p>
            </p:txBody>
          </p:sp>
        </mc:Choice>
        <mc:Fallback>
          <p:sp>
            <p:nvSpPr>
              <p:cNvPr id="121861" name="Rectangle 5">
                <a:extLst>
                  <a:ext uri="{FF2B5EF4-FFF2-40B4-BE49-F238E27FC236}">
                    <a16:creationId xmlns:a16="http://schemas.microsoft.com/office/drawing/2014/main" id="{CB7C6830-99B2-EB9D-59A7-DA05F73852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2057400"/>
                <a:ext cx="8153400" cy="3587392"/>
              </a:xfrm>
              <a:prstGeom prst="rect">
                <a:avLst/>
              </a:prstGeom>
              <a:blipFill>
                <a:blip r:embed="rId3"/>
                <a:stretch>
                  <a:fillRect l="-1246" t="-2120" r="-2025" b="-318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270256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01E73-B85A-77CB-D524-891BBAEBC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9558C696-FA0C-76E7-9464-8239B3D10A4A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br>
              <a:rPr lang="en-US" altLang="en-US" sz="4200"/>
            </a:br>
            <a:r>
              <a:rPr lang="en-US" altLang="en-US" sz="4200"/>
              <a:t>Determining Sample Size - n</a:t>
            </a:r>
            <a:br>
              <a:rPr lang="en-US" altLang="en-US"/>
            </a:b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F5314960-0115-AD61-A2CA-01EAAD6810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2057400"/>
                <a:ext cx="8153400" cy="35922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>
                    <a:latin typeface="Cambria Math" panose="02040503050406030204" pitchFamily="18" charset="0"/>
                  </a:rPr>
                  <a:t>• </a:t>
                </a:r>
                <a:r>
                  <a:rPr lang="en-US" sz="3200">
                    <a:latin typeface="Cambria Math" panose="02040503050406030204" pitchFamily="18" charset="0"/>
                  </a:rPr>
                  <a:t>Sample size, </a:t>
                </a:r>
                <a:r>
                  <a:rPr lang="en-US" sz="3200" i="1">
                    <a:latin typeface="Cambria Math" panose="02040503050406030204" pitchFamily="18" charset="0"/>
                  </a:rPr>
                  <a:t>n</a:t>
                </a:r>
                <a:r>
                  <a:rPr lang="en-US" sz="3200">
                    <a:latin typeface="Cambria Math" panose="02040503050406030204" pitchFamily="18" charset="0"/>
                  </a:rPr>
                  <a:t>, is then calculated as follows</a:t>
                </a:r>
              </a:p>
              <a:p>
                <a:pPr lvl="1"/>
                <a:r>
                  <a:rPr lang="en-US" sz="3200">
                    <a:latin typeface="Cambria Math" panose="02040503050406030204" pitchFamily="18" charset="0"/>
                  </a:rPr>
                  <a:t>- </a:t>
                </a:r>
                <a:r>
                  <a:rPr lang="en-US" sz="2800">
                    <a:latin typeface="Cambria Math" panose="02040503050406030204" pitchFamily="18" charset="0"/>
                  </a:rPr>
                  <a:t>given, z = 1.96, </a:t>
                </a:r>
                <a:r>
                  <a:rPr lang="en-US" sz="2800">
                    <a:latin typeface="Symbol" pitchFamily="2" charset="2"/>
                  </a:rPr>
                  <a:t>s</a:t>
                </a:r>
                <a:r>
                  <a:rPr lang="en-US" sz="2800">
                    <a:latin typeface="Cambria Math" panose="02040503050406030204" pitchFamily="18" charset="0"/>
                  </a:rPr>
                  <a:t> = 4, &amp; SE = 0.5</a:t>
                </a:r>
              </a:p>
              <a:p>
                <a:endParaRPr lang="en-US" sz="1800" i="1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>
                                    <a:latin typeface="Cambria Math" panose="02040503050406030204" pitchFamily="18" charset="0"/>
                                  </a:rPr>
                                  <m:t>1.96∗4</m:t>
                                </m:r>
                              </m:num>
                              <m:den>
                                <m:r>
                                  <a:rPr lang="en-US" sz="2800" b="0" i="1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/>
                  <a:t>= 15.68</a:t>
                </a:r>
                <a:r>
                  <a:rPr lang="en-US" sz="2800" baseline="30000"/>
                  <a:t>2</a:t>
                </a:r>
                <a:r>
                  <a:rPr lang="en-US" sz="2800"/>
                  <a:t> = 245.86 or 246</a:t>
                </a:r>
              </a:p>
              <a:p>
                <a:endParaRPr lang="en-US" sz="1400"/>
              </a:p>
              <a:p>
                <a:pPr lvl="1"/>
                <a:r>
                  <a:rPr lang="en-US" sz="2800"/>
                  <a:t>NOTE:  Always round up to ensure SE is not exceeded</a:t>
                </a:r>
              </a:p>
              <a:p>
                <a:pPr marL="800100" lvl="1" indent="-342900">
                  <a:buFontTx/>
                  <a:buChar char="-"/>
                </a:pPr>
                <a:endParaRPr lang="en-US" sz="2800"/>
              </a:p>
            </p:txBody>
          </p:sp>
        </mc:Choice>
        <mc:Fallback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F5314960-0115-AD61-A2CA-01EAAD6810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2057400"/>
                <a:ext cx="8153400" cy="3592265"/>
              </a:xfrm>
              <a:prstGeom prst="rect">
                <a:avLst/>
              </a:prstGeom>
              <a:blipFill>
                <a:blip r:embed="rId3"/>
                <a:stretch>
                  <a:fillRect l="-1246" t="-212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316959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984B8899-C884-842D-8883-83059F1445E8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br>
              <a:rPr lang="en-US" altLang="en-US" sz="4200"/>
            </a:br>
            <a:r>
              <a:rPr lang="en-US" altLang="en-US" sz="4200"/>
              <a:t>Determining Sample Size - n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CF70C7C6-1AD2-F1B1-8497-0EA901330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905000"/>
            <a:ext cx="82296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4000"/>
              <a:t>• </a:t>
            </a:r>
            <a:r>
              <a:rPr lang="en-US" sz="3400"/>
              <a:t>Factors affecting sample size:</a:t>
            </a:r>
          </a:p>
          <a:p>
            <a:pPr marL="800100" lvl="1" indent="-342900">
              <a:spcAft>
                <a:spcPts val="1200"/>
              </a:spcAft>
              <a:buFontTx/>
              <a:buChar char="-"/>
            </a:pPr>
            <a:r>
              <a:rPr lang="en-US" sz="2600"/>
              <a:t>Higher confidence level requires larger sample size </a:t>
            </a:r>
            <a:r>
              <a:rPr lang="en-US" sz="2000"/>
              <a:t>(i.e., at 95% z = 1.96 but at 99% z = 2.58, so numerator in sample size equation gets bigger)</a:t>
            </a:r>
          </a:p>
          <a:p>
            <a:pPr marL="800100" lvl="1" indent="-342900">
              <a:spcAft>
                <a:spcPts val="1200"/>
              </a:spcAft>
              <a:buFontTx/>
              <a:buChar char="-"/>
            </a:pPr>
            <a:r>
              <a:rPr lang="en-US" sz="2600"/>
              <a:t>Lower SE requires larger sample size </a:t>
            </a:r>
            <a:r>
              <a:rPr lang="en-US" sz="2000"/>
              <a:t>(i.e., SE is in equation denominator &amp; lower SE makes sample size bigger)</a:t>
            </a:r>
          </a:p>
          <a:p>
            <a:pPr marL="800100" lvl="1" indent="-342900">
              <a:spcAft>
                <a:spcPts val="1200"/>
              </a:spcAft>
              <a:buFontTx/>
              <a:buChar char="-"/>
            </a:pPr>
            <a:r>
              <a:rPr lang="en-US" sz="2600"/>
              <a:t>Larger </a:t>
            </a:r>
            <a:r>
              <a:rPr lang="en-US" sz="2600">
                <a:latin typeface="Symbol" pitchFamily="2" charset="2"/>
              </a:rPr>
              <a:t>s</a:t>
            </a:r>
            <a:r>
              <a:rPr lang="en-US" sz="2600"/>
              <a:t> requires larger sample size </a:t>
            </a:r>
            <a:r>
              <a:rPr lang="en-US" sz="2000"/>
              <a:t>(i.e., </a:t>
            </a:r>
            <a:r>
              <a:rPr lang="en-US" sz="2000">
                <a:latin typeface="Symbol" pitchFamily="2" charset="2"/>
              </a:rPr>
              <a:t>s</a:t>
            </a:r>
            <a:r>
              <a:rPr lang="en-US" sz="2000"/>
              <a:t> is in the equation numerator &amp; higher </a:t>
            </a:r>
            <a:r>
              <a:rPr lang="en-US" sz="2000">
                <a:latin typeface="Symbol" pitchFamily="2" charset="2"/>
              </a:rPr>
              <a:t>s</a:t>
            </a:r>
            <a:r>
              <a:rPr lang="en-US" sz="2000"/>
              <a:t> makes sample size bigger) </a:t>
            </a:r>
          </a:p>
          <a:p>
            <a:r>
              <a:rPr lang="en-US" altLang="en-US" sz="3200"/>
              <a:t>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05795AAA-5B7F-4B2D-65B9-439881F5D650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200"/>
              <a:t>Sample Size Determination – Example I</a:t>
            </a: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2099" name="Rectangle 3">
                <a:extLst>
                  <a:ext uri="{FF2B5EF4-FFF2-40B4-BE49-F238E27FC236}">
                    <a16:creationId xmlns:a16="http://schemas.microsoft.com/office/drawing/2014/main" id="{A85FB11E-BD7A-8DFC-1CDC-42D22663A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2057400"/>
                <a:ext cx="8153400" cy="42078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en-US" sz="2600"/>
                  <a:t>It is hoped with 99% (i.e., z = 2.58) confidence to estimate mean weight of bags of coffee within 0.025 lbs of its true value (i.e., SE = 0.025).  SD of the population is given, as 0.5.  What is the sample size that must be obtained to estimate the mean weight with the parameters given?</a:t>
                </a:r>
              </a:p>
              <a:p>
                <a:r>
                  <a:rPr lang="en-US" altLang="en-US" sz="3200"/>
                  <a:t>	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>
                                    <a:latin typeface="Cambria Math" panose="02040503050406030204" pitchFamily="18" charset="0"/>
                                  </a:rPr>
                                  <m:t>2.58</m:t>
                                </m:r>
                                <m:r>
                                  <a:rPr lang="en-US" sz="2800" b="0" i="1">
                                    <a:latin typeface="Cambria Math" panose="02040503050406030204" pitchFamily="18" charset="0"/>
                                  </a:rPr>
                                  <m:t>∗0.5</m:t>
                                </m:r>
                              </m:num>
                              <m:den>
                                <m:r>
                                  <a:rPr lang="en-US" sz="2800" b="0" i="1">
                                    <a:latin typeface="Cambria Math" panose="02040503050406030204" pitchFamily="18" charset="0"/>
                                  </a:rPr>
                                  <m:t>0.025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/>
                  <a:t>= 51.6</a:t>
                </a:r>
                <a:r>
                  <a:rPr lang="en-US" sz="2800" baseline="30000"/>
                  <a:t>2</a:t>
                </a:r>
                <a:r>
                  <a:rPr lang="en-US" sz="2800"/>
                  <a:t> = 2662.56 or 2663</a:t>
                </a:r>
              </a:p>
              <a:p>
                <a:r>
                  <a:rPr lang="en-US" altLang="en-US" sz="3200"/>
                  <a:t>• </a:t>
                </a:r>
                <a:r>
                  <a:rPr lang="en-US" altLang="en-US" sz="2600"/>
                  <a:t>2663 weight samples must be taken…this is a lot…consider the cost of sampling…What to do?</a:t>
                </a:r>
              </a:p>
              <a:p>
                <a:endParaRPr lang="en-US" altLang="en-US" sz="3200"/>
              </a:p>
            </p:txBody>
          </p:sp>
        </mc:Choice>
        <mc:Fallback>
          <p:sp>
            <p:nvSpPr>
              <p:cNvPr id="132099" name="Rectangle 3">
                <a:extLst>
                  <a:ext uri="{FF2B5EF4-FFF2-40B4-BE49-F238E27FC236}">
                    <a16:creationId xmlns:a16="http://schemas.microsoft.com/office/drawing/2014/main" id="{A85FB11E-BD7A-8DFC-1CDC-42D22663AE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2057400"/>
                <a:ext cx="8153400" cy="4207819"/>
              </a:xfrm>
              <a:prstGeom prst="rect">
                <a:avLst/>
              </a:prstGeom>
              <a:blipFill>
                <a:blip r:embed="rId3"/>
                <a:stretch>
                  <a:fillRect l="-2025" t="-15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DF67CFCF-9FC2-F4B4-82A0-80168229190D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200"/>
              <a:t>Sample Size Determination – Example II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3">
                <a:extLst>
                  <a:ext uri="{FF2B5EF4-FFF2-40B4-BE49-F238E27FC236}">
                    <a16:creationId xmlns:a16="http://schemas.microsoft.com/office/drawing/2014/main" id="{5487B4B5-6DFE-D1B3-9B2A-AB05F3C20E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2057400"/>
                <a:ext cx="8153400" cy="44113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en-US" sz="2200"/>
                  <a:t>So let’s change our confidence to 95% (i.e., z = 1.96) &amp; re-estimate mean weight of bags of coffee using the same SE &amp; SD of the population (i.e., SE = 0.025 &amp; SD = 0.5).  What is the sample size that must now be obtained to estimate the mean weight with the parameters given?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altLang="en-US" sz="320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1.96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∗0.5</m:t>
                                </m:r>
                              </m:num>
                              <m:den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0.025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/>
                  <a:t>= 39.2</a:t>
                </a:r>
                <a:r>
                  <a:rPr lang="en-US" baseline="30000"/>
                  <a:t>2</a:t>
                </a:r>
                <a:r>
                  <a:rPr lang="en-US"/>
                  <a:t> = 1536.64 or 1537</a:t>
                </a:r>
              </a:p>
              <a:p>
                <a:r>
                  <a:rPr lang="en-US" altLang="en-US" sz="2200"/>
                  <a:t>• 1537 weight samples must be taken…this is still a lot but over 1000 less than at the 99% confidence level…again consider the cost of sampling…What to do?  Maybe investigate population SD.  Is it high?  If so why?</a:t>
                </a:r>
              </a:p>
              <a:p>
                <a:endParaRPr lang="en-US" altLang="en-US" sz="3200"/>
              </a:p>
            </p:txBody>
          </p:sp>
        </mc:Choice>
        <mc:Fallback>
          <p:sp>
            <p:nvSpPr>
              <p:cNvPr id="2" name="Rectangle 3">
                <a:extLst>
                  <a:ext uri="{FF2B5EF4-FFF2-40B4-BE49-F238E27FC236}">
                    <a16:creationId xmlns:a16="http://schemas.microsoft.com/office/drawing/2014/main" id="{5487B4B5-6DFE-D1B3-9B2A-AB05F3C20E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2057400"/>
                <a:ext cx="8153400" cy="4411336"/>
              </a:xfrm>
              <a:prstGeom prst="rect">
                <a:avLst/>
              </a:prstGeom>
              <a:blipFill>
                <a:blip r:embed="rId3"/>
                <a:stretch>
                  <a:fillRect l="-935" t="-1149" r="-171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DFB62404-1771-E585-A484-91658B0FAD7F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62000" y="9144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5600"/>
              <a:t>Final Note</a:t>
            </a:r>
            <a:br>
              <a:rPr lang="en-US" altLang="en-US" sz="6200"/>
            </a:br>
            <a:endParaRPr lang="en-US" altLang="en-US"/>
          </a:p>
        </p:txBody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A6585AC6-C43E-80AD-7D84-C9F4E0364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057400"/>
            <a:ext cx="8153400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200"/>
              <a:t>• Sometimes the formula may yield a small 	sample size, i.e., n &lt;30</a:t>
            </a:r>
          </a:p>
          <a:p>
            <a:r>
              <a:rPr lang="en-US" altLang="en-US" sz="3200"/>
              <a:t>• Unfortunately, the solution is invalid.  Why?</a:t>
            </a:r>
          </a:p>
          <a:p>
            <a:r>
              <a:rPr lang="en-US" altLang="en-US" sz="3200"/>
              <a:t>• Small samples (n&lt;30) differs from large samples</a:t>
            </a:r>
          </a:p>
          <a:p>
            <a:r>
              <a:rPr lang="en-US" altLang="en-US" sz="3200"/>
              <a:t>• Therefore, if the formula yields n&lt;30, simply chose a sample size &gt;30</a:t>
            </a:r>
          </a:p>
          <a:p>
            <a:endParaRPr lang="en-US" altLang="en-US" sz="2000"/>
          </a:p>
          <a:p>
            <a:endParaRPr lang="en-US" altLang="en-US" sz="2000"/>
          </a:p>
          <a:p>
            <a:r>
              <a:rPr lang="en-US" altLang="en-US" sz="3200"/>
              <a:t>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MGT6123i" id="{25ACA4CE-002A-ED4B-BD2F-850A741E56F5}" vid="{147F6F1E-8746-DE44-90BD-A64DF2C2A8C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</TotalTime>
  <Pages>13</Pages>
  <Words>712</Words>
  <Application>Microsoft Macintosh PowerPoint</Application>
  <PresentationFormat>A4 Paper (210x297 mm)</PresentationFormat>
  <Paragraphs>56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Times</vt:lpstr>
      <vt:lpstr>Times New Roman</vt:lpstr>
      <vt:lpstr>Symbol</vt:lpstr>
      <vt:lpstr>Arial</vt:lpstr>
      <vt:lpstr>untitled 1</vt:lpstr>
      <vt:lpstr>Determining Sample Size - n </vt:lpstr>
      <vt:lpstr>Determining Sample Size - n </vt:lpstr>
      <vt:lpstr>Determining Sample Size - n </vt:lpstr>
      <vt:lpstr> Determining Sample Size - n </vt:lpstr>
      <vt:lpstr> Determining Sample Size - n </vt:lpstr>
      <vt:lpstr>Sample Size Determination – Example I</vt:lpstr>
      <vt:lpstr>Sample Size Determination – Example II</vt:lpstr>
      <vt:lpstr>Final Note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162</cp:revision>
  <cp:lastPrinted>1997-09-02T01:16:35Z</cp:lastPrinted>
  <dcterms:created xsi:type="dcterms:W3CDTF">1997-09-02T00:07:43Z</dcterms:created>
  <dcterms:modified xsi:type="dcterms:W3CDTF">2026-08-11T19:22:50Z</dcterms:modified>
</cp:coreProperties>
</file>