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71" r:id="rId2"/>
    <p:sldId id="313" r:id="rId3"/>
    <p:sldId id="325" r:id="rId4"/>
    <p:sldId id="306" r:id="rId5"/>
    <p:sldId id="303" r:id="rId6"/>
    <p:sldId id="320" r:id="rId7"/>
    <p:sldId id="326" r:id="rId8"/>
    <p:sldId id="305" r:id="rId9"/>
    <p:sldId id="327" r:id="rId10"/>
    <p:sldId id="328" r:id="rId11"/>
  </p:sldIdLst>
  <p:sldSz cx="9906000" cy="6858000" type="A4"/>
  <p:notesSz cx="4267200" cy="57912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5734"/>
    <p:restoredTop sz="94658"/>
  </p:normalViewPr>
  <p:slideViewPr>
    <p:cSldViewPr>
      <p:cViewPr varScale="1">
        <p:scale>
          <a:sx n="120" d="100"/>
          <a:sy n="120" d="100"/>
        </p:scale>
        <p:origin x="2128" y="18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339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39C5FF32-CDBF-999E-31B4-82BD69F0038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69913" y="2749550"/>
            <a:ext cx="3127375" cy="260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5562" tIns="26987" rIns="55562" bIns="269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7B9F58A7-4AE0-4756-F565-86EAA528872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1200" y="534988"/>
            <a:ext cx="2844800" cy="197008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+mn-ea"/>
        <a:cs typeface="+mn-cs"/>
      </a:defRPr>
    </a:lvl1pPr>
    <a:lvl2pPr marL="273050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+mn-ea"/>
        <a:cs typeface="+mn-cs"/>
      </a:defRPr>
    </a:lvl2pPr>
    <a:lvl3pPr marL="544513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+mn-ea"/>
        <a:cs typeface="+mn-cs"/>
      </a:defRPr>
    </a:lvl3pPr>
    <a:lvl4pPr marL="817563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+mn-ea"/>
        <a:cs typeface="+mn-cs"/>
      </a:defRPr>
    </a:lvl4pPr>
    <a:lvl5pPr marL="1085850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>
            <a:extLst>
              <a:ext uri="{FF2B5EF4-FFF2-40B4-BE49-F238E27FC236}">
                <a16:creationId xmlns:a16="http://schemas.microsoft.com/office/drawing/2014/main" id="{9064BFE2-E7C4-7903-3F81-A6036E4557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6871" tIns="27937" rIns="56871" bIns="27937"/>
          <a:lstStyle/>
          <a:p>
            <a:endParaRPr lang="en-US" altLang="en-US"/>
          </a:p>
        </p:txBody>
      </p:sp>
      <p:sp>
        <p:nvSpPr>
          <p:cNvPr id="5122" name="Rectangle 3">
            <a:extLst>
              <a:ext uri="{FF2B5EF4-FFF2-40B4-BE49-F238E27FC236}">
                <a16:creationId xmlns:a16="http://schemas.microsoft.com/office/drawing/2014/main" id="{CF77FDC2-17EE-8C60-8178-8FFE61C6EE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3226E5-DB86-8A00-E5B1-3CA068A8F4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>
            <a:extLst>
              <a:ext uri="{FF2B5EF4-FFF2-40B4-BE49-F238E27FC236}">
                <a16:creationId xmlns:a16="http://schemas.microsoft.com/office/drawing/2014/main" id="{663739E9-ADFE-9AEA-A737-CEE3C1D40A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ln/>
        </p:spPr>
        <p:txBody>
          <a:bodyPr lIns="56871" tIns="27937" rIns="56871" bIns="27937"/>
          <a:lstStyle/>
          <a:p>
            <a:endParaRPr lang="en-US" altLang="en-US"/>
          </a:p>
        </p:txBody>
      </p:sp>
      <p:sp>
        <p:nvSpPr>
          <p:cNvPr id="124931" name="Rectangle 3">
            <a:extLst>
              <a:ext uri="{FF2B5EF4-FFF2-40B4-BE49-F238E27FC236}">
                <a16:creationId xmlns:a16="http://schemas.microsoft.com/office/drawing/2014/main" id="{FF228088-55ED-A286-083A-327F4D1A175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</p:sp>
    </p:spTree>
    <p:extLst>
      <p:ext uri="{BB962C8B-B14F-4D97-AF65-F5344CB8AC3E}">
        <p14:creationId xmlns:p14="http://schemas.microsoft.com/office/powerpoint/2010/main" val="42875301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2">
            <a:extLst>
              <a:ext uri="{FF2B5EF4-FFF2-40B4-BE49-F238E27FC236}">
                <a16:creationId xmlns:a16="http://schemas.microsoft.com/office/drawing/2014/main" id="{0A0C4CFD-D1C1-9FCA-8E13-3EDBC746EB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7763" y="0"/>
            <a:ext cx="1849437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endParaRPr lang="en-US" altLang="en-US"/>
          </a:p>
        </p:txBody>
      </p:sp>
      <p:sp>
        <p:nvSpPr>
          <p:cNvPr id="9218" name="Rectangle 3">
            <a:extLst>
              <a:ext uri="{FF2B5EF4-FFF2-40B4-BE49-F238E27FC236}">
                <a16:creationId xmlns:a16="http://schemas.microsoft.com/office/drawing/2014/main" id="{2C7D5492-625E-6C80-2B6E-EACE1CC16E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7763" y="5502275"/>
            <a:ext cx="1849437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1973" tIns="0" rIns="11973" bIns="0" anchor="b"/>
          <a:lstStyle>
            <a:lvl1pPr defTabSz="574675"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 defTabSz="574675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 defTabSz="574675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 defTabSz="574675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 defTabSz="574675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 algn="r"/>
            <a:r>
              <a:rPr lang="en-US" altLang="en-US" sz="600" i="1">
                <a:latin typeface="Times New Roman" panose="02020603050405020304" pitchFamily="18" charset="0"/>
              </a:rPr>
              <a:t>9</a:t>
            </a:r>
          </a:p>
        </p:txBody>
      </p:sp>
      <p:sp>
        <p:nvSpPr>
          <p:cNvPr id="9219" name="Rectangle 4">
            <a:extLst>
              <a:ext uri="{FF2B5EF4-FFF2-40B4-BE49-F238E27FC236}">
                <a16:creationId xmlns:a16="http://schemas.microsoft.com/office/drawing/2014/main" id="{A5B42106-FA42-B5D1-23AA-C35FC75C0D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502275"/>
            <a:ext cx="1849438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endParaRPr lang="en-US" altLang="en-US"/>
          </a:p>
        </p:txBody>
      </p:sp>
      <p:sp>
        <p:nvSpPr>
          <p:cNvPr id="9220" name="Rectangle 5">
            <a:extLst>
              <a:ext uri="{FF2B5EF4-FFF2-40B4-BE49-F238E27FC236}">
                <a16:creationId xmlns:a16="http://schemas.microsoft.com/office/drawing/2014/main" id="{AD8433AF-B0F7-2EE3-288C-45D73DE47C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849438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endParaRPr lang="en-US" altLang="en-US"/>
          </a:p>
        </p:txBody>
      </p:sp>
      <p:sp>
        <p:nvSpPr>
          <p:cNvPr id="9221" name="Rectangle 6">
            <a:extLst>
              <a:ext uri="{FF2B5EF4-FFF2-40B4-BE49-F238E27FC236}">
                <a16:creationId xmlns:a16="http://schemas.microsoft.com/office/drawing/2014/main" id="{CA2A2061-AEFF-F62A-8295-181885F655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6871" tIns="27937" rIns="56871" bIns="27937"/>
          <a:lstStyle/>
          <a:p>
            <a:endParaRPr lang="en-US" altLang="en-US"/>
          </a:p>
        </p:txBody>
      </p:sp>
      <p:sp>
        <p:nvSpPr>
          <p:cNvPr id="9222" name="Rectangle 7">
            <a:extLst>
              <a:ext uri="{FF2B5EF4-FFF2-40B4-BE49-F238E27FC236}">
                <a16:creationId xmlns:a16="http://schemas.microsoft.com/office/drawing/2014/main" id="{395A1869-E027-F1AF-CFBB-A7F84B509C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>
            <a:extLst>
              <a:ext uri="{FF2B5EF4-FFF2-40B4-BE49-F238E27FC236}">
                <a16:creationId xmlns:a16="http://schemas.microsoft.com/office/drawing/2014/main" id="{10F2FD00-A5DF-3FDA-F8FB-C533BC6E4B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6871" tIns="27937" rIns="56871" bIns="27937"/>
          <a:lstStyle/>
          <a:p>
            <a:endParaRPr lang="en-US" altLang="en-US"/>
          </a:p>
        </p:txBody>
      </p:sp>
      <p:sp>
        <p:nvSpPr>
          <p:cNvPr id="33794" name="Rectangle 3">
            <a:extLst>
              <a:ext uri="{FF2B5EF4-FFF2-40B4-BE49-F238E27FC236}">
                <a16:creationId xmlns:a16="http://schemas.microsoft.com/office/drawing/2014/main" id="{99E2D388-632A-D289-0F82-BA4EC2FE120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>
            <a:extLst>
              <a:ext uri="{FF2B5EF4-FFF2-40B4-BE49-F238E27FC236}">
                <a16:creationId xmlns:a16="http://schemas.microsoft.com/office/drawing/2014/main" id="{E26B3D63-0C25-9883-FAF9-BF772DEC32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ln/>
        </p:spPr>
        <p:txBody>
          <a:bodyPr lIns="56871" tIns="27937" rIns="56871" bIns="27937"/>
          <a:lstStyle/>
          <a:p>
            <a:endParaRPr lang="en-US" altLang="en-US"/>
          </a:p>
        </p:txBody>
      </p:sp>
      <p:sp>
        <p:nvSpPr>
          <p:cNvPr id="126979" name="Rectangle 3">
            <a:extLst>
              <a:ext uri="{FF2B5EF4-FFF2-40B4-BE49-F238E27FC236}">
                <a16:creationId xmlns:a16="http://schemas.microsoft.com/office/drawing/2014/main" id="{CF7BF6E1-7199-97CD-A8C6-384D363A81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>
            <a:extLst>
              <a:ext uri="{FF2B5EF4-FFF2-40B4-BE49-F238E27FC236}">
                <a16:creationId xmlns:a16="http://schemas.microsoft.com/office/drawing/2014/main" id="{ADC42D4A-773B-F7E1-4D34-425496F261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ln/>
        </p:spPr>
        <p:txBody>
          <a:bodyPr lIns="56871" tIns="27937" rIns="56871" bIns="27937"/>
          <a:lstStyle/>
          <a:p>
            <a:endParaRPr lang="en-US" altLang="en-US"/>
          </a:p>
        </p:txBody>
      </p:sp>
      <p:sp>
        <p:nvSpPr>
          <p:cNvPr id="120835" name="Rectangle 3">
            <a:extLst>
              <a:ext uri="{FF2B5EF4-FFF2-40B4-BE49-F238E27FC236}">
                <a16:creationId xmlns:a16="http://schemas.microsoft.com/office/drawing/2014/main" id="{AAEE730F-4397-5E63-46B4-6D073AE83B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>
            <a:extLst>
              <a:ext uri="{FF2B5EF4-FFF2-40B4-BE49-F238E27FC236}">
                <a16:creationId xmlns:a16="http://schemas.microsoft.com/office/drawing/2014/main" id="{FCFEC018-62F2-5268-4739-FA041F36F8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7763" y="0"/>
            <a:ext cx="1849437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endParaRPr lang="en-US" altLang="en-US"/>
          </a:p>
        </p:txBody>
      </p:sp>
      <p:sp>
        <p:nvSpPr>
          <p:cNvPr id="23554" name="Rectangle 3">
            <a:extLst>
              <a:ext uri="{FF2B5EF4-FFF2-40B4-BE49-F238E27FC236}">
                <a16:creationId xmlns:a16="http://schemas.microsoft.com/office/drawing/2014/main" id="{B6C1C0F6-7915-1D5F-B743-ED701B6E09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7763" y="5502275"/>
            <a:ext cx="1849437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1973" tIns="0" rIns="11973" bIns="0" anchor="b"/>
          <a:lstStyle>
            <a:lvl1pPr defTabSz="574675"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 defTabSz="574675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 defTabSz="574675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 defTabSz="574675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 defTabSz="574675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 algn="r"/>
            <a:r>
              <a:rPr lang="en-US" altLang="en-US" sz="600" i="1">
                <a:latin typeface="Times New Roman" panose="02020603050405020304" pitchFamily="18" charset="0"/>
              </a:rPr>
              <a:t>27</a:t>
            </a:r>
          </a:p>
        </p:txBody>
      </p:sp>
      <p:sp>
        <p:nvSpPr>
          <p:cNvPr id="23555" name="Rectangle 4">
            <a:extLst>
              <a:ext uri="{FF2B5EF4-FFF2-40B4-BE49-F238E27FC236}">
                <a16:creationId xmlns:a16="http://schemas.microsoft.com/office/drawing/2014/main" id="{A73D57CC-6CED-C641-684F-472DA188C0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502275"/>
            <a:ext cx="1849438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endParaRPr lang="en-US" altLang="en-US"/>
          </a:p>
        </p:txBody>
      </p:sp>
      <p:sp>
        <p:nvSpPr>
          <p:cNvPr id="23556" name="Rectangle 5">
            <a:extLst>
              <a:ext uri="{FF2B5EF4-FFF2-40B4-BE49-F238E27FC236}">
                <a16:creationId xmlns:a16="http://schemas.microsoft.com/office/drawing/2014/main" id="{7E4486C1-F985-A98B-ED9D-C86E8DD970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849438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endParaRPr lang="en-US" altLang="en-US"/>
          </a:p>
        </p:txBody>
      </p:sp>
      <p:sp>
        <p:nvSpPr>
          <p:cNvPr id="23557" name="Rectangle 6">
            <a:extLst>
              <a:ext uri="{FF2B5EF4-FFF2-40B4-BE49-F238E27FC236}">
                <a16:creationId xmlns:a16="http://schemas.microsoft.com/office/drawing/2014/main" id="{52E8ADE7-BFF2-948B-C731-0E87876CDB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6871" tIns="27937" rIns="56871" bIns="27937"/>
          <a:lstStyle/>
          <a:p>
            <a:endParaRPr lang="en-US" altLang="en-US"/>
          </a:p>
        </p:txBody>
      </p:sp>
      <p:sp>
        <p:nvSpPr>
          <p:cNvPr id="23558" name="Rectangle 7">
            <a:extLst>
              <a:ext uri="{FF2B5EF4-FFF2-40B4-BE49-F238E27FC236}">
                <a16:creationId xmlns:a16="http://schemas.microsoft.com/office/drawing/2014/main" id="{E9380965-C70D-0EBC-853D-1B631424CE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>
            <a:extLst>
              <a:ext uri="{FF2B5EF4-FFF2-40B4-BE49-F238E27FC236}">
                <a16:creationId xmlns:a16="http://schemas.microsoft.com/office/drawing/2014/main" id="{FCFEC018-62F2-5268-4739-FA041F36F8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7763" y="0"/>
            <a:ext cx="1849437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endParaRPr lang="en-US" altLang="en-US"/>
          </a:p>
        </p:txBody>
      </p:sp>
      <p:sp>
        <p:nvSpPr>
          <p:cNvPr id="23554" name="Rectangle 3">
            <a:extLst>
              <a:ext uri="{FF2B5EF4-FFF2-40B4-BE49-F238E27FC236}">
                <a16:creationId xmlns:a16="http://schemas.microsoft.com/office/drawing/2014/main" id="{B6C1C0F6-7915-1D5F-B743-ED701B6E09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7763" y="5502275"/>
            <a:ext cx="1849437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1973" tIns="0" rIns="11973" bIns="0" anchor="b"/>
          <a:lstStyle>
            <a:lvl1pPr defTabSz="574675"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 defTabSz="574675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 defTabSz="574675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 defTabSz="574675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 defTabSz="574675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 algn="r"/>
            <a:r>
              <a:rPr lang="en-US" altLang="en-US" sz="600" i="1">
                <a:latin typeface="Times New Roman" panose="02020603050405020304" pitchFamily="18" charset="0"/>
              </a:rPr>
              <a:t>27</a:t>
            </a:r>
          </a:p>
        </p:txBody>
      </p:sp>
      <p:sp>
        <p:nvSpPr>
          <p:cNvPr id="23555" name="Rectangle 4">
            <a:extLst>
              <a:ext uri="{FF2B5EF4-FFF2-40B4-BE49-F238E27FC236}">
                <a16:creationId xmlns:a16="http://schemas.microsoft.com/office/drawing/2014/main" id="{A73D57CC-6CED-C641-684F-472DA188C0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502275"/>
            <a:ext cx="1849438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endParaRPr lang="en-US" altLang="en-US"/>
          </a:p>
        </p:txBody>
      </p:sp>
      <p:sp>
        <p:nvSpPr>
          <p:cNvPr id="23556" name="Rectangle 5">
            <a:extLst>
              <a:ext uri="{FF2B5EF4-FFF2-40B4-BE49-F238E27FC236}">
                <a16:creationId xmlns:a16="http://schemas.microsoft.com/office/drawing/2014/main" id="{7E4486C1-F985-A98B-ED9D-C86E8DD970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849438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endParaRPr lang="en-US" altLang="en-US"/>
          </a:p>
        </p:txBody>
      </p:sp>
      <p:sp>
        <p:nvSpPr>
          <p:cNvPr id="23557" name="Rectangle 6">
            <a:extLst>
              <a:ext uri="{FF2B5EF4-FFF2-40B4-BE49-F238E27FC236}">
                <a16:creationId xmlns:a16="http://schemas.microsoft.com/office/drawing/2014/main" id="{52E8ADE7-BFF2-948B-C731-0E87876CDB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6871" tIns="27937" rIns="56871" bIns="27937"/>
          <a:lstStyle/>
          <a:p>
            <a:endParaRPr lang="en-US" altLang="en-US"/>
          </a:p>
        </p:txBody>
      </p:sp>
      <p:sp>
        <p:nvSpPr>
          <p:cNvPr id="23558" name="Rectangle 7">
            <a:extLst>
              <a:ext uri="{FF2B5EF4-FFF2-40B4-BE49-F238E27FC236}">
                <a16:creationId xmlns:a16="http://schemas.microsoft.com/office/drawing/2014/main" id="{E9380965-C70D-0EBC-853D-1B631424CE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>
            <a:extLst>
              <a:ext uri="{FF2B5EF4-FFF2-40B4-BE49-F238E27FC236}">
                <a16:creationId xmlns:a16="http://schemas.microsoft.com/office/drawing/2014/main" id="{3E498155-2CB6-7DEA-B5CA-F08F8DA56D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ln/>
        </p:spPr>
        <p:txBody>
          <a:bodyPr lIns="56871" tIns="27937" rIns="56871" bIns="27937"/>
          <a:lstStyle/>
          <a:p>
            <a:endParaRPr lang="en-US" altLang="en-US"/>
          </a:p>
        </p:txBody>
      </p:sp>
      <p:sp>
        <p:nvSpPr>
          <p:cNvPr id="124931" name="Rectangle 3">
            <a:extLst>
              <a:ext uri="{FF2B5EF4-FFF2-40B4-BE49-F238E27FC236}">
                <a16:creationId xmlns:a16="http://schemas.microsoft.com/office/drawing/2014/main" id="{7C8FBD6D-8436-5FB5-6A14-5BCCB5C18A1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>
            <a:extLst>
              <a:ext uri="{FF2B5EF4-FFF2-40B4-BE49-F238E27FC236}">
                <a16:creationId xmlns:a16="http://schemas.microsoft.com/office/drawing/2014/main" id="{3E498155-2CB6-7DEA-B5CA-F08F8DA56D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ln/>
        </p:spPr>
        <p:txBody>
          <a:bodyPr lIns="56871" tIns="27937" rIns="56871" bIns="27937"/>
          <a:lstStyle/>
          <a:p>
            <a:endParaRPr lang="en-US" altLang="en-US"/>
          </a:p>
        </p:txBody>
      </p:sp>
      <p:sp>
        <p:nvSpPr>
          <p:cNvPr id="124931" name="Rectangle 3">
            <a:extLst>
              <a:ext uri="{FF2B5EF4-FFF2-40B4-BE49-F238E27FC236}">
                <a16:creationId xmlns:a16="http://schemas.microsoft.com/office/drawing/2014/main" id="{7C8FBD6D-8436-5FB5-6A14-5BCCB5C18A1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874CB-A677-7999-F5B1-9FF82CC8F0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2B09C1-020E-5E6D-658B-1758AC9A36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28301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0B1C8-7721-7D37-A04F-8999B18C6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E3954-B165-A684-091E-D7844023FB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7704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FEFF432-600C-32A2-EAC5-01B7E8591D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9775" y="365125"/>
            <a:ext cx="2135188" cy="598487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24F6C3-F777-CA28-48E7-02A3E8870C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56337" cy="5984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36242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3F275-1595-67E8-76B6-5734BC1F1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72319F-1EA7-63FE-57E5-5656A3D7A266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95325" y="1978025"/>
            <a:ext cx="4181475" cy="4371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Online Image Placeholder 3">
            <a:extLst>
              <a:ext uri="{FF2B5EF4-FFF2-40B4-BE49-F238E27FC236}">
                <a16:creationId xmlns:a16="http://schemas.microsoft.com/office/drawing/2014/main" id="{E14CD781-9EF7-BF56-C31C-2DA724D47C82}"/>
              </a:ext>
            </a:extLst>
          </p:cNvPr>
          <p:cNvSpPr>
            <a:spLocks noGrp="1"/>
          </p:cNvSpPr>
          <p:nvPr>
            <p:ph type="clipArt" sz="half" idx="2"/>
          </p:nvPr>
        </p:nvSpPr>
        <p:spPr>
          <a:xfrm>
            <a:off x="5029200" y="1978025"/>
            <a:ext cx="4181475" cy="43719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2582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F1EB0-2675-0915-944A-297B21A1B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A84480-EFC8-4450-730A-C64B5F73D29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95325" y="1978025"/>
            <a:ext cx="4181475" cy="4371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F3DAC1-D72C-A78B-94A1-B0101F05499B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5029200" y="1978025"/>
            <a:ext cx="4181475" cy="21097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49C7E86-8F07-9C56-CD1E-295F1DA30329}"/>
              </a:ext>
            </a:extLst>
          </p:cNvPr>
          <p:cNvSpPr>
            <a:spLocks noGrp="1"/>
          </p:cNvSpPr>
          <p:nvPr>
            <p:ph sz="quarter" idx="3"/>
          </p:nvPr>
        </p:nvSpPr>
        <p:spPr>
          <a:xfrm>
            <a:off x="5029200" y="4240213"/>
            <a:ext cx="4181475" cy="21097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6803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1C2F6-D196-3100-AE46-01135499E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5BF864-3E1B-3CB6-2914-C514BC4D7E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069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6A7D4-D76D-8491-409B-06C410DE3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5" y="1709738"/>
            <a:ext cx="8543925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CCBC76-BE7F-C9FC-44D6-18A5955774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6275" y="4589463"/>
            <a:ext cx="8543925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17711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ACE90-0019-322B-CF9C-C83D05675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7CF9D-2CF1-B052-F31C-BC891B6C74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25" y="1978025"/>
            <a:ext cx="4181475" cy="4371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DC10A5-B21F-044D-A722-B203A72B2A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29200" y="1978025"/>
            <a:ext cx="4181475" cy="4371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39080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D02D3-ABB7-1663-8E23-4B5137D41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1535E2-89D4-693B-D753-0C625079D4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625" y="1681163"/>
            <a:ext cx="4191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A40EFA-7A7A-A68A-45A9-711F5FA025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625" y="2505075"/>
            <a:ext cx="41910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5AEE5D-2EAB-8DD2-78CC-16219E9221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6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DA3E43-6B08-DFC0-90D6-44788CEE34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6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44719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40704-E861-BFAF-D0A2-FEFA18BD0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87198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6531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0636B-D075-85AC-ECFB-5BC6FB32D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0E577B-9372-F5F0-A3A0-F9873E6AF1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08FF49-392C-5784-4AFD-980C573DE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2671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2755B-2516-774B-8B38-0E9E6D2E9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A939E5-221D-EB71-C39D-1DFD30E91F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3B9281-12E3-53CC-E052-EDC8E10F2A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58119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gi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>
            <a:extLst>
              <a:ext uri="{FF2B5EF4-FFF2-40B4-BE49-F238E27FC236}">
                <a16:creationId xmlns:a16="http://schemas.microsoft.com/office/drawing/2014/main" id="{CABC26B3-37CE-34DF-4886-13C0ABA773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563563"/>
            <a:ext cx="8489950" cy="1189037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5250" tIns="47625" rIns="95250" bIns="47625" anchor="ctr"/>
          <a:lstStyle>
            <a:lvl1pPr algn="ctr" defTabSz="939800">
              <a:defRPr sz="4600">
                <a:solidFill>
                  <a:schemeClr val="tx2"/>
                </a:solidFill>
                <a:latin typeface="Times" charset="0"/>
              </a:defRPr>
            </a:lvl1pPr>
            <a:lvl2pPr algn="ctr" defTabSz="939800">
              <a:defRPr sz="4600">
                <a:solidFill>
                  <a:schemeClr val="tx2"/>
                </a:solidFill>
                <a:latin typeface="Times" charset="0"/>
              </a:defRPr>
            </a:lvl2pPr>
            <a:lvl3pPr algn="ctr" defTabSz="939800">
              <a:defRPr sz="4600">
                <a:solidFill>
                  <a:schemeClr val="tx2"/>
                </a:solidFill>
                <a:latin typeface="Times" charset="0"/>
              </a:defRPr>
            </a:lvl3pPr>
            <a:lvl4pPr algn="ctr" defTabSz="939800">
              <a:defRPr sz="4600">
                <a:solidFill>
                  <a:schemeClr val="tx2"/>
                </a:solidFill>
                <a:latin typeface="Times" charset="0"/>
              </a:defRPr>
            </a:lvl4pPr>
            <a:lvl5pPr algn="ctr" defTabSz="939800">
              <a:defRPr sz="4600">
                <a:solidFill>
                  <a:schemeClr val="tx2"/>
                </a:solidFill>
                <a:latin typeface="Times" charset="0"/>
              </a:defRPr>
            </a:lvl5pPr>
            <a:lvl6pPr marL="4572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Times" charset="0"/>
              </a:defRPr>
            </a:lvl6pPr>
            <a:lvl7pPr marL="9144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Times" charset="0"/>
              </a:defRPr>
            </a:lvl7pPr>
            <a:lvl8pPr marL="1371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Times" charset="0"/>
              </a:defRPr>
            </a:lvl8pPr>
            <a:lvl9pPr marL="18288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Times" charset="0"/>
              </a:defRPr>
            </a:lvl9pPr>
          </a:lstStyle>
          <a:p>
            <a:endParaRPr lang="en-US" altLang="en-US"/>
          </a:p>
        </p:txBody>
      </p:sp>
      <p:sp>
        <p:nvSpPr>
          <p:cNvPr id="1026" name="Rectangle 2">
            <a:extLst>
              <a:ext uri="{FF2B5EF4-FFF2-40B4-BE49-F238E27FC236}">
                <a16:creationId xmlns:a16="http://schemas.microsoft.com/office/drawing/2014/main" id="{09BDAF11-7C7D-E6FF-7EDC-F2E451F7FA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95325" y="1978025"/>
            <a:ext cx="8515350" cy="437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250" tIns="47625" rIns="95250" bIns="476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9CC7136-5682-7EB6-0DCC-F0AD51C9CD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9963" y="6227763"/>
            <a:ext cx="53657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fld id="{F1995143-1275-9145-B9FB-6C203BF78A80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1036" name="Group 12">
            <a:extLst>
              <a:ext uri="{FF2B5EF4-FFF2-40B4-BE49-F238E27FC236}">
                <a16:creationId xmlns:a16="http://schemas.microsoft.com/office/drawing/2014/main" id="{28F90F48-B01F-937A-98DA-B1D5BC5DC288}"/>
              </a:ext>
            </a:extLst>
          </p:cNvPr>
          <p:cNvGrpSpPr>
            <a:grpSpLocks/>
          </p:cNvGrpSpPr>
          <p:nvPr/>
        </p:nvGrpSpPr>
        <p:grpSpPr bwMode="auto">
          <a:xfrm>
            <a:off x="762000" y="1981200"/>
            <a:ext cx="8382000" cy="4114800"/>
            <a:chOff x="467" y="1248"/>
            <a:chExt cx="5341" cy="2592"/>
          </a:xfrm>
        </p:grpSpPr>
        <p:sp>
          <p:nvSpPr>
            <p:cNvPr id="1031" name="Line 7">
              <a:extLst>
                <a:ext uri="{FF2B5EF4-FFF2-40B4-BE49-F238E27FC236}">
                  <a16:creationId xmlns:a16="http://schemas.microsoft.com/office/drawing/2014/main" id="{8DB94375-1044-1C35-8599-277137BAE9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" y="1248"/>
              <a:ext cx="532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2" name="Line 8">
              <a:extLst>
                <a:ext uri="{FF2B5EF4-FFF2-40B4-BE49-F238E27FC236}">
                  <a16:creationId xmlns:a16="http://schemas.microsoft.com/office/drawing/2014/main" id="{F5502A8C-B1DB-67F8-8410-173FEB207D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" y="1256"/>
              <a:ext cx="0" cy="257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3" name="Line 9">
              <a:extLst>
                <a:ext uri="{FF2B5EF4-FFF2-40B4-BE49-F238E27FC236}">
                  <a16:creationId xmlns:a16="http://schemas.microsoft.com/office/drawing/2014/main" id="{6728BED0-DA80-DDE7-6EAB-1BB282BAB0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08" y="1256"/>
              <a:ext cx="0" cy="257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" name="Line 10">
              <a:extLst>
                <a:ext uri="{FF2B5EF4-FFF2-40B4-BE49-F238E27FC236}">
                  <a16:creationId xmlns:a16="http://schemas.microsoft.com/office/drawing/2014/main" id="{047BAE73-1506-FF4D-4284-40AC96A665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" y="3840"/>
              <a:ext cx="196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5" name="Line 11">
              <a:extLst>
                <a:ext uri="{FF2B5EF4-FFF2-40B4-BE49-F238E27FC236}">
                  <a16:creationId xmlns:a16="http://schemas.microsoft.com/office/drawing/2014/main" id="{75588CB3-1B86-BD31-5480-51F01A65B0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35" y="3840"/>
              <a:ext cx="196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37" name="Rectangle 13">
            <a:extLst>
              <a:ext uri="{FF2B5EF4-FFF2-40B4-BE49-F238E27FC236}">
                <a16:creationId xmlns:a16="http://schemas.microsoft.com/office/drawing/2014/main" id="{58662BD7-7893-6772-247E-1744B4D3E9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163" y="6151563"/>
            <a:ext cx="1705594" cy="45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en-US"/>
              <a:t>OMGT6123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0D3D4C-38D5-9320-5DFB-339D870129B2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4207887" y="5692934"/>
            <a:ext cx="1490226" cy="82296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39800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2pPr>
      <a:lvl3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3pPr>
      <a:lvl4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4pPr>
      <a:lvl5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5pPr>
      <a:lvl6pPr marL="4572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6pPr>
      <a:lvl7pPr marL="9144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7pPr>
      <a:lvl8pPr marL="13716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8pPr>
      <a:lvl9pPr marL="18288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9pPr>
    </p:titleStyle>
    <p:bodyStyle>
      <a:lvl1pPr marL="352425" indent="-352425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63588" indent="-293688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76338" indent="-236538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650" indent="-234950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14550" indent="-233363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>
            <a:extLst>
              <a:ext uri="{FF2B5EF4-FFF2-40B4-BE49-F238E27FC236}">
                <a16:creationId xmlns:a16="http://schemas.microsoft.com/office/drawing/2014/main" id="{B7C6B8D0-E720-1C00-D17C-51B6C4F7A8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838200"/>
            <a:ext cx="8382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r>
              <a:rPr lang="en-US" altLang="en-US" sz="3600" b="1"/>
              <a:t>Inferential Statistics – Small Sample Sizes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7D7560-5614-1B1E-7AC9-D1ED67B974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/>
              <a:t>Statistical inference is an estimate or prediction about a population based on sample information</a:t>
            </a:r>
          </a:p>
          <a:p>
            <a:r>
              <a:rPr lang="en-US" sz="2800"/>
              <a:t>As before, uses sample data to</a:t>
            </a:r>
          </a:p>
          <a:p>
            <a:pPr lvl="1"/>
            <a:r>
              <a:rPr lang="en-US" sz="2400"/>
              <a:t>Make estimates</a:t>
            </a:r>
          </a:p>
          <a:p>
            <a:pPr lvl="1"/>
            <a:r>
              <a:rPr lang="en-US" sz="2400"/>
              <a:t>Make decisions</a:t>
            </a:r>
          </a:p>
          <a:p>
            <a:pPr lvl="1"/>
            <a:r>
              <a:rPr lang="en-US" sz="2400"/>
              <a:t>Make predictions</a:t>
            </a:r>
          </a:p>
          <a:p>
            <a:r>
              <a:rPr lang="en-US" sz="2800"/>
              <a:t>However, now sample size is small (i.e., n&lt;30)</a:t>
            </a:r>
          </a:p>
          <a:p>
            <a:r>
              <a:rPr lang="en-US" sz="2800"/>
              <a:t>What to do now?</a:t>
            </a:r>
          </a:p>
          <a:p>
            <a:endParaRPr lang="en-US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DA7718-2F24-AA96-FAFB-06B92B82C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>
            <a:extLst>
              <a:ext uri="{FF2B5EF4-FFF2-40B4-BE49-F238E27FC236}">
                <a16:creationId xmlns:a16="http://schemas.microsoft.com/office/drawing/2014/main" id="{0BEB84DF-2822-B9EE-9FE0-CD15FB60F9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533400"/>
            <a:ext cx="91440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r>
              <a:rPr lang="en-US" altLang="en-US" sz="3600"/>
              <a:t>Small Sample Confidence Interval Example II</a:t>
            </a:r>
          </a:p>
        </p:txBody>
      </p:sp>
      <p:sp>
        <p:nvSpPr>
          <p:cNvPr id="123908" name="Rectangle 4">
            <a:extLst>
              <a:ext uri="{FF2B5EF4-FFF2-40B4-BE49-F238E27FC236}">
                <a16:creationId xmlns:a16="http://schemas.microsoft.com/office/drawing/2014/main" id="{F614492E-A723-B74D-252C-09A28C1198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201863"/>
            <a:ext cx="8153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0"/>
              </a:spcBef>
            </a:pPr>
            <a:endParaRPr lang="en-US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13">
                <a:extLst>
                  <a:ext uri="{FF2B5EF4-FFF2-40B4-BE49-F238E27FC236}">
                    <a16:creationId xmlns:a16="http://schemas.microsoft.com/office/drawing/2014/main" id="{AEE62FFC-8D09-D038-A8EB-231A5C5000C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92126" y="1981200"/>
                <a:ext cx="8153400" cy="36299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ts val="1000"/>
                  </a:spcBef>
                </a:pPr>
                <a:r>
                  <a:rPr lang="en-US" altLang="en-US" sz="2200"/>
                  <a:t>Same pharma company now samples 64 people &amp; finds the same xbar = 2.25 &amp; s = 0.67 as before.  Estimate </a:t>
                </a:r>
                <a:r>
                  <a:rPr lang="en-US" altLang="en-US" sz="2200">
                    <a:latin typeface="Symbol" pitchFamily="2" charset="2"/>
                  </a:rPr>
                  <a:t>m</a:t>
                </a:r>
                <a:r>
                  <a:rPr lang="en-US" altLang="en-US" sz="2200"/>
                  <a:t> (mean mean blood pressure increase) using a 95% confidence interval (now we can assume normality).  Compare this C.I. to the C.I. for the sample earlier.</a:t>
                </a:r>
              </a:p>
              <a:p>
                <a:pPr algn="ctr">
                  <a:lnSpc>
                    <a:spcPct val="75000"/>
                  </a:lnSpc>
                  <a:spcBef>
                    <a:spcPts val="1500"/>
                  </a:spcBef>
                </a:pPr>
                <a:r>
                  <a:rPr lang="en-US" altLang="en-US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C.I. = Xbar ± z(</a:t>
                </a:r>
                <a:r>
                  <a:rPr lang="en-US" altLang="en-US" b="1">
                    <a:latin typeface="Symbol" pitchFamily="2" charset="2"/>
                    <a:cs typeface="Times New Roman" panose="02020603050405020304" pitchFamily="18" charset="0"/>
                  </a:rPr>
                  <a:t>/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en-US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en-US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𝒏</m:t>
                        </m:r>
                      </m:e>
                    </m:rad>
                  </m:oMath>
                </a14:m>
                <a:r>
                  <a:rPr lang="en-US" altLang="en-US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= 2.25 ± 1.96(0.67/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en-US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en-US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𝟔𝟒</m:t>
                        </m:r>
                      </m:e>
                    </m:rad>
                  </m:oMath>
                </a14:m>
                <a:r>
                  <a:rPr lang="en-US" altLang="en-US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algn="ctr">
                  <a:lnSpc>
                    <a:spcPct val="75000"/>
                  </a:lnSpc>
                  <a:spcBef>
                    <a:spcPts val="1500"/>
                  </a:spcBef>
                </a:pPr>
                <a:r>
                  <a:rPr lang="en-US" altLang="en-US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2.25 ± 0.084</a:t>
                </a:r>
              </a:p>
              <a:p>
                <a:pPr algn="ctr">
                  <a:lnSpc>
                    <a:spcPct val="75000"/>
                  </a:lnSpc>
                  <a:spcBef>
                    <a:spcPts val="1500"/>
                  </a:spcBef>
                </a:pPr>
                <a:r>
                  <a:rPr lang="en-US" altLang="en-US" b="1"/>
                  <a:t>C.I. is then (2.09, 2.41)</a:t>
                </a:r>
              </a:p>
              <a:p>
                <a:pPr algn="ctr">
                  <a:lnSpc>
                    <a:spcPct val="75000"/>
                  </a:lnSpc>
                  <a:spcBef>
                    <a:spcPts val="1500"/>
                  </a:spcBef>
                </a:pPr>
                <a:r>
                  <a:rPr lang="en-US" altLang="en-US" b="1"/>
                  <a:t>Therefore, with 95% confidence we estimate the mean increase in blood pressure to be between 2.09 &amp; 2.41</a:t>
                </a:r>
              </a:p>
            </p:txBody>
          </p:sp>
        </mc:Choice>
        <mc:Fallback xmlns="">
          <p:sp>
            <p:nvSpPr>
              <p:cNvPr id="3" name="Text Box 13">
                <a:extLst>
                  <a:ext uri="{FF2B5EF4-FFF2-40B4-BE49-F238E27FC236}">
                    <a16:creationId xmlns:a16="http://schemas.microsoft.com/office/drawing/2014/main" id="{AEE62FFC-8D09-D038-A8EB-231A5C5000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92126" y="1981200"/>
                <a:ext cx="8153400" cy="3629968"/>
              </a:xfrm>
              <a:prstGeom prst="rect">
                <a:avLst/>
              </a:prstGeom>
              <a:blipFill>
                <a:blip r:embed="rId3"/>
                <a:stretch>
                  <a:fillRect l="-933" t="-1399" r="-156" b="-314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05332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Freeform 2">
            <a:extLst>
              <a:ext uri="{FF2B5EF4-FFF2-40B4-BE49-F238E27FC236}">
                <a16:creationId xmlns:a16="http://schemas.microsoft.com/office/drawing/2014/main" id="{10BA0628-2CA7-1C4D-905B-30B547826C8B}"/>
              </a:ext>
            </a:extLst>
          </p:cNvPr>
          <p:cNvSpPr>
            <a:spLocks/>
          </p:cNvSpPr>
          <p:nvPr/>
        </p:nvSpPr>
        <p:spPr bwMode="auto">
          <a:xfrm>
            <a:off x="331788" y="2492375"/>
            <a:ext cx="3273425" cy="3417888"/>
          </a:xfrm>
          <a:custGeom>
            <a:avLst/>
            <a:gdLst>
              <a:gd name="T0" fmla="*/ 813626 w 1903"/>
              <a:gd name="T1" fmla="*/ 185738 h 2153"/>
              <a:gd name="T2" fmla="*/ 600329 w 1903"/>
              <a:gd name="T3" fmla="*/ 292100 h 2153"/>
              <a:gd name="T4" fmla="*/ 407673 w 1903"/>
              <a:gd name="T5" fmla="*/ 427038 h 2153"/>
              <a:gd name="T6" fmla="*/ 249420 w 1903"/>
              <a:gd name="T7" fmla="*/ 590550 h 2153"/>
              <a:gd name="T8" fmla="*/ 123850 w 1903"/>
              <a:gd name="T9" fmla="*/ 777875 h 2153"/>
              <a:gd name="T10" fmla="*/ 39563 w 1903"/>
              <a:gd name="T11" fmla="*/ 982663 h 2153"/>
              <a:gd name="T12" fmla="*/ 0 w 1903"/>
              <a:gd name="T13" fmla="*/ 1193800 h 2153"/>
              <a:gd name="T14" fmla="*/ 5160 w 1903"/>
              <a:gd name="T15" fmla="*/ 1404938 h 2153"/>
              <a:gd name="T16" fmla="*/ 60205 w 1903"/>
              <a:gd name="T17" fmla="*/ 1616075 h 2153"/>
              <a:gd name="T18" fmla="*/ 141051 w 1903"/>
              <a:gd name="T19" fmla="*/ 1854200 h 2153"/>
              <a:gd name="T20" fmla="*/ 221898 w 1903"/>
              <a:gd name="T21" fmla="*/ 2081213 h 2153"/>
              <a:gd name="T22" fmla="*/ 295864 w 1903"/>
              <a:gd name="T23" fmla="*/ 2292350 h 2153"/>
              <a:gd name="T24" fmla="*/ 354349 w 1903"/>
              <a:gd name="T25" fmla="*/ 2482850 h 2153"/>
              <a:gd name="T26" fmla="*/ 402513 w 1903"/>
              <a:gd name="T27" fmla="*/ 2633663 h 2153"/>
              <a:gd name="T28" fmla="*/ 431755 w 1903"/>
              <a:gd name="T29" fmla="*/ 2749550 h 2153"/>
              <a:gd name="T30" fmla="*/ 448956 w 1903"/>
              <a:gd name="T31" fmla="*/ 2822575 h 2153"/>
              <a:gd name="T32" fmla="*/ 447236 w 1903"/>
              <a:gd name="T33" fmla="*/ 2851150 h 2153"/>
              <a:gd name="T34" fmla="*/ 522922 w 1903"/>
              <a:gd name="T35" fmla="*/ 3000375 h 2153"/>
              <a:gd name="T36" fmla="*/ 636452 w 1903"/>
              <a:gd name="T37" fmla="*/ 3128963 h 2153"/>
              <a:gd name="T38" fmla="*/ 792984 w 1903"/>
              <a:gd name="T39" fmla="*/ 3246438 h 2153"/>
              <a:gd name="T40" fmla="*/ 968438 w 1903"/>
              <a:gd name="T41" fmla="*/ 3327400 h 2153"/>
              <a:gd name="T42" fmla="*/ 1173135 w 1903"/>
              <a:gd name="T43" fmla="*/ 3389313 h 2153"/>
              <a:gd name="T44" fmla="*/ 1393313 w 1903"/>
              <a:gd name="T45" fmla="*/ 3416300 h 2153"/>
              <a:gd name="T46" fmla="*/ 1623811 w 1903"/>
              <a:gd name="T47" fmla="*/ 3411538 h 2153"/>
              <a:gd name="T48" fmla="*/ 1852590 w 1903"/>
              <a:gd name="T49" fmla="*/ 3376613 h 2153"/>
              <a:gd name="T50" fmla="*/ 2083089 w 1903"/>
              <a:gd name="T51" fmla="*/ 3308350 h 2153"/>
              <a:gd name="T52" fmla="*/ 2308427 w 1903"/>
              <a:gd name="T53" fmla="*/ 3216275 h 2153"/>
              <a:gd name="T54" fmla="*/ 2520004 w 1903"/>
              <a:gd name="T55" fmla="*/ 3111500 h 2153"/>
              <a:gd name="T56" fmla="*/ 2705779 w 1903"/>
              <a:gd name="T57" fmla="*/ 2984500 h 2153"/>
              <a:gd name="T58" fmla="*/ 2862312 w 1903"/>
              <a:gd name="T59" fmla="*/ 2847975 h 2153"/>
              <a:gd name="T60" fmla="*/ 2979281 w 1903"/>
              <a:gd name="T61" fmla="*/ 2706688 h 2153"/>
              <a:gd name="T62" fmla="*/ 3056687 w 1903"/>
              <a:gd name="T63" fmla="*/ 2560638 h 2153"/>
              <a:gd name="T64" fmla="*/ 3092810 w 1903"/>
              <a:gd name="T65" fmla="*/ 2416175 h 2153"/>
              <a:gd name="T66" fmla="*/ 3091090 w 1903"/>
              <a:gd name="T67" fmla="*/ 2281238 h 2153"/>
              <a:gd name="T68" fmla="*/ 3039486 w 1903"/>
              <a:gd name="T69" fmla="*/ 2109788 h 2153"/>
              <a:gd name="T70" fmla="*/ 2991322 w 1903"/>
              <a:gd name="T71" fmla="*/ 1903413 h 2153"/>
              <a:gd name="T72" fmla="*/ 2972401 w 1903"/>
              <a:gd name="T73" fmla="*/ 1708150 h 2153"/>
              <a:gd name="T74" fmla="*/ 2984442 w 1903"/>
              <a:gd name="T75" fmla="*/ 1536700 h 2153"/>
              <a:gd name="T76" fmla="*/ 3029165 w 1903"/>
              <a:gd name="T77" fmla="*/ 1395413 h 2153"/>
              <a:gd name="T78" fmla="*/ 3096251 w 1903"/>
              <a:gd name="T79" fmla="*/ 1290638 h 2153"/>
              <a:gd name="T80" fmla="*/ 3187418 w 1903"/>
              <a:gd name="T81" fmla="*/ 1238250 h 2153"/>
              <a:gd name="T82" fmla="*/ 3239022 w 1903"/>
              <a:gd name="T83" fmla="*/ 1196975 h 2153"/>
              <a:gd name="T84" fmla="*/ 3266544 w 1903"/>
              <a:gd name="T85" fmla="*/ 1109663 h 2153"/>
              <a:gd name="T86" fmla="*/ 3271705 w 1903"/>
              <a:gd name="T87" fmla="*/ 981075 h 2153"/>
              <a:gd name="T88" fmla="*/ 3251063 w 1903"/>
              <a:gd name="T89" fmla="*/ 827088 h 2153"/>
              <a:gd name="T90" fmla="*/ 3206340 w 1903"/>
              <a:gd name="T91" fmla="*/ 655638 h 2153"/>
              <a:gd name="T92" fmla="*/ 3146135 w 1903"/>
              <a:gd name="T93" fmla="*/ 496888 h 2153"/>
              <a:gd name="T94" fmla="*/ 3049807 w 1903"/>
              <a:gd name="T95" fmla="*/ 363538 h 2153"/>
              <a:gd name="T96" fmla="*/ 2919076 w 1903"/>
              <a:gd name="T97" fmla="*/ 247650 h 2153"/>
              <a:gd name="T98" fmla="*/ 2748783 w 1903"/>
              <a:gd name="T99" fmla="*/ 153988 h 2153"/>
              <a:gd name="T100" fmla="*/ 2544086 w 1903"/>
              <a:gd name="T101" fmla="*/ 79375 h 2153"/>
              <a:gd name="T102" fmla="*/ 2313587 w 1903"/>
              <a:gd name="T103" fmla="*/ 31750 h 2153"/>
              <a:gd name="T104" fmla="*/ 2055566 w 1903"/>
              <a:gd name="T105" fmla="*/ 3175 h 2153"/>
              <a:gd name="T106" fmla="*/ 1787225 w 1903"/>
              <a:gd name="T107" fmla="*/ 6350 h 2153"/>
              <a:gd name="T108" fmla="*/ 1505122 w 1903"/>
              <a:gd name="T109" fmla="*/ 26988 h 2153"/>
              <a:gd name="T110" fmla="*/ 1214418 w 1903"/>
              <a:gd name="T111" fmla="*/ 76200 h 2153"/>
              <a:gd name="T112" fmla="*/ 928875 w 1903"/>
              <a:gd name="T113" fmla="*/ 147638 h 215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1903" h="2153">
                <a:moveTo>
                  <a:pt x="540" y="93"/>
                </a:moveTo>
                <a:lnTo>
                  <a:pt x="473" y="117"/>
                </a:lnTo>
                <a:lnTo>
                  <a:pt x="409" y="147"/>
                </a:lnTo>
                <a:lnTo>
                  <a:pt x="349" y="184"/>
                </a:lnTo>
                <a:lnTo>
                  <a:pt x="289" y="224"/>
                </a:lnTo>
                <a:lnTo>
                  <a:pt x="237" y="269"/>
                </a:lnTo>
                <a:lnTo>
                  <a:pt x="188" y="319"/>
                </a:lnTo>
                <a:lnTo>
                  <a:pt x="145" y="372"/>
                </a:lnTo>
                <a:lnTo>
                  <a:pt x="105" y="431"/>
                </a:lnTo>
                <a:lnTo>
                  <a:pt x="72" y="490"/>
                </a:lnTo>
                <a:lnTo>
                  <a:pt x="44" y="553"/>
                </a:lnTo>
                <a:lnTo>
                  <a:pt x="23" y="619"/>
                </a:lnTo>
                <a:lnTo>
                  <a:pt x="8" y="685"/>
                </a:lnTo>
                <a:lnTo>
                  <a:pt x="0" y="752"/>
                </a:lnTo>
                <a:lnTo>
                  <a:pt x="0" y="820"/>
                </a:lnTo>
                <a:lnTo>
                  <a:pt x="3" y="885"/>
                </a:lnTo>
                <a:lnTo>
                  <a:pt x="15" y="951"/>
                </a:lnTo>
                <a:lnTo>
                  <a:pt x="35" y="1018"/>
                </a:lnTo>
                <a:lnTo>
                  <a:pt x="60" y="1091"/>
                </a:lnTo>
                <a:lnTo>
                  <a:pt x="82" y="1168"/>
                </a:lnTo>
                <a:lnTo>
                  <a:pt x="107" y="1240"/>
                </a:lnTo>
                <a:lnTo>
                  <a:pt x="129" y="1311"/>
                </a:lnTo>
                <a:lnTo>
                  <a:pt x="151" y="1379"/>
                </a:lnTo>
                <a:lnTo>
                  <a:pt x="172" y="1444"/>
                </a:lnTo>
                <a:lnTo>
                  <a:pt x="188" y="1506"/>
                </a:lnTo>
                <a:lnTo>
                  <a:pt x="206" y="1564"/>
                </a:lnTo>
                <a:lnTo>
                  <a:pt x="220" y="1613"/>
                </a:lnTo>
                <a:lnTo>
                  <a:pt x="234" y="1659"/>
                </a:lnTo>
                <a:lnTo>
                  <a:pt x="244" y="1697"/>
                </a:lnTo>
                <a:lnTo>
                  <a:pt x="251" y="1732"/>
                </a:lnTo>
                <a:lnTo>
                  <a:pt x="257" y="1757"/>
                </a:lnTo>
                <a:lnTo>
                  <a:pt x="261" y="1778"/>
                </a:lnTo>
                <a:lnTo>
                  <a:pt x="262" y="1788"/>
                </a:lnTo>
                <a:lnTo>
                  <a:pt x="260" y="1796"/>
                </a:lnTo>
                <a:lnTo>
                  <a:pt x="279" y="1843"/>
                </a:lnTo>
                <a:lnTo>
                  <a:pt x="304" y="1890"/>
                </a:lnTo>
                <a:lnTo>
                  <a:pt x="333" y="1932"/>
                </a:lnTo>
                <a:lnTo>
                  <a:pt x="370" y="1971"/>
                </a:lnTo>
                <a:lnTo>
                  <a:pt x="413" y="2011"/>
                </a:lnTo>
                <a:lnTo>
                  <a:pt x="461" y="2045"/>
                </a:lnTo>
                <a:lnTo>
                  <a:pt x="511" y="2072"/>
                </a:lnTo>
                <a:lnTo>
                  <a:pt x="563" y="2096"/>
                </a:lnTo>
                <a:lnTo>
                  <a:pt x="622" y="2119"/>
                </a:lnTo>
                <a:lnTo>
                  <a:pt x="682" y="2135"/>
                </a:lnTo>
                <a:lnTo>
                  <a:pt x="746" y="2145"/>
                </a:lnTo>
                <a:lnTo>
                  <a:pt x="810" y="2152"/>
                </a:lnTo>
                <a:lnTo>
                  <a:pt x="876" y="2150"/>
                </a:lnTo>
                <a:lnTo>
                  <a:pt x="944" y="2149"/>
                </a:lnTo>
                <a:lnTo>
                  <a:pt x="1011" y="2139"/>
                </a:lnTo>
                <a:lnTo>
                  <a:pt x="1077" y="2127"/>
                </a:lnTo>
                <a:lnTo>
                  <a:pt x="1143" y="2109"/>
                </a:lnTo>
                <a:lnTo>
                  <a:pt x="1211" y="2084"/>
                </a:lnTo>
                <a:lnTo>
                  <a:pt x="1280" y="2056"/>
                </a:lnTo>
                <a:lnTo>
                  <a:pt x="1342" y="2026"/>
                </a:lnTo>
                <a:lnTo>
                  <a:pt x="1406" y="1992"/>
                </a:lnTo>
                <a:lnTo>
                  <a:pt x="1465" y="1960"/>
                </a:lnTo>
                <a:lnTo>
                  <a:pt x="1522" y="1919"/>
                </a:lnTo>
                <a:lnTo>
                  <a:pt x="1573" y="1880"/>
                </a:lnTo>
                <a:lnTo>
                  <a:pt x="1621" y="1837"/>
                </a:lnTo>
                <a:lnTo>
                  <a:pt x="1664" y="1794"/>
                </a:lnTo>
                <a:lnTo>
                  <a:pt x="1700" y="1751"/>
                </a:lnTo>
                <a:lnTo>
                  <a:pt x="1732" y="1705"/>
                </a:lnTo>
                <a:lnTo>
                  <a:pt x="1757" y="1659"/>
                </a:lnTo>
                <a:lnTo>
                  <a:pt x="1777" y="1613"/>
                </a:lnTo>
                <a:lnTo>
                  <a:pt x="1792" y="1567"/>
                </a:lnTo>
                <a:lnTo>
                  <a:pt x="1798" y="1522"/>
                </a:lnTo>
                <a:lnTo>
                  <a:pt x="1799" y="1479"/>
                </a:lnTo>
                <a:lnTo>
                  <a:pt x="1797" y="1437"/>
                </a:lnTo>
                <a:lnTo>
                  <a:pt x="1788" y="1396"/>
                </a:lnTo>
                <a:lnTo>
                  <a:pt x="1767" y="1329"/>
                </a:lnTo>
                <a:lnTo>
                  <a:pt x="1752" y="1264"/>
                </a:lnTo>
                <a:lnTo>
                  <a:pt x="1739" y="1199"/>
                </a:lnTo>
                <a:lnTo>
                  <a:pt x="1731" y="1136"/>
                </a:lnTo>
                <a:lnTo>
                  <a:pt x="1728" y="1076"/>
                </a:lnTo>
                <a:lnTo>
                  <a:pt x="1730" y="1019"/>
                </a:lnTo>
                <a:lnTo>
                  <a:pt x="1735" y="968"/>
                </a:lnTo>
                <a:lnTo>
                  <a:pt x="1745" y="920"/>
                </a:lnTo>
                <a:lnTo>
                  <a:pt x="1761" y="879"/>
                </a:lnTo>
                <a:lnTo>
                  <a:pt x="1778" y="842"/>
                </a:lnTo>
                <a:lnTo>
                  <a:pt x="1800" y="813"/>
                </a:lnTo>
                <a:lnTo>
                  <a:pt x="1824" y="791"/>
                </a:lnTo>
                <a:lnTo>
                  <a:pt x="1853" y="780"/>
                </a:lnTo>
                <a:lnTo>
                  <a:pt x="1868" y="770"/>
                </a:lnTo>
                <a:lnTo>
                  <a:pt x="1883" y="754"/>
                </a:lnTo>
                <a:lnTo>
                  <a:pt x="1893" y="730"/>
                </a:lnTo>
                <a:lnTo>
                  <a:pt x="1899" y="699"/>
                </a:lnTo>
                <a:lnTo>
                  <a:pt x="1901" y="664"/>
                </a:lnTo>
                <a:lnTo>
                  <a:pt x="1902" y="618"/>
                </a:lnTo>
                <a:lnTo>
                  <a:pt x="1897" y="570"/>
                </a:lnTo>
                <a:lnTo>
                  <a:pt x="1890" y="521"/>
                </a:lnTo>
                <a:lnTo>
                  <a:pt x="1880" y="467"/>
                </a:lnTo>
                <a:lnTo>
                  <a:pt x="1864" y="413"/>
                </a:lnTo>
                <a:lnTo>
                  <a:pt x="1848" y="355"/>
                </a:lnTo>
                <a:lnTo>
                  <a:pt x="1829" y="313"/>
                </a:lnTo>
                <a:lnTo>
                  <a:pt x="1806" y="269"/>
                </a:lnTo>
                <a:lnTo>
                  <a:pt x="1773" y="229"/>
                </a:lnTo>
                <a:lnTo>
                  <a:pt x="1739" y="192"/>
                </a:lnTo>
                <a:lnTo>
                  <a:pt x="1697" y="156"/>
                </a:lnTo>
                <a:lnTo>
                  <a:pt x="1650" y="125"/>
                </a:lnTo>
                <a:lnTo>
                  <a:pt x="1598" y="97"/>
                </a:lnTo>
                <a:lnTo>
                  <a:pt x="1540" y="74"/>
                </a:lnTo>
                <a:lnTo>
                  <a:pt x="1479" y="50"/>
                </a:lnTo>
                <a:lnTo>
                  <a:pt x="1415" y="33"/>
                </a:lnTo>
                <a:lnTo>
                  <a:pt x="1345" y="20"/>
                </a:lnTo>
                <a:lnTo>
                  <a:pt x="1272" y="8"/>
                </a:lnTo>
                <a:lnTo>
                  <a:pt x="1195" y="2"/>
                </a:lnTo>
                <a:lnTo>
                  <a:pt x="1119" y="0"/>
                </a:lnTo>
                <a:lnTo>
                  <a:pt x="1039" y="4"/>
                </a:lnTo>
                <a:lnTo>
                  <a:pt x="956" y="8"/>
                </a:lnTo>
                <a:lnTo>
                  <a:pt x="875" y="17"/>
                </a:lnTo>
                <a:lnTo>
                  <a:pt x="791" y="33"/>
                </a:lnTo>
                <a:lnTo>
                  <a:pt x="706" y="48"/>
                </a:lnTo>
                <a:lnTo>
                  <a:pt x="623" y="69"/>
                </a:lnTo>
                <a:lnTo>
                  <a:pt x="540" y="93"/>
                </a:lnTo>
              </a:path>
            </a:pathLst>
          </a:custGeom>
          <a:solidFill>
            <a:schemeClr val="folHlink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dist="107763" dir="2700000" algn="ctr" rotWithShape="0">
              <a:srgbClr val="000000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194" name="Rectangle 3">
            <a:extLst>
              <a:ext uri="{FF2B5EF4-FFF2-40B4-BE49-F238E27FC236}">
                <a16:creationId xmlns:a16="http://schemas.microsoft.com/office/drawing/2014/main" id="{DEEF84A5-BB3D-033A-990A-B9146EA8A4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188" y="2817813"/>
            <a:ext cx="2225675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b="1">
                <a:latin typeface="Times New Roman" panose="02020603050405020304" pitchFamily="18" charset="0"/>
              </a:rPr>
              <a:t>Mean, </a:t>
            </a:r>
            <a:r>
              <a:rPr lang="en-US" altLang="en-US" b="1">
                <a:latin typeface="Symbol" pitchFamily="2" charset="2"/>
              </a:rPr>
              <a:t>m</a:t>
            </a:r>
            <a:r>
              <a:rPr lang="en-US" altLang="en-US" b="1">
                <a:latin typeface="Times New Roman" panose="02020603050405020304" pitchFamily="18" charset="0"/>
              </a:rPr>
              <a:t>, is unknown</a:t>
            </a:r>
          </a:p>
        </p:txBody>
      </p:sp>
      <p:sp>
        <p:nvSpPr>
          <p:cNvPr id="140292" name="Rectangle 4">
            <a:extLst>
              <a:ext uri="{FF2B5EF4-FFF2-40B4-BE49-F238E27FC236}">
                <a16:creationId xmlns:a16="http://schemas.microsoft.com/office/drawing/2014/main" id="{83BA7C4F-A7E4-4F7B-70DF-AD7D36B41D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9638" y="1878013"/>
            <a:ext cx="2225675" cy="515937"/>
          </a:xfrm>
          <a:prstGeom prst="rect">
            <a:avLst/>
          </a:prstGeom>
          <a:noFill/>
          <a:ln>
            <a:noFill/>
          </a:ln>
          <a:effectLst/>
        </p:spPr>
        <p:txBody>
          <a:bodyPr lIns="90487" tIns="44450" rIns="90487" bIns="4445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Population</a:t>
            </a:r>
          </a:p>
        </p:txBody>
      </p:sp>
      <p:sp>
        <p:nvSpPr>
          <p:cNvPr id="140293" name="Rectangle 5">
            <a:extLst>
              <a:ext uri="{FF2B5EF4-FFF2-40B4-BE49-F238E27FC236}">
                <a16:creationId xmlns:a16="http://schemas.microsoft.com/office/drawing/2014/main" id="{844DB1F8-875B-955B-A8D6-AD34C4D863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2463" y="1917745"/>
            <a:ext cx="4046537" cy="52065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487" tIns="44450" rIns="90487" bIns="4445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Random Sample is small</a:t>
            </a:r>
          </a:p>
        </p:txBody>
      </p:sp>
      <p:sp>
        <p:nvSpPr>
          <p:cNvPr id="8197" name="Rectangle 6">
            <a:extLst>
              <a:ext uri="{FF2B5EF4-FFF2-40B4-BE49-F238E27FC236}">
                <a16:creationId xmlns:a16="http://schemas.microsoft.com/office/drawing/2014/main" id="{053A5D4B-2D51-1D0B-D9B8-275979DE2E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1450" y="4419600"/>
            <a:ext cx="2638425" cy="1320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7" tIns="44450" rIns="90487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000" b="1">
                <a:latin typeface="Times New Roman" panose="02020603050405020304" pitchFamily="18" charset="0"/>
              </a:rPr>
              <a:t>I am 95% confident that </a:t>
            </a:r>
            <a:r>
              <a:rPr lang="en-US" altLang="en-US" sz="2000" b="1">
                <a:latin typeface="Symbol" pitchFamily="2" charset="2"/>
              </a:rPr>
              <a:t>m</a:t>
            </a:r>
            <a:r>
              <a:rPr lang="en-US" altLang="en-US" sz="2000" b="1">
                <a:latin typeface="Times New Roman" panose="02020603050405020304" pitchFamily="18" charset="0"/>
              </a:rPr>
              <a:t> is between 42 &amp; 58 but sample is small.  What to do now?</a:t>
            </a:r>
          </a:p>
        </p:txBody>
      </p:sp>
      <p:sp>
        <p:nvSpPr>
          <p:cNvPr id="8198" name="Oval 7">
            <a:extLst>
              <a:ext uri="{FF2B5EF4-FFF2-40B4-BE49-F238E27FC236}">
                <a16:creationId xmlns:a16="http://schemas.microsoft.com/office/drawing/2014/main" id="{9C05C8A9-0BDF-A5DD-F926-DFB6EE1B8B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2574925"/>
            <a:ext cx="1719262" cy="977900"/>
          </a:xfrm>
          <a:prstGeom prst="ellipse">
            <a:avLst/>
          </a:prstGeom>
          <a:solidFill>
            <a:schemeClr val="accent1"/>
          </a:solidFill>
          <a:ln w="12700">
            <a:solidFill>
              <a:srgbClr val="000000"/>
            </a:solidFill>
            <a:round/>
            <a:headEnd/>
            <a:tailEnd/>
          </a:ln>
          <a:effectLst>
            <a:outerShdw dist="107763" dir="2700000" algn="ctr" rotWithShape="0">
              <a:srgbClr val="000000"/>
            </a:outerShdw>
          </a:effec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endParaRPr lang="en-US" altLang="en-US"/>
          </a:p>
        </p:txBody>
      </p:sp>
      <p:sp>
        <p:nvSpPr>
          <p:cNvPr id="8199" name="Oval 8">
            <a:extLst>
              <a:ext uri="{FF2B5EF4-FFF2-40B4-BE49-F238E27FC236}">
                <a16:creationId xmlns:a16="http://schemas.microsoft.com/office/drawing/2014/main" id="{2057BAC0-3922-ADC1-7D52-5D54FF56AD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6950" y="3946525"/>
            <a:ext cx="1720850" cy="977900"/>
          </a:xfrm>
          <a:prstGeom prst="ellipse">
            <a:avLst/>
          </a:prstGeom>
          <a:solidFill>
            <a:schemeClr val="accent1"/>
          </a:solidFill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endParaRPr lang="en-US" altLang="en-US"/>
          </a:p>
        </p:txBody>
      </p:sp>
      <p:sp>
        <p:nvSpPr>
          <p:cNvPr id="8200" name="Rectangle 9">
            <a:extLst>
              <a:ext uri="{FF2B5EF4-FFF2-40B4-BE49-F238E27FC236}">
                <a16:creationId xmlns:a16="http://schemas.microsoft.com/office/drawing/2014/main" id="{8DC2AD24-1CE4-C131-3316-653E6861EE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7813" y="2590800"/>
            <a:ext cx="1812925" cy="943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 algn="ctr">
              <a:lnSpc>
                <a:spcPct val="105000"/>
              </a:lnSpc>
              <a:spcBef>
                <a:spcPts val="0"/>
              </a:spcBef>
            </a:pPr>
            <a:r>
              <a:rPr lang="en-US" altLang="en-US" sz="1800" b="1">
                <a:latin typeface="Times New Roman" panose="02020603050405020304" pitchFamily="18" charset="0"/>
              </a:rPr>
              <a:t>Mean</a:t>
            </a:r>
            <a:br>
              <a:rPr lang="en-US" altLang="en-US" sz="1800" b="1">
                <a:latin typeface="Times New Roman" panose="02020603050405020304" pitchFamily="18" charset="0"/>
              </a:rPr>
            </a:br>
            <a:r>
              <a:rPr lang="en-US" altLang="en-US" sz="1800" b="1">
                <a:latin typeface="Times New Roman" panose="02020603050405020304" pitchFamily="18" charset="0"/>
              </a:rPr>
              <a:t> </a:t>
            </a:r>
            <a:r>
              <a:rPr lang="en-US" altLang="en-US" sz="1800" b="1" i="1">
                <a:latin typeface="Times New Roman" panose="02020603050405020304" pitchFamily="18" charset="0"/>
              </a:rPr>
              <a:t>  Xbar </a:t>
            </a:r>
            <a:r>
              <a:rPr lang="en-US" altLang="en-US" sz="1800" b="1">
                <a:latin typeface="Times New Roman" panose="02020603050405020304" pitchFamily="18" charset="0"/>
              </a:rPr>
              <a:t>= 50</a:t>
            </a:r>
          </a:p>
          <a:p>
            <a:pPr algn="ctr">
              <a:lnSpc>
                <a:spcPct val="105000"/>
              </a:lnSpc>
              <a:spcBef>
                <a:spcPts val="0"/>
              </a:spcBef>
            </a:pPr>
            <a:r>
              <a:rPr lang="en-US" altLang="en-US" sz="1800" b="1">
                <a:latin typeface="Times New Roman" panose="02020603050405020304" pitchFamily="18" charset="0"/>
              </a:rPr>
              <a:t>but n &lt; 30</a:t>
            </a:r>
          </a:p>
        </p:txBody>
      </p:sp>
      <p:grpSp>
        <p:nvGrpSpPr>
          <p:cNvPr id="8201" name="Group 10">
            <a:extLst>
              <a:ext uri="{FF2B5EF4-FFF2-40B4-BE49-F238E27FC236}">
                <a16:creationId xmlns:a16="http://schemas.microsoft.com/office/drawing/2014/main" id="{B09C359E-38A2-DE37-CFCE-2EF28269C3D3}"/>
              </a:ext>
            </a:extLst>
          </p:cNvPr>
          <p:cNvGrpSpPr>
            <a:grpSpLocks/>
          </p:cNvGrpSpPr>
          <p:nvPr/>
        </p:nvGrpSpPr>
        <p:grpSpPr bwMode="auto">
          <a:xfrm>
            <a:off x="2122488" y="4079875"/>
            <a:ext cx="2973387" cy="915988"/>
            <a:chOff x="1234" y="2570"/>
            <a:chExt cx="1729" cy="577"/>
          </a:xfrm>
        </p:grpSpPr>
        <p:sp>
          <p:nvSpPr>
            <p:cNvPr id="8218" name="Freeform 11">
              <a:extLst>
                <a:ext uri="{FF2B5EF4-FFF2-40B4-BE49-F238E27FC236}">
                  <a16:creationId xmlns:a16="http://schemas.microsoft.com/office/drawing/2014/main" id="{65A0DA62-7E2F-BA6F-8442-237D28F78A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4" y="2570"/>
              <a:ext cx="1729" cy="556"/>
            </a:xfrm>
            <a:custGeom>
              <a:avLst/>
              <a:gdLst>
                <a:gd name="T0" fmla="*/ 14 w 1729"/>
                <a:gd name="T1" fmla="*/ 381 h 556"/>
                <a:gd name="T2" fmla="*/ 161 w 1729"/>
                <a:gd name="T3" fmla="*/ 440 h 556"/>
                <a:gd name="T4" fmla="*/ 256 w 1729"/>
                <a:gd name="T5" fmla="*/ 471 h 556"/>
                <a:gd name="T6" fmla="*/ 357 w 1729"/>
                <a:gd name="T7" fmla="*/ 497 h 556"/>
                <a:gd name="T8" fmla="*/ 460 w 1729"/>
                <a:gd name="T9" fmla="*/ 516 h 556"/>
                <a:gd name="T10" fmla="*/ 570 w 1729"/>
                <a:gd name="T11" fmla="*/ 534 h 556"/>
                <a:gd name="T12" fmla="*/ 694 w 1729"/>
                <a:gd name="T13" fmla="*/ 546 h 556"/>
                <a:gd name="T14" fmla="*/ 853 w 1729"/>
                <a:gd name="T15" fmla="*/ 555 h 556"/>
                <a:gd name="T16" fmla="*/ 983 w 1729"/>
                <a:gd name="T17" fmla="*/ 553 h 556"/>
                <a:gd name="T18" fmla="*/ 1101 w 1729"/>
                <a:gd name="T19" fmla="*/ 541 h 556"/>
                <a:gd name="T20" fmla="*/ 1210 w 1729"/>
                <a:gd name="T21" fmla="*/ 521 h 556"/>
                <a:gd name="T22" fmla="*/ 1303 w 1729"/>
                <a:gd name="T23" fmla="*/ 496 h 556"/>
                <a:gd name="T24" fmla="*/ 1379 w 1729"/>
                <a:gd name="T25" fmla="*/ 457 h 556"/>
                <a:gd name="T26" fmla="*/ 1437 w 1729"/>
                <a:gd name="T27" fmla="*/ 401 h 556"/>
                <a:gd name="T28" fmla="*/ 1470 w 1729"/>
                <a:gd name="T29" fmla="*/ 341 h 556"/>
                <a:gd name="T30" fmla="*/ 1481 w 1729"/>
                <a:gd name="T31" fmla="*/ 301 h 556"/>
                <a:gd name="T32" fmla="*/ 1708 w 1729"/>
                <a:gd name="T33" fmla="*/ 409 h 556"/>
                <a:gd name="T34" fmla="*/ 1646 w 1729"/>
                <a:gd name="T35" fmla="*/ 342 h 556"/>
                <a:gd name="T36" fmla="*/ 1592 w 1729"/>
                <a:gd name="T37" fmla="*/ 273 h 556"/>
                <a:gd name="T38" fmla="*/ 1553 w 1729"/>
                <a:gd name="T39" fmla="*/ 206 h 556"/>
                <a:gd name="T40" fmla="*/ 1519 w 1729"/>
                <a:gd name="T41" fmla="*/ 139 h 556"/>
                <a:gd name="T42" fmla="*/ 1491 w 1729"/>
                <a:gd name="T43" fmla="*/ 48 h 556"/>
                <a:gd name="T44" fmla="*/ 1439 w 1729"/>
                <a:gd name="T45" fmla="*/ 11 h 556"/>
                <a:gd name="T46" fmla="*/ 1367 w 1729"/>
                <a:gd name="T47" fmla="*/ 33 h 556"/>
                <a:gd name="T48" fmla="*/ 1308 w 1729"/>
                <a:gd name="T49" fmla="*/ 43 h 556"/>
                <a:gd name="T50" fmla="*/ 1240 w 1729"/>
                <a:gd name="T51" fmla="*/ 43 h 556"/>
                <a:gd name="T52" fmla="*/ 1162 w 1729"/>
                <a:gd name="T53" fmla="*/ 39 h 556"/>
                <a:gd name="T54" fmla="*/ 1075 w 1729"/>
                <a:gd name="T55" fmla="*/ 23 h 556"/>
                <a:gd name="T56" fmla="*/ 1030 w 1729"/>
                <a:gd name="T57" fmla="*/ 56 h 556"/>
                <a:gd name="T58" fmla="*/ 1240 w 1729"/>
                <a:gd name="T59" fmla="*/ 180 h 556"/>
                <a:gd name="T60" fmla="*/ 1190 w 1729"/>
                <a:gd name="T61" fmla="*/ 248 h 556"/>
                <a:gd name="T62" fmla="*/ 1129 w 1729"/>
                <a:gd name="T63" fmla="*/ 304 h 556"/>
                <a:gd name="T64" fmla="*/ 1067 w 1729"/>
                <a:gd name="T65" fmla="*/ 346 h 556"/>
                <a:gd name="T66" fmla="*/ 983 w 1729"/>
                <a:gd name="T67" fmla="*/ 388 h 556"/>
                <a:gd name="T68" fmla="*/ 897 w 1729"/>
                <a:gd name="T69" fmla="*/ 415 h 556"/>
                <a:gd name="T70" fmla="*/ 805 w 1729"/>
                <a:gd name="T71" fmla="*/ 434 h 556"/>
                <a:gd name="T72" fmla="*/ 687 w 1729"/>
                <a:gd name="T73" fmla="*/ 443 h 556"/>
                <a:gd name="T74" fmla="*/ 569 w 1729"/>
                <a:gd name="T75" fmla="*/ 448 h 556"/>
                <a:gd name="T76" fmla="*/ 427 w 1729"/>
                <a:gd name="T77" fmla="*/ 448 h 556"/>
                <a:gd name="T78" fmla="*/ 307 w 1729"/>
                <a:gd name="T79" fmla="*/ 439 h 556"/>
                <a:gd name="T80" fmla="*/ 218 w 1729"/>
                <a:gd name="T81" fmla="*/ 421 h 556"/>
                <a:gd name="T82" fmla="*/ 134 w 1729"/>
                <a:gd name="T83" fmla="*/ 401 h 5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729" h="556">
                  <a:moveTo>
                    <a:pt x="0" y="356"/>
                  </a:moveTo>
                  <a:lnTo>
                    <a:pt x="14" y="381"/>
                  </a:lnTo>
                  <a:lnTo>
                    <a:pt x="102" y="419"/>
                  </a:lnTo>
                  <a:lnTo>
                    <a:pt x="161" y="440"/>
                  </a:lnTo>
                  <a:lnTo>
                    <a:pt x="210" y="454"/>
                  </a:lnTo>
                  <a:lnTo>
                    <a:pt x="256" y="471"/>
                  </a:lnTo>
                  <a:lnTo>
                    <a:pt x="307" y="484"/>
                  </a:lnTo>
                  <a:lnTo>
                    <a:pt x="357" y="497"/>
                  </a:lnTo>
                  <a:lnTo>
                    <a:pt x="412" y="509"/>
                  </a:lnTo>
                  <a:lnTo>
                    <a:pt x="460" y="516"/>
                  </a:lnTo>
                  <a:lnTo>
                    <a:pt x="506" y="525"/>
                  </a:lnTo>
                  <a:lnTo>
                    <a:pt x="570" y="534"/>
                  </a:lnTo>
                  <a:lnTo>
                    <a:pt x="625" y="541"/>
                  </a:lnTo>
                  <a:lnTo>
                    <a:pt x="694" y="546"/>
                  </a:lnTo>
                  <a:lnTo>
                    <a:pt x="783" y="554"/>
                  </a:lnTo>
                  <a:lnTo>
                    <a:pt x="853" y="555"/>
                  </a:lnTo>
                  <a:lnTo>
                    <a:pt x="905" y="554"/>
                  </a:lnTo>
                  <a:lnTo>
                    <a:pt x="983" y="553"/>
                  </a:lnTo>
                  <a:lnTo>
                    <a:pt x="1046" y="549"/>
                  </a:lnTo>
                  <a:lnTo>
                    <a:pt x="1101" y="541"/>
                  </a:lnTo>
                  <a:lnTo>
                    <a:pt x="1159" y="535"/>
                  </a:lnTo>
                  <a:lnTo>
                    <a:pt x="1210" y="521"/>
                  </a:lnTo>
                  <a:lnTo>
                    <a:pt x="1261" y="511"/>
                  </a:lnTo>
                  <a:lnTo>
                    <a:pt x="1303" y="496"/>
                  </a:lnTo>
                  <a:lnTo>
                    <a:pt x="1342" y="477"/>
                  </a:lnTo>
                  <a:lnTo>
                    <a:pt x="1379" y="457"/>
                  </a:lnTo>
                  <a:lnTo>
                    <a:pt x="1412" y="432"/>
                  </a:lnTo>
                  <a:lnTo>
                    <a:pt x="1437" y="401"/>
                  </a:lnTo>
                  <a:lnTo>
                    <a:pt x="1455" y="375"/>
                  </a:lnTo>
                  <a:lnTo>
                    <a:pt x="1470" y="341"/>
                  </a:lnTo>
                  <a:lnTo>
                    <a:pt x="1478" y="317"/>
                  </a:lnTo>
                  <a:lnTo>
                    <a:pt x="1481" y="301"/>
                  </a:lnTo>
                  <a:lnTo>
                    <a:pt x="1728" y="442"/>
                  </a:lnTo>
                  <a:lnTo>
                    <a:pt x="1708" y="409"/>
                  </a:lnTo>
                  <a:lnTo>
                    <a:pt x="1676" y="375"/>
                  </a:lnTo>
                  <a:lnTo>
                    <a:pt x="1646" y="342"/>
                  </a:lnTo>
                  <a:lnTo>
                    <a:pt x="1622" y="308"/>
                  </a:lnTo>
                  <a:lnTo>
                    <a:pt x="1592" y="273"/>
                  </a:lnTo>
                  <a:lnTo>
                    <a:pt x="1574" y="237"/>
                  </a:lnTo>
                  <a:lnTo>
                    <a:pt x="1553" y="206"/>
                  </a:lnTo>
                  <a:lnTo>
                    <a:pt x="1533" y="172"/>
                  </a:lnTo>
                  <a:lnTo>
                    <a:pt x="1519" y="139"/>
                  </a:lnTo>
                  <a:lnTo>
                    <a:pt x="1500" y="94"/>
                  </a:lnTo>
                  <a:lnTo>
                    <a:pt x="1491" y="48"/>
                  </a:lnTo>
                  <a:lnTo>
                    <a:pt x="1468" y="0"/>
                  </a:lnTo>
                  <a:lnTo>
                    <a:pt x="1439" y="11"/>
                  </a:lnTo>
                  <a:lnTo>
                    <a:pt x="1405" y="23"/>
                  </a:lnTo>
                  <a:lnTo>
                    <a:pt x="1367" y="33"/>
                  </a:lnTo>
                  <a:lnTo>
                    <a:pt x="1330" y="40"/>
                  </a:lnTo>
                  <a:lnTo>
                    <a:pt x="1308" y="43"/>
                  </a:lnTo>
                  <a:lnTo>
                    <a:pt x="1278" y="43"/>
                  </a:lnTo>
                  <a:lnTo>
                    <a:pt x="1240" y="43"/>
                  </a:lnTo>
                  <a:lnTo>
                    <a:pt x="1201" y="40"/>
                  </a:lnTo>
                  <a:lnTo>
                    <a:pt x="1162" y="39"/>
                  </a:lnTo>
                  <a:lnTo>
                    <a:pt x="1120" y="30"/>
                  </a:lnTo>
                  <a:lnTo>
                    <a:pt x="1075" y="23"/>
                  </a:lnTo>
                  <a:lnTo>
                    <a:pt x="1004" y="7"/>
                  </a:lnTo>
                  <a:lnTo>
                    <a:pt x="1030" y="56"/>
                  </a:lnTo>
                  <a:lnTo>
                    <a:pt x="1242" y="167"/>
                  </a:lnTo>
                  <a:lnTo>
                    <a:pt x="1240" y="180"/>
                  </a:lnTo>
                  <a:lnTo>
                    <a:pt x="1209" y="218"/>
                  </a:lnTo>
                  <a:lnTo>
                    <a:pt x="1190" y="248"/>
                  </a:lnTo>
                  <a:lnTo>
                    <a:pt x="1154" y="285"/>
                  </a:lnTo>
                  <a:lnTo>
                    <a:pt x="1129" y="304"/>
                  </a:lnTo>
                  <a:lnTo>
                    <a:pt x="1104" y="323"/>
                  </a:lnTo>
                  <a:lnTo>
                    <a:pt x="1067" y="346"/>
                  </a:lnTo>
                  <a:lnTo>
                    <a:pt x="1033" y="370"/>
                  </a:lnTo>
                  <a:lnTo>
                    <a:pt x="983" y="388"/>
                  </a:lnTo>
                  <a:lnTo>
                    <a:pt x="944" y="402"/>
                  </a:lnTo>
                  <a:lnTo>
                    <a:pt x="897" y="415"/>
                  </a:lnTo>
                  <a:lnTo>
                    <a:pt x="846" y="429"/>
                  </a:lnTo>
                  <a:lnTo>
                    <a:pt x="805" y="434"/>
                  </a:lnTo>
                  <a:lnTo>
                    <a:pt x="745" y="441"/>
                  </a:lnTo>
                  <a:lnTo>
                    <a:pt x="687" y="443"/>
                  </a:lnTo>
                  <a:lnTo>
                    <a:pt x="630" y="448"/>
                  </a:lnTo>
                  <a:lnTo>
                    <a:pt x="569" y="448"/>
                  </a:lnTo>
                  <a:lnTo>
                    <a:pt x="495" y="448"/>
                  </a:lnTo>
                  <a:lnTo>
                    <a:pt x="427" y="448"/>
                  </a:lnTo>
                  <a:lnTo>
                    <a:pt x="355" y="442"/>
                  </a:lnTo>
                  <a:lnTo>
                    <a:pt x="307" y="439"/>
                  </a:lnTo>
                  <a:lnTo>
                    <a:pt x="259" y="430"/>
                  </a:lnTo>
                  <a:lnTo>
                    <a:pt x="218" y="421"/>
                  </a:lnTo>
                  <a:lnTo>
                    <a:pt x="173" y="412"/>
                  </a:lnTo>
                  <a:lnTo>
                    <a:pt x="134" y="401"/>
                  </a:lnTo>
                  <a:lnTo>
                    <a:pt x="0" y="356"/>
                  </a:lnTo>
                </a:path>
              </a:pathLst>
            </a:custGeom>
            <a:solidFill>
              <a:schemeClr val="accent2"/>
            </a:solidFill>
            <a:ln w="12700" cap="rnd" cmpd="sng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8219" name="Freeform 12">
              <a:extLst>
                <a:ext uri="{FF2B5EF4-FFF2-40B4-BE49-F238E27FC236}">
                  <a16:creationId xmlns:a16="http://schemas.microsoft.com/office/drawing/2014/main" id="{B59E1E67-86AD-8AA2-D1A6-C832BEF909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4" y="2621"/>
              <a:ext cx="1718" cy="526"/>
            </a:xfrm>
            <a:custGeom>
              <a:avLst/>
              <a:gdLst>
                <a:gd name="T0" fmla="*/ 112 w 1718"/>
                <a:gd name="T1" fmla="*/ 387 h 526"/>
                <a:gd name="T2" fmla="*/ 207 w 1718"/>
                <a:gd name="T3" fmla="*/ 421 h 526"/>
                <a:gd name="T4" fmla="*/ 304 w 1718"/>
                <a:gd name="T5" fmla="*/ 451 h 526"/>
                <a:gd name="T6" fmla="*/ 411 w 1718"/>
                <a:gd name="T7" fmla="*/ 477 h 526"/>
                <a:gd name="T8" fmla="*/ 506 w 1718"/>
                <a:gd name="T9" fmla="*/ 498 h 526"/>
                <a:gd name="T10" fmla="*/ 626 w 1718"/>
                <a:gd name="T11" fmla="*/ 511 h 526"/>
                <a:gd name="T12" fmla="*/ 784 w 1718"/>
                <a:gd name="T13" fmla="*/ 523 h 526"/>
                <a:gd name="T14" fmla="*/ 911 w 1718"/>
                <a:gd name="T15" fmla="*/ 525 h 526"/>
                <a:gd name="T16" fmla="*/ 1044 w 1718"/>
                <a:gd name="T17" fmla="*/ 520 h 526"/>
                <a:gd name="T18" fmla="*/ 1162 w 1718"/>
                <a:gd name="T19" fmla="*/ 508 h 526"/>
                <a:gd name="T20" fmla="*/ 1263 w 1718"/>
                <a:gd name="T21" fmla="*/ 485 h 526"/>
                <a:gd name="T22" fmla="*/ 1346 w 1718"/>
                <a:gd name="T23" fmla="*/ 454 h 526"/>
                <a:gd name="T24" fmla="*/ 1420 w 1718"/>
                <a:gd name="T25" fmla="*/ 412 h 526"/>
                <a:gd name="T26" fmla="*/ 1460 w 1718"/>
                <a:gd name="T27" fmla="*/ 358 h 526"/>
                <a:gd name="T28" fmla="*/ 1488 w 1718"/>
                <a:gd name="T29" fmla="*/ 304 h 526"/>
                <a:gd name="T30" fmla="*/ 1717 w 1718"/>
                <a:gd name="T31" fmla="*/ 393 h 526"/>
                <a:gd name="T32" fmla="*/ 1656 w 1718"/>
                <a:gd name="T33" fmla="*/ 328 h 526"/>
                <a:gd name="T34" fmla="*/ 1607 w 1718"/>
                <a:gd name="T35" fmla="*/ 263 h 526"/>
                <a:gd name="T36" fmla="*/ 1566 w 1718"/>
                <a:gd name="T37" fmla="*/ 200 h 526"/>
                <a:gd name="T38" fmla="*/ 1532 w 1718"/>
                <a:gd name="T39" fmla="*/ 133 h 526"/>
                <a:gd name="T40" fmla="*/ 1500 w 1718"/>
                <a:gd name="T41" fmla="*/ 56 h 526"/>
                <a:gd name="T42" fmla="*/ 1483 w 1718"/>
                <a:gd name="T43" fmla="*/ 0 h 526"/>
                <a:gd name="T44" fmla="*/ 1421 w 1718"/>
                <a:gd name="T45" fmla="*/ 25 h 526"/>
                <a:gd name="T46" fmla="*/ 1348 w 1718"/>
                <a:gd name="T47" fmla="*/ 40 h 526"/>
                <a:gd name="T48" fmla="*/ 1297 w 1718"/>
                <a:gd name="T49" fmla="*/ 43 h 526"/>
                <a:gd name="T50" fmla="*/ 1217 w 1718"/>
                <a:gd name="T51" fmla="*/ 40 h 526"/>
                <a:gd name="T52" fmla="*/ 1136 w 1718"/>
                <a:gd name="T53" fmla="*/ 30 h 526"/>
                <a:gd name="T54" fmla="*/ 1020 w 1718"/>
                <a:gd name="T55" fmla="*/ 7 h 526"/>
                <a:gd name="T56" fmla="*/ 1250 w 1718"/>
                <a:gd name="T57" fmla="*/ 173 h 526"/>
                <a:gd name="T58" fmla="*/ 1200 w 1718"/>
                <a:gd name="T59" fmla="*/ 237 h 526"/>
                <a:gd name="T60" fmla="*/ 1134 w 1718"/>
                <a:gd name="T61" fmla="*/ 290 h 526"/>
                <a:gd name="T62" fmla="*/ 1075 w 1718"/>
                <a:gd name="T63" fmla="*/ 329 h 526"/>
                <a:gd name="T64" fmla="*/ 991 w 1718"/>
                <a:gd name="T65" fmla="*/ 369 h 526"/>
                <a:gd name="T66" fmla="*/ 899 w 1718"/>
                <a:gd name="T67" fmla="*/ 393 h 526"/>
                <a:gd name="T68" fmla="*/ 808 w 1718"/>
                <a:gd name="T69" fmla="*/ 410 h 526"/>
                <a:gd name="T70" fmla="*/ 689 w 1718"/>
                <a:gd name="T71" fmla="*/ 418 h 526"/>
                <a:gd name="T72" fmla="*/ 571 w 1718"/>
                <a:gd name="T73" fmla="*/ 422 h 526"/>
                <a:gd name="T74" fmla="*/ 428 w 1718"/>
                <a:gd name="T75" fmla="*/ 422 h 526"/>
                <a:gd name="T76" fmla="*/ 309 w 1718"/>
                <a:gd name="T77" fmla="*/ 411 h 526"/>
                <a:gd name="T78" fmla="*/ 217 w 1718"/>
                <a:gd name="T79" fmla="*/ 395 h 526"/>
                <a:gd name="T80" fmla="*/ 137 w 1718"/>
                <a:gd name="T81" fmla="*/ 374 h 52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718" h="526">
                  <a:moveTo>
                    <a:pt x="0" y="330"/>
                  </a:moveTo>
                  <a:lnTo>
                    <a:pt x="112" y="387"/>
                  </a:lnTo>
                  <a:lnTo>
                    <a:pt x="154" y="403"/>
                  </a:lnTo>
                  <a:lnTo>
                    <a:pt x="207" y="421"/>
                  </a:lnTo>
                  <a:lnTo>
                    <a:pt x="251" y="434"/>
                  </a:lnTo>
                  <a:lnTo>
                    <a:pt x="304" y="451"/>
                  </a:lnTo>
                  <a:lnTo>
                    <a:pt x="352" y="464"/>
                  </a:lnTo>
                  <a:lnTo>
                    <a:pt x="411" y="477"/>
                  </a:lnTo>
                  <a:lnTo>
                    <a:pt x="461" y="486"/>
                  </a:lnTo>
                  <a:lnTo>
                    <a:pt x="506" y="498"/>
                  </a:lnTo>
                  <a:lnTo>
                    <a:pt x="568" y="504"/>
                  </a:lnTo>
                  <a:lnTo>
                    <a:pt x="626" y="511"/>
                  </a:lnTo>
                  <a:lnTo>
                    <a:pt x="692" y="516"/>
                  </a:lnTo>
                  <a:lnTo>
                    <a:pt x="784" y="523"/>
                  </a:lnTo>
                  <a:lnTo>
                    <a:pt x="851" y="525"/>
                  </a:lnTo>
                  <a:lnTo>
                    <a:pt x="911" y="525"/>
                  </a:lnTo>
                  <a:lnTo>
                    <a:pt x="988" y="523"/>
                  </a:lnTo>
                  <a:lnTo>
                    <a:pt x="1044" y="520"/>
                  </a:lnTo>
                  <a:lnTo>
                    <a:pt x="1100" y="514"/>
                  </a:lnTo>
                  <a:lnTo>
                    <a:pt x="1162" y="508"/>
                  </a:lnTo>
                  <a:lnTo>
                    <a:pt x="1215" y="496"/>
                  </a:lnTo>
                  <a:lnTo>
                    <a:pt x="1263" y="485"/>
                  </a:lnTo>
                  <a:lnTo>
                    <a:pt x="1310" y="470"/>
                  </a:lnTo>
                  <a:lnTo>
                    <a:pt x="1346" y="454"/>
                  </a:lnTo>
                  <a:lnTo>
                    <a:pt x="1384" y="434"/>
                  </a:lnTo>
                  <a:lnTo>
                    <a:pt x="1420" y="412"/>
                  </a:lnTo>
                  <a:lnTo>
                    <a:pt x="1445" y="383"/>
                  </a:lnTo>
                  <a:lnTo>
                    <a:pt x="1460" y="358"/>
                  </a:lnTo>
                  <a:lnTo>
                    <a:pt x="1481" y="327"/>
                  </a:lnTo>
                  <a:lnTo>
                    <a:pt x="1488" y="304"/>
                  </a:lnTo>
                  <a:lnTo>
                    <a:pt x="1503" y="271"/>
                  </a:lnTo>
                  <a:lnTo>
                    <a:pt x="1717" y="393"/>
                  </a:lnTo>
                  <a:lnTo>
                    <a:pt x="1684" y="359"/>
                  </a:lnTo>
                  <a:lnTo>
                    <a:pt x="1656" y="328"/>
                  </a:lnTo>
                  <a:lnTo>
                    <a:pt x="1630" y="297"/>
                  </a:lnTo>
                  <a:lnTo>
                    <a:pt x="1607" y="263"/>
                  </a:lnTo>
                  <a:lnTo>
                    <a:pt x="1583" y="230"/>
                  </a:lnTo>
                  <a:lnTo>
                    <a:pt x="1566" y="200"/>
                  </a:lnTo>
                  <a:lnTo>
                    <a:pt x="1547" y="166"/>
                  </a:lnTo>
                  <a:lnTo>
                    <a:pt x="1532" y="133"/>
                  </a:lnTo>
                  <a:lnTo>
                    <a:pt x="1513" y="92"/>
                  </a:lnTo>
                  <a:lnTo>
                    <a:pt x="1500" y="56"/>
                  </a:lnTo>
                  <a:lnTo>
                    <a:pt x="1494" y="32"/>
                  </a:lnTo>
                  <a:lnTo>
                    <a:pt x="1483" y="0"/>
                  </a:lnTo>
                  <a:lnTo>
                    <a:pt x="1454" y="12"/>
                  </a:lnTo>
                  <a:lnTo>
                    <a:pt x="1421" y="25"/>
                  </a:lnTo>
                  <a:lnTo>
                    <a:pt x="1384" y="33"/>
                  </a:lnTo>
                  <a:lnTo>
                    <a:pt x="1348" y="40"/>
                  </a:lnTo>
                  <a:lnTo>
                    <a:pt x="1321" y="42"/>
                  </a:lnTo>
                  <a:lnTo>
                    <a:pt x="1297" y="43"/>
                  </a:lnTo>
                  <a:lnTo>
                    <a:pt x="1259" y="43"/>
                  </a:lnTo>
                  <a:lnTo>
                    <a:pt x="1217" y="40"/>
                  </a:lnTo>
                  <a:lnTo>
                    <a:pt x="1182" y="38"/>
                  </a:lnTo>
                  <a:lnTo>
                    <a:pt x="1136" y="30"/>
                  </a:lnTo>
                  <a:lnTo>
                    <a:pt x="1091" y="24"/>
                  </a:lnTo>
                  <a:lnTo>
                    <a:pt x="1020" y="7"/>
                  </a:lnTo>
                  <a:lnTo>
                    <a:pt x="1269" y="142"/>
                  </a:lnTo>
                  <a:lnTo>
                    <a:pt x="1250" y="173"/>
                  </a:lnTo>
                  <a:lnTo>
                    <a:pt x="1223" y="208"/>
                  </a:lnTo>
                  <a:lnTo>
                    <a:pt x="1200" y="237"/>
                  </a:lnTo>
                  <a:lnTo>
                    <a:pt x="1160" y="272"/>
                  </a:lnTo>
                  <a:lnTo>
                    <a:pt x="1134" y="290"/>
                  </a:lnTo>
                  <a:lnTo>
                    <a:pt x="1109" y="308"/>
                  </a:lnTo>
                  <a:lnTo>
                    <a:pt x="1075" y="329"/>
                  </a:lnTo>
                  <a:lnTo>
                    <a:pt x="1037" y="350"/>
                  </a:lnTo>
                  <a:lnTo>
                    <a:pt x="991" y="369"/>
                  </a:lnTo>
                  <a:lnTo>
                    <a:pt x="947" y="381"/>
                  </a:lnTo>
                  <a:lnTo>
                    <a:pt x="899" y="393"/>
                  </a:lnTo>
                  <a:lnTo>
                    <a:pt x="848" y="406"/>
                  </a:lnTo>
                  <a:lnTo>
                    <a:pt x="808" y="410"/>
                  </a:lnTo>
                  <a:lnTo>
                    <a:pt x="748" y="415"/>
                  </a:lnTo>
                  <a:lnTo>
                    <a:pt x="689" y="418"/>
                  </a:lnTo>
                  <a:lnTo>
                    <a:pt x="636" y="421"/>
                  </a:lnTo>
                  <a:lnTo>
                    <a:pt x="571" y="422"/>
                  </a:lnTo>
                  <a:lnTo>
                    <a:pt x="498" y="422"/>
                  </a:lnTo>
                  <a:lnTo>
                    <a:pt x="428" y="422"/>
                  </a:lnTo>
                  <a:lnTo>
                    <a:pt x="357" y="414"/>
                  </a:lnTo>
                  <a:lnTo>
                    <a:pt x="309" y="411"/>
                  </a:lnTo>
                  <a:lnTo>
                    <a:pt x="260" y="404"/>
                  </a:lnTo>
                  <a:lnTo>
                    <a:pt x="217" y="395"/>
                  </a:lnTo>
                  <a:lnTo>
                    <a:pt x="174" y="387"/>
                  </a:lnTo>
                  <a:lnTo>
                    <a:pt x="137" y="374"/>
                  </a:lnTo>
                  <a:lnTo>
                    <a:pt x="0" y="330"/>
                  </a:lnTo>
                </a:path>
              </a:pathLst>
            </a:custGeom>
            <a:solidFill>
              <a:schemeClr val="accent2"/>
            </a:solidFill>
            <a:ln w="12700" cap="rnd" cmpd="sng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202" name="Rectangle 13">
            <a:extLst>
              <a:ext uri="{FF2B5EF4-FFF2-40B4-BE49-F238E27FC236}">
                <a16:creationId xmlns:a16="http://schemas.microsoft.com/office/drawing/2014/main" id="{078D056C-9F2A-9EC0-1FAF-2D162E8008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188" y="4227513"/>
            <a:ext cx="222567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b="1">
                <a:latin typeface="Times New Roman" panose="02020603050405020304" pitchFamily="18" charset="0"/>
              </a:rPr>
              <a:t>Sample</a:t>
            </a:r>
          </a:p>
        </p:txBody>
      </p:sp>
      <p:sp>
        <p:nvSpPr>
          <p:cNvPr id="8203" name="Rectangle 14">
            <a:extLst>
              <a:ext uri="{FF2B5EF4-FFF2-40B4-BE49-F238E27FC236}">
                <a16:creationId xmlns:a16="http://schemas.microsoft.com/office/drawing/2014/main" id="{CA4B9342-DCC7-7F52-210B-F9A1F6BFD8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9863" y="5173663"/>
            <a:ext cx="566737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 anchor="ctr" anchorCtr="1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>
                <a:latin typeface="Wingdings" pitchFamily="2" charset="2"/>
              </a:rPr>
              <a:t></a:t>
            </a:r>
          </a:p>
        </p:txBody>
      </p:sp>
      <p:sp>
        <p:nvSpPr>
          <p:cNvPr id="8204" name="Rectangle 15">
            <a:extLst>
              <a:ext uri="{FF2B5EF4-FFF2-40B4-BE49-F238E27FC236}">
                <a16:creationId xmlns:a16="http://schemas.microsoft.com/office/drawing/2014/main" id="{0D1452AF-C705-F2CB-ADCB-208A92EF92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425" y="3752850"/>
            <a:ext cx="566738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 anchor="ctr" anchorCtr="1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>
                <a:latin typeface="Wingdings" pitchFamily="2" charset="2"/>
              </a:rPr>
              <a:t></a:t>
            </a:r>
          </a:p>
        </p:txBody>
      </p:sp>
      <p:sp>
        <p:nvSpPr>
          <p:cNvPr id="8205" name="Rectangle 16">
            <a:extLst>
              <a:ext uri="{FF2B5EF4-FFF2-40B4-BE49-F238E27FC236}">
                <a16:creationId xmlns:a16="http://schemas.microsoft.com/office/drawing/2014/main" id="{A456538C-B874-5929-DECE-AD48D24CDD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5825" y="5080000"/>
            <a:ext cx="566738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 anchor="ctr" anchorCtr="1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>
                <a:latin typeface="Wingdings" pitchFamily="2" charset="2"/>
              </a:rPr>
              <a:t></a:t>
            </a:r>
          </a:p>
        </p:txBody>
      </p:sp>
      <p:sp>
        <p:nvSpPr>
          <p:cNvPr id="8206" name="Rectangle 17">
            <a:extLst>
              <a:ext uri="{FF2B5EF4-FFF2-40B4-BE49-F238E27FC236}">
                <a16:creationId xmlns:a16="http://schemas.microsoft.com/office/drawing/2014/main" id="{4C64A8A5-6FD4-380C-2299-85119C06DB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5663" y="4899025"/>
            <a:ext cx="566737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 anchor="ctr" anchorCtr="1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>
                <a:latin typeface="Wingdings" pitchFamily="2" charset="2"/>
              </a:rPr>
              <a:t></a:t>
            </a:r>
          </a:p>
        </p:txBody>
      </p:sp>
      <p:sp>
        <p:nvSpPr>
          <p:cNvPr id="8207" name="Rectangle 18">
            <a:extLst>
              <a:ext uri="{FF2B5EF4-FFF2-40B4-BE49-F238E27FC236}">
                <a16:creationId xmlns:a16="http://schemas.microsoft.com/office/drawing/2014/main" id="{6B7E59F0-3116-DF15-6DEE-270025B393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3235325"/>
            <a:ext cx="566737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 anchor="ctr" anchorCtr="1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>
                <a:latin typeface="Wingdings" pitchFamily="2" charset="2"/>
              </a:rPr>
              <a:t></a:t>
            </a:r>
          </a:p>
        </p:txBody>
      </p:sp>
      <p:sp>
        <p:nvSpPr>
          <p:cNvPr id="8208" name="Rectangle 19">
            <a:extLst>
              <a:ext uri="{FF2B5EF4-FFF2-40B4-BE49-F238E27FC236}">
                <a16:creationId xmlns:a16="http://schemas.microsoft.com/office/drawing/2014/main" id="{61545F91-BEAF-8FF5-2D44-2E91A9B0AA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4150" y="3587750"/>
            <a:ext cx="566738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 anchor="ctr" anchorCtr="1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>
                <a:latin typeface="Wingdings" pitchFamily="2" charset="2"/>
              </a:rPr>
              <a:t></a:t>
            </a:r>
          </a:p>
        </p:txBody>
      </p:sp>
      <p:sp>
        <p:nvSpPr>
          <p:cNvPr id="8209" name="Rectangle 20">
            <a:extLst>
              <a:ext uri="{FF2B5EF4-FFF2-40B4-BE49-F238E27FC236}">
                <a16:creationId xmlns:a16="http://schemas.microsoft.com/office/drawing/2014/main" id="{8C9B36BD-E347-DBA3-F7AE-69439DF876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4688" y="3468688"/>
            <a:ext cx="566737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 anchor="ctr" anchorCtr="1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>
                <a:latin typeface="Wingdings" pitchFamily="2" charset="2"/>
              </a:rPr>
              <a:t></a:t>
            </a:r>
          </a:p>
        </p:txBody>
      </p:sp>
      <p:sp>
        <p:nvSpPr>
          <p:cNvPr id="140309" name="Rectangle 21">
            <a:extLst>
              <a:ext uri="{FF2B5EF4-FFF2-40B4-BE49-F238E27FC236}">
                <a16:creationId xmlns:a16="http://schemas.microsoft.com/office/drawing/2014/main" id="{A4CC19C0-115B-101F-1BA7-2673C4173F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4950" y="3925888"/>
            <a:ext cx="481013" cy="5159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487" tIns="44450" rIns="90487" bIns="44450" anchor="ctr" anchorCtr="1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en-US" sz="2800">
                <a:effectLst>
                  <a:outerShdw blurRad="38100" dist="38100" dir="2700000" algn="tl">
                    <a:srgbClr val="C0C0C0"/>
                  </a:outerShdw>
                </a:effectLst>
                <a:latin typeface="Wingdings" pitchFamily="2" charset="2"/>
              </a:rPr>
              <a:t></a:t>
            </a:r>
          </a:p>
        </p:txBody>
      </p:sp>
      <p:sp>
        <p:nvSpPr>
          <p:cNvPr id="140310" name="Rectangle 22">
            <a:extLst>
              <a:ext uri="{FF2B5EF4-FFF2-40B4-BE49-F238E27FC236}">
                <a16:creationId xmlns:a16="http://schemas.microsoft.com/office/drawing/2014/main" id="{C124251A-7BF9-8111-05B4-C5E3AA5EEA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0050" y="4522788"/>
            <a:ext cx="481013" cy="5159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487" tIns="44450" rIns="90487" bIns="44450" anchor="ctr" anchorCtr="1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en-US" sz="2800">
                <a:effectLst>
                  <a:outerShdw blurRad="38100" dist="38100" dir="2700000" algn="tl">
                    <a:srgbClr val="C0C0C0"/>
                  </a:outerShdw>
                </a:effectLst>
                <a:latin typeface="Wingdings" pitchFamily="2" charset="2"/>
              </a:rPr>
              <a:t></a:t>
            </a:r>
          </a:p>
        </p:txBody>
      </p:sp>
      <p:sp>
        <p:nvSpPr>
          <p:cNvPr id="140311" name="Rectangle 23">
            <a:extLst>
              <a:ext uri="{FF2B5EF4-FFF2-40B4-BE49-F238E27FC236}">
                <a16:creationId xmlns:a16="http://schemas.microsoft.com/office/drawing/2014/main" id="{A516FDE1-B460-7597-57A6-7DDC212AD2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6550" y="2760663"/>
            <a:ext cx="481013" cy="5159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487" tIns="44450" rIns="90487" bIns="44450" anchor="ctr" anchorCtr="1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en-US" sz="2800">
                <a:effectLst>
                  <a:outerShdw blurRad="38100" dist="38100" dir="2700000" algn="tl">
                    <a:srgbClr val="C0C0C0"/>
                  </a:outerShdw>
                </a:effectLst>
                <a:latin typeface="Wingdings" pitchFamily="2" charset="2"/>
              </a:rPr>
              <a:t></a:t>
            </a:r>
          </a:p>
        </p:txBody>
      </p:sp>
      <p:sp>
        <p:nvSpPr>
          <p:cNvPr id="140312" name="Rectangle 24">
            <a:extLst>
              <a:ext uri="{FF2B5EF4-FFF2-40B4-BE49-F238E27FC236}">
                <a16:creationId xmlns:a16="http://schemas.microsoft.com/office/drawing/2014/main" id="{FE25FCD8-CBF3-05EA-EFE1-15D387412E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2588" y="2701925"/>
            <a:ext cx="481012" cy="51593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487" tIns="44450" rIns="90487" bIns="44450" anchor="ctr" anchorCtr="1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en-US" sz="2800">
                <a:effectLst>
                  <a:outerShdw blurRad="38100" dist="38100" dir="2700000" algn="tl">
                    <a:srgbClr val="C0C0C0"/>
                  </a:outerShdw>
                </a:effectLst>
                <a:latin typeface="Wingdings" pitchFamily="2" charset="2"/>
              </a:rPr>
              <a:t></a:t>
            </a:r>
          </a:p>
        </p:txBody>
      </p:sp>
      <p:sp>
        <p:nvSpPr>
          <p:cNvPr id="8214" name="Rectangle 25">
            <a:extLst>
              <a:ext uri="{FF2B5EF4-FFF2-40B4-BE49-F238E27FC236}">
                <a16:creationId xmlns:a16="http://schemas.microsoft.com/office/drawing/2014/main" id="{38792F91-7183-60D4-BEE1-03B55A32AE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609600"/>
            <a:ext cx="83820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pPr defTabSz="914400"/>
            <a:r>
              <a:rPr lang="en-US" altLang="en-US"/>
              <a:t>Estimation Process</a:t>
            </a:r>
          </a:p>
        </p:txBody>
      </p:sp>
      <p:grpSp>
        <p:nvGrpSpPr>
          <p:cNvPr id="8215" name="Group 26">
            <a:extLst>
              <a:ext uri="{FF2B5EF4-FFF2-40B4-BE49-F238E27FC236}">
                <a16:creationId xmlns:a16="http://schemas.microsoft.com/office/drawing/2014/main" id="{599312FD-75E2-CDB6-D8D1-FAAE553BE4BC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6108700" y="2362200"/>
            <a:ext cx="2311400" cy="2057400"/>
            <a:chOff x="1234" y="2570"/>
            <a:chExt cx="1729" cy="577"/>
          </a:xfrm>
        </p:grpSpPr>
        <p:sp>
          <p:nvSpPr>
            <p:cNvPr id="8216" name="Freeform 27">
              <a:extLst>
                <a:ext uri="{FF2B5EF4-FFF2-40B4-BE49-F238E27FC236}">
                  <a16:creationId xmlns:a16="http://schemas.microsoft.com/office/drawing/2014/main" id="{E9B002A4-A345-598B-733B-9969F45146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4" y="2570"/>
              <a:ext cx="1729" cy="556"/>
            </a:xfrm>
            <a:custGeom>
              <a:avLst/>
              <a:gdLst>
                <a:gd name="T0" fmla="*/ 14 w 1729"/>
                <a:gd name="T1" fmla="*/ 381 h 556"/>
                <a:gd name="T2" fmla="*/ 161 w 1729"/>
                <a:gd name="T3" fmla="*/ 440 h 556"/>
                <a:gd name="T4" fmla="*/ 256 w 1729"/>
                <a:gd name="T5" fmla="*/ 471 h 556"/>
                <a:gd name="T6" fmla="*/ 357 w 1729"/>
                <a:gd name="T7" fmla="*/ 497 h 556"/>
                <a:gd name="T8" fmla="*/ 460 w 1729"/>
                <a:gd name="T9" fmla="*/ 516 h 556"/>
                <a:gd name="T10" fmla="*/ 570 w 1729"/>
                <a:gd name="T11" fmla="*/ 534 h 556"/>
                <a:gd name="T12" fmla="*/ 694 w 1729"/>
                <a:gd name="T13" fmla="*/ 546 h 556"/>
                <a:gd name="T14" fmla="*/ 853 w 1729"/>
                <a:gd name="T15" fmla="*/ 555 h 556"/>
                <a:gd name="T16" fmla="*/ 983 w 1729"/>
                <a:gd name="T17" fmla="*/ 553 h 556"/>
                <a:gd name="T18" fmla="*/ 1101 w 1729"/>
                <a:gd name="T19" fmla="*/ 541 h 556"/>
                <a:gd name="T20" fmla="*/ 1210 w 1729"/>
                <a:gd name="T21" fmla="*/ 521 h 556"/>
                <a:gd name="T22" fmla="*/ 1303 w 1729"/>
                <a:gd name="T23" fmla="*/ 496 h 556"/>
                <a:gd name="T24" fmla="*/ 1379 w 1729"/>
                <a:gd name="T25" fmla="*/ 457 h 556"/>
                <a:gd name="T26" fmla="*/ 1437 w 1729"/>
                <a:gd name="T27" fmla="*/ 401 h 556"/>
                <a:gd name="T28" fmla="*/ 1470 w 1729"/>
                <a:gd name="T29" fmla="*/ 341 h 556"/>
                <a:gd name="T30" fmla="*/ 1481 w 1729"/>
                <a:gd name="T31" fmla="*/ 301 h 556"/>
                <a:gd name="T32" fmla="*/ 1708 w 1729"/>
                <a:gd name="T33" fmla="*/ 409 h 556"/>
                <a:gd name="T34" fmla="*/ 1646 w 1729"/>
                <a:gd name="T35" fmla="*/ 342 h 556"/>
                <a:gd name="T36" fmla="*/ 1592 w 1729"/>
                <a:gd name="T37" fmla="*/ 273 h 556"/>
                <a:gd name="T38" fmla="*/ 1553 w 1729"/>
                <a:gd name="T39" fmla="*/ 206 h 556"/>
                <a:gd name="T40" fmla="*/ 1519 w 1729"/>
                <a:gd name="T41" fmla="*/ 139 h 556"/>
                <a:gd name="T42" fmla="*/ 1491 w 1729"/>
                <a:gd name="T43" fmla="*/ 48 h 556"/>
                <a:gd name="T44" fmla="*/ 1439 w 1729"/>
                <a:gd name="T45" fmla="*/ 11 h 556"/>
                <a:gd name="T46" fmla="*/ 1367 w 1729"/>
                <a:gd name="T47" fmla="*/ 33 h 556"/>
                <a:gd name="T48" fmla="*/ 1308 w 1729"/>
                <a:gd name="T49" fmla="*/ 43 h 556"/>
                <a:gd name="T50" fmla="*/ 1240 w 1729"/>
                <a:gd name="T51" fmla="*/ 43 h 556"/>
                <a:gd name="T52" fmla="*/ 1162 w 1729"/>
                <a:gd name="T53" fmla="*/ 39 h 556"/>
                <a:gd name="T54" fmla="*/ 1075 w 1729"/>
                <a:gd name="T55" fmla="*/ 23 h 556"/>
                <a:gd name="T56" fmla="*/ 1030 w 1729"/>
                <a:gd name="T57" fmla="*/ 56 h 556"/>
                <a:gd name="T58" fmla="*/ 1240 w 1729"/>
                <a:gd name="T59" fmla="*/ 180 h 556"/>
                <a:gd name="T60" fmla="*/ 1190 w 1729"/>
                <a:gd name="T61" fmla="*/ 248 h 556"/>
                <a:gd name="T62" fmla="*/ 1129 w 1729"/>
                <a:gd name="T63" fmla="*/ 304 h 556"/>
                <a:gd name="T64" fmla="*/ 1067 w 1729"/>
                <a:gd name="T65" fmla="*/ 346 h 556"/>
                <a:gd name="T66" fmla="*/ 983 w 1729"/>
                <a:gd name="T67" fmla="*/ 388 h 556"/>
                <a:gd name="T68" fmla="*/ 897 w 1729"/>
                <a:gd name="T69" fmla="*/ 415 h 556"/>
                <a:gd name="T70" fmla="*/ 805 w 1729"/>
                <a:gd name="T71" fmla="*/ 434 h 556"/>
                <a:gd name="T72" fmla="*/ 687 w 1729"/>
                <a:gd name="T73" fmla="*/ 443 h 556"/>
                <a:gd name="T74" fmla="*/ 569 w 1729"/>
                <a:gd name="T75" fmla="*/ 448 h 556"/>
                <a:gd name="T76" fmla="*/ 427 w 1729"/>
                <a:gd name="T77" fmla="*/ 448 h 556"/>
                <a:gd name="T78" fmla="*/ 307 w 1729"/>
                <a:gd name="T79" fmla="*/ 439 h 556"/>
                <a:gd name="T80" fmla="*/ 218 w 1729"/>
                <a:gd name="T81" fmla="*/ 421 h 556"/>
                <a:gd name="T82" fmla="*/ 134 w 1729"/>
                <a:gd name="T83" fmla="*/ 401 h 5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729" h="556">
                  <a:moveTo>
                    <a:pt x="0" y="356"/>
                  </a:moveTo>
                  <a:lnTo>
                    <a:pt x="14" y="381"/>
                  </a:lnTo>
                  <a:lnTo>
                    <a:pt x="102" y="419"/>
                  </a:lnTo>
                  <a:lnTo>
                    <a:pt x="161" y="440"/>
                  </a:lnTo>
                  <a:lnTo>
                    <a:pt x="210" y="454"/>
                  </a:lnTo>
                  <a:lnTo>
                    <a:pt x="256" y="471"/>
                  </a:lnTo>
                  <a:lnTo>
                    <a:pt x="307" y="484"/>
                  </a:lnTo>
                  <a:lnTo>
                    <a:pt x="357" y="497"/>
                  </a:lnTo>
                  <a:lnTo>
                    <a:pt x="412" y="509"/>
                  </a:lnTo>
                  <a:lnTo>
                    <a:pt x="460" y="516"/>
                  </a:lnTo>
                  <a:lnTo>
                    <a:pt x="506" y="525"/>
                  </a:lnTo>
                  <a:lnTo>
                    <a:pt x="570" y="534"/>
                  </a:lnTo>
                  <a:lnTo>
                    <a:pt x="625" y="541"/>
                  </a:lnTo>
                  <a:lnTo>
                    <a:pt x="694" y="546"/>
                  </a:lnTo>
                  <a:lnTo>
                    <a:pt x="783" y="554"/>
                  </a:lnTo>
                  <a:lnTo>
                    <a:pt x="853" y="555"/>
                  </a:lnTo>
                  <a:lnTo>
                    <a:pt x="905" y="554"/>
                  </a:lnTo>
                  <a:lnTo>
                    <a:pt x="983" y="553"/>
                  </a:lnTo>
                  <a:lnTo>
                    <a:pt x="1046" y="549"/>
                  </a:lnTo>
                  <a:lnTo>
                    <a:pt x="1101" y="541"/>
                  </a:lnTo>
                  <a:lnTo>
                    <a:pt x="1159" y="535"/>
                  </a:lnTo>
                  <a:lnTo>
                    <a:pt x="1210" y="521"/>
                  </a:lnTo>
                  <a:lnTo>
                    <a:pt x="1261" y="511"/>
                  </a:lnTo>
                  <a:lnTo>
                    <a:pt x="1303" y="496"/>
                  </a:lnTo>
                  <a:lnTo>
                    <a:pt x="1342" y="477"/>
                  </a:lnTo>
                  <a:lnTo>
                    <a:pt x="1379" y="457"/>
                  </a:lnTo>
                  <a:lnTo>
                    <a:pt x="1412" y="432"/>
                  </a:lnTo>
                  <a:lnTo>
                    <a:pt x="1437" y="401"/>
                  </a:lnTo>
                  <a:lnTo>
                    <a:pt x="1455" y="375"/>
                  </a:lnTo>
                  <a:lnTo>
                    <a:pt x="1470" y="341"/>
                  </a:lnTo>
                  <a:lnTo>
                    <a:pt x="1478" y="317"/>
                  </a:lnTo>
                  <a:lnTo>
                    <a:pt x="1481" y="301"/>
                  </a:lnTo>
                  <a:lnTo>
                    <a:pt x="1728" y="442"/>
                  </a:lnTo>
                  <a:lnTo>
                    <a:pt x="1708" y="409"/>
                  </a:lnTo>
                  <a:lnTo>
                    <a:pt x="1676" y="375"/>
                  </a:lnTo>
                  <a:lnTo>
                    <a:pt x="1646" y="342"/>
                  </a:lnTo>
                  <a:lnTo>
                    <a:pt x="1622" y="308"/>
                  </a:lnTo>
                  <a:lnTo>
                    <a:pt x="1592" y="273"/>
                  </a:lnTo>
                  <a:lnTo>
                    <a:pt x="1574" y="237"/>
                  </a:lnTo>
                  <a:lnTo>
                    <a:pt x="1553" y="206"/>
                  </a:lnTo>
                  <a:lnTo>
                    <a:pt x="1533" y="172"/>
                  </a:lnTo>
                  <a:lnTo>
                    <a:pt x="1519" y="139"/>
                  </a:lnTo>
                  <a:lnTo>
                    <a:pt x="1500" y="94"/>
                  </a:lnTo>
                  <a:lnTo>
                    <a:pt x="1491" y="48"/>
                  </a:lnTo>
                  <a:lnTo>
                    <a:pt x="1468" y="0"/>
                  </a:lnTo>
                  <a:lnTo>
                    <a:pt x="1439" y="11"/>
                  </a:lnTo>
                  <a:lnTo>
                    <a:pt x="1405" y="23"/>
                  </a:lnTo>
                  <a:lnTo>
                    <a:pt x="1367" y="33"/>
                  </a:lnTo>
                  <a:lnTo>
                    <a:pt x="1330" y="40"/>
                  </a:lnTo>
                  <a:lnTo>
                    <a:pt x="1308" y="43"/>
                  </a:lnTo>
                  <a:lnTo>
                    <a:pt x="1278" y="43"/>
                  </a:lnTo>
                  <a:lnTo>
                    <a:pt x="1240" y="43"/>
                  </a:lnTo>
                  <a:lnTo>
                    <a:pt x="1201" y="40"/>
                  </a:lnTo>
                  <a:lnTo>
                    <a:pt x="1162" y="39"/>
                  </a:lnTo>
                  <a:lnTo>
                    <a:pt x="1120" y="30"/>
                  </a:lnTo>
                  <a:lnTo>
                    <a:pt x="1075" y="23"/>
                  </a:lnTo>
                  <a:lnTo>
                    <a:pt x="1004" y="7"/>
                  </a:lnTo>
                  <a:lnTo>
                    <a:pt x="1030" y="56"/>
                  </a:lnTo>
                  <a:lnTo>
                    <a:pt x="1242" y="167"/>
                  </a:lnTo>
                  <a:lnTo>
                    <a:pt x="1240" y="180"/>
                  </a:lnTo>
                  <a:lnTo>
                    <a:pt x="1209" y="218"/>
                  </a:lnTo>
                  <a:lnTo>
                    <a:pt x="1190" y="248"/>
                  </a:lnTo>
                  <a:lnTo>
                    <a:pt x="1154" y="285"/>
                  </a:lnTo>
                  <a:lnTo>
                    <a:pt x="1129" y="304"/>
                  </a:lnTo>
                  <a:lnTo>
                    <a:pt x="1104" y="323"/>
                  </a:lnTo>
                  <a:lnTo>
                    <a:pt x="1067" y="346"/>
                  </a:lnTo>
                  <a:lnTo>
                    <a:pt x="1033" y="370"/>
                  </a:lnTo>
                  <a:lnTo>
                    <a:pt x="983" y="388"/>
                  </a:lnTo>
                  <a:lnTo>
                    <a:pt x="944" y="402"/>
                  </a:lnTo>
                  <a:lnTo>
                    <a:pt x="897" y="415"/>
                  </a:lnTo>
                  <a:lnTo>
                    <a:pt x="846" y="429"/>
                  </a:lnTo>
                  <a:lnTo>
                    <a:pt x="805" y="434"/>
                  </a:lnTo>
                  <a:lnTo>
                    <a:pt x="745" y="441"/>
                  </a:lnTo>
                  <a:lnTo>
                    <a:pt x="687" y="443"/>
                  </a:lnTo>
                  <a:lnTo>
                    <a:pt x="630" y="448"/>
                  </a:lnTo>
                  <a:lnTo>
                    <a:pt x="569" y="448"/>
                  </a:lnTo>
                  <a:lnTo>
                    <a:pt x="495" y="448"/>
                  </a:lnTo>
                  <a:lnTo>
                    <a:pt x="427" y="448"/>
                  </a:lnTo>
                  <a:lnTo>
                    <a:pt x="355" y="442"/>
                  </a:lnTo>
                  <a:lnTo>
                    <a:pt x="307" y="439"/>
                  </a:lnTo>
                  <a:lnTo>
                    <a:pt x="259" y="430"/>
                  </a:lnTo>
                  <a:lnTo>
                    <a:pt x="218" y="421"/>
                  </a:lnTo>
                  <a:lnTo>
                    <a:pt x="173" y="412"/>
                  </a:lnTo>
                  <a:lnTo>
                    <a:pt x="134" y="401"/>
                  </a:lnTo>
                  <a:lnTo>
                    <a:pt x="0" y="356"/>
                  </a:lnTo>
                </a:path>
              </a:pathLst>
            </a:custGeom>
            <a:solidFill>
              <a:schemeClr val="accent2"/>
            </a:solidFill>
            <a:ln w="12700" cap="rnd" cmpd="sng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8217" name="Freeform 28">
              <a:extLst>
                <a:ext uri="{FF2B5EF4-FFF2-40B4-BE49-F238E27FC236}">
                  <a16:creationId xmlns:a16="http://schemas.microsoft.com/office/drawing/2014/main" id="{C464C5F7-0331-A607-125D-5F80041FA7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4" y="2621"/>
              <a:ext cx="1718" cy="526"/>
            </a:xfrm>
            <a:custGeom>
              <a:avLst/>
              <a:gdLst>
                <a:gd name="T0" fmla="*/ 112 w 1718"/>
                <a:gd name="T1" fmla="*/ 387 h 526"/>
                <a:gd name="T2" fmla="*/ 207 w 1718"/>
                <a:gd name="T3" fmla="*/ 421 h 526"/>
                <a:gd name="T4" fmla="*/ 304 w 1718"/>
                <a:gd name="T5" fmla="*/ 451 h 526"/>
                <a:gd name="T6" fmla="*/ 411 w 1718"/>
                <a:gd name="T7" fmla="*/ 477 h 526"/>
                <a:gd name="T8" fmla="*/ 506 w 1718"/>
                <a:gd name="T9" fmla="*/ 498 h 526"/>
                <a:gd name="T10" fmla="*/ 626 w 1718"/>
                <a:gd name="T11" fmla="*/ 511 h 526"/>
                <a:gd name="T12" fmla="*/ 784 w 1718"/>
                <a:gd name="T13" fmla="*/ 523 h 526"/>
                <a:gd name="T14" fmla="*/ 911 w 1718"/>
                <a:gd name="T15" fmla="*/ 525 h 526"/>
                <a:gd name="T16" fmla="*/ 1044 w 1718"/>
                <a:gd name="T17" fmla="*/ 520 h 526"/>
                <a:gd name="T18" fmla="*/ 1162 w 1718"/>
                <a:gd name="T19" fmla="*/ 508 h 526"/>
                <a:gd name="T20" fmla="*/ 1263 w 1718"/>
                <a:gd name="T21" fmla="*/ 485 h 526"/>
                <a:gd name="T22" fmla="*/ 1346 w 1718"/>
                <a:gd name="T23" fmla="*/ 454 h 526"/>
                <a:gd name="T24" fmla="*/ 1420 w 1718"/>
                <a:gd name="T25" fmla="*/ 412 h 526"/>
                <a:gd name="T26" fmla="*/ 1460 w 1718"/>
                <a:gd name="T27" fmla="*/ 358 h 526"/>
                <a:gd name="T28" fmla="*/ 1488 w 1718"/>
                <a:gd name="T29" fmla="*/ 304 h 526"/>
                <a:gd name="T30" fmla="*/ 1717 w 1718"/>
                <a:gd name="T31" fmla="*/ 393 h 526"/>
                <a:gd name="T32" fmla="*/ 1656 w 1718"/>
                <a:gd name="T33" fmla="*/ 328 h 526"/>
                <a:gd name="T34" fmla="*/ 1607 w 1718"/>
                <a:gd name="T35" fmla="*/ 263 h 526"/>
                <a:gd name="T36" fmla="*/ 1566 w 1718"/>
                <a:gd name="T37" fmla="*/ 200 h 526"/>
                <a:gd name="T38" fmla="*/ 1532 w 1718"/>
                <a:gd name="T39" fmla="*/ 133 h 526"/>
                <a:gd name="T40" fmla="*/ 1500 w 1718"/>
                <a:gd name="T41" fmla="*/ 56 h 526"/>
                <a:gd name="T42" fmla="*/ 1483 w 1718"/>
                <a:gd name="T43" fmla="*/ 0 h 526"/>
                <a:gd name="T44" fmla="*/ 1421 w 1718"/>
                <a:gd name="T45" fmla="*/ 25 h 526"/>
                <a:gd name="T46" fmla="*/ 1348 w 1718"/>
                <a:gd name="T47" fmla="*/ 40 h 526"/>
                <a:gd name="T48" fmla="*/ 1297 w 1718"/>
                <a:gd name="T49" fmla="*/ 43 h 526"/>
                <a:gd name="T50" fmla="*/ 1217 w 1718"/>
                <a:gd name="T51" fmla="*/ 40 h 526"/>
                <a:gd name="T52" fmla="*/ 1136 w 1718"/>
                <a:gd name="T53" fmla="*/ 30 h 526"/>
                <a:gd name="T54" fmla="*/ 1020 w 1718"/>
                <a:gd name="T55" fmla="*/ 7 h 526"/>
                <a:gd name="T56" fmla="*/ 1250 w 1718"/>
                <a:gd name="T57" fmla="*/ 173 h 526"/>
                <a:gd name="T58" fmla="*/ 1200 w 1718"/>
                <a:gd name="T59" fmla="*/ 237 h 526"/>
                <a:gd name="T60" fmla="*/ 1134 w 1718"/>
                <a:gd name="T61" fmla="*/ 290 h 526"/>
                <a:gd name="T62" fmla="*/ 1075 w 1718"/>
                <a:gd name="T63" fmla="*/ 329 h 526"/>
                <a:gd name="T64" fmla="*/ 991 w 1718"/>
                <a:gd name="T65" fmla="*/ 369 h 526"/>
                <a:gd name="T66" fmla="*/ 899 w 1718"/>
                <a:gd name="T67" fmla="*/ 393 h 526"/>
                <a:gd name="T68" fmla="*/ 808 w 1718"/>
                <a:gd name="T69" fmla="*/ 410 h 526"/>
                <a:gd name="T70" fmla="*/ 689 w 1718"/>
                <a:gd name="T71" fmla="*/ 418 h 526"/>
                <a:gd name="T72" fmla="*/ 571 w 1718"/>
                <a:gd name="T73" fmla="*/ 422 h 526"/>
                <a:gd name="T74" fmla="*/ 428 w 1718"/>
                <a:gd name="T75" fmla="*/ 422 h 526"/>
                <a:gd name="T76" fmla="*/ 309 w 1718"/>
                <a:gd name="T77" fmla="*/ 411 h 526"/>
                <a:gd name="T78" fmla="*/ 217 w 1718"/>
                <a:gd name="T79" fmla="*/ 395 h 526"/>
                <a:gd name="T80" fmla="*/ 137 w 1718"/>
                <a:gd name="T81" fmla="*/ 374 h 52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718" h="526">
                  <a:moveTo>
                    <a:pt x="0" y="330"/>
                  </a:moveTo>
                  <a:lnTo>
                    <a:pt x="112" y="387"/>
                  </a:lnTo>
                  <a:lnTo>
                    <a:pt x="154" y="403"/>
                  </a:lnTo>
                  <a:lnTo>
                    <a:pt x="207" y="421"/>
                  </a:lnTo>
                  <a:lnTo>
                    <a:pt x="251" y="434"/>
                  </a:lnTo>
                  <a:lnTo>
                    <a:pt x="304" y="451"/>
                  </a:lnTo>
                  <a:lnTo>
                    <a:pt x="352" y="464"/>
                  </a:lnTo>
                  <a:lnTo>
                    <a:pt x="411" y="477"/>
                  </a:lnTo>
                  <a:lnTo>
                    <a:pt x="461" y="486"/>
                  </a:lnTo>
                  <a:lnTo>
                    <a:pt x="506" y="498"/>
                  </a:lnTo>
                  <a:lnTo>
                    <a:pt x="568" y="504"/>
                  </a:lnTo>
                  <a:lnTo>
                    <a:pt x="626" y="511"/>
                  </a:lnTo>
                  <a:lnTo>
                    <a:pt x="692" y="516"/>
                  </a:lnTo>
                  <a:lnTo>
                    <a:pt x="784" y="523"/>
                  </a:lnTo>
                  <a:lnTo>
                    <a:pt x="851" y="525"/>
                  </a:lnTo>
                  <a:lnTo>
                    <a:pt x="911" y="525"/>
                  </a:lnTo>
                  <a:lnTo>
                    <a:pt x="988" y="523"/>
                  </a:lnTo>
                  <a:lnTo>
                    <a:pt x="1044" y="520"/>
                  </a:lnTo>
                  <a:lnTo>
                    <a:pt x="1100" y="514"/>
                  </a:lnTo>
                  <a:lnTo>
                    <a:pt x="1162" y="508"/>
                  </a:lnTo>
                  <a:lnTo>
                    <a:pt x="1215" y="496"/>
                  </a:lnTo>
                  <a:lnTo>
                    <a:pt x="1263" y="485"/>
                  </a:lnTo>
                  <a:lnTo>
                    <a:pt x="1310" y="470"/>
                  </a:lnTo>
                  <a:lnTo>
                    <a:pt x="1346" y="454"/>
                  </a:lnTo>
                  <a:lnTo>
                    <a:pt x="1384" y="434"/>
                  </a:lnTo>
                  <a:lnTo>
                    <a:pt x="1420" y="412"/>
                  </a:lnTo>
                  <a:lnTo>
                    <a:pt x="1445" y="383"/>
                  </a:lnTo>
                  <a:lnTo>
                    <a:pt x="1460" y="358"/>
                  </a:lnTo>
                  <a:lnTo>
                    <a:pt x="1481" y="327"/>
                  </a:lnTo>
                  <a:lnTo>
                    <a:pt x="1488" y="304"/>
                  </a:lnTo>
                  <a:lnTo>
                    <a:pt x="1503" y="271"/>
                  </a:lnTo>
                  <a:lnTo>
                    <a:pt x="1717" y="393"/>
                  </a:lnTo>
                  <a:lnTo>
                    <a:pt x="1684" y="359"/>
                  </a:lnTo>
                  <a:lnTo>
                    <a:pt x="1656" y="328"/>
                  </a:lnTo>
                  <a:lnTo>
                    <a:pt x="1630" y="297"/>
                  </a:lnTo>
                  <a:lnTo>
                    <a:pt x="1607" y="263"/>
                  </a:lnTo>
                  <a:lnTo>
                    <a:pt x="1583" y="230"/>
                  </a:lnTo>
                  <a:lnTo>
                    <a:pt x="1566" y="200"/>
                  </a:lnTo>
                  <a:lnTo>
                    <a:pt x="1547" y="166"/>
                  </a:lnTo>
                  <a:lnTo>
                    <a:pt x="1532" y="133"/>
                  </a:lnTo>
                  <a:lnTo>
                    <a:pt x="1513" y="92"/>
                  </a:lnTo>
                  <a:lnTo>
                    <a:pt x="1500" y="56"/>
                  </a:lnTo>
                  <a:lnTo>
                    <a:pt x="1494" y="32"/>
                  </a:lnTo>
                  <a:lnTo>
                    <a:pt x="1483" y="0"/>
                  </a:lnTo>
                  <a:lnTo>
                    <a:pt x="1454" y="12"/>
                  </a:lnTo>
                  <a:lnTo>
                    <a:pt x="1421" y="25"/>
                  </a:lnTo>
                  <a:lnTo>
                    <a:pt x="1384" y="33"/>
                  </a:lnTo>
                  <a:lnTo>
                    <a:pt x="1348" y="40"/>
                  </a:lnTo>
                  <a:lnTo>
                    <a:pt x="1321" y="42"/>
                  </a:lnTo>
                  <a:lnTo>
                    <a:pt x="1297" y="43"/>
                  </a:lnTo>
                  <a:lnTo>
                    <a:pt x="1259" y="43"/>
                  </a:lnTo>
                  <a:lnTo>
                    <a:pt x="1217" y="40"/>
                  </a:lnTo>
                  <a:lnTo>
                    <a:pt x="1182" y="38"/>
                  </a:lnTo>
                  <a:lnTo>
                    <a:pt x="1136" y="30"/>
                  </a:lnTo>
                  <a:lnTo>
                    <a:pt x="1091" y="24"/>
                  </a:lnTo>
                  <a:lnTo>
                    <a:pt x="1020" y="7"/>
                  </a:lnTo>
                  <a:lnTo>
                    <a:pt x="1269" y="142"/>
                  </a:lnTo>
                  <a:lnTo>
                    <a:pt x="1250" y="173"/>
                  </a:lnTo>
                  <a:lnTo>
                    <a:pt x="1223" y="208"/>
                  </a:lnTo>
                  <a:lnTo>
                    <a:pt x="1200" y="237"/>
                  </a:lnTo>
                  <a:lnTo>
                    <a:pt x="1160" y="272"/>
                  </a:lnTo>
                  <a:lnTo>
                    <a:pt x="1134" y="290"/>
                  </a:lnTo>
                  <a:lnTo>
                    <a:pt x="1109" y="308"/>
                  </a:lnTo>
                  <a:lnTo>
                    <a:pt x="1075" y="329"/>
                  </a:lnTo>
                  <a:lnTo>
                    <a:pt x="1037" y="350"/>
                  </a:lnTo>
                  <a:lnTo>
                    <a:pt x="991" y="369"/>
                  </a:lnTo>
                  <a:lnTo>
                    <a:pt x="947" y="381"/>
                  </a:lnTo>
                  <a:lnTo>
                    <a:pt x="899" y="393"/>
                  </a:lnTo>
                  <a:lnTo>
                    <a:pt x="848" y="406"/>
                  </a:lnTo>
                  <a:lnTo>
                    <a:pt x="808" y="410"/>
                  </a:lnTo>
                  <a:lnTo>
                    <a:pt x="748" y="415"/>
                  </a:lnTo>
                  <a:lnTo>
                    <a:pt x="689" y="418"/>
                  </a:lnTo>
                  <a:lnTo>
                    <a:pt x="636" y="421"/>
                  </a:lnTo>
                  <a:lnTo>
                    <a:pt x="571" y="422"/>
                  </a:lnTo>
                  <a:lnTo>
                    <a:pt x="498" y="422"/>
                  </a:lnTo>
                  <a:lnTo>
                    <a:pt x="428" y="422"/>
                  </a:lnTo>
                  <a:lnTo>
                    <a:pt x="357" y="414"/>
                  </a:lnTo>
                  <a:lnTo>
                    <a:pt x="309" y="411"/>
                  </a:lnTo>
                  <a:lnTo>
                    <a:pt x="260" y="404"/>
                  </a:lnTo>
                  <a:lnTo>
                    <a:pt x="217" y="395"/>
                  </a:lnTo>
                  <a:lnTo>
                    <a:pt x="174" y="387"/>
                  </a:lnTo>
                  <a:lnTo>
                    <a:pt x="137" y="374"/>
                  </a:lnTo>
                  <a:lnTo>
                    <a:pt x="0" y="330"/>
                  </a:lnTo>
                </a:path>
              </a:pathLst>
            </a:custGeom>
            <a:solidFill>
              <a:schemeClr val="accent2"/>
            </a:solidFill>
            <a:ln w="12700" cap="rnd" cmpd="sng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DA48F247-E21D-776B-DF4A-E8F75A93F0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609600"/>
            <a:ext cx="83820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pPr defTabSz="914400"/>
            <a:r>
              <a:rPr lang="en-US" altLang="en-US">
                <a:latin typeface="Times New Roman" panose="02020603050405020304" pitchFamily="18" charset="0"/>
              </a:rPr>
              <a:t>Confidence Interval Estimates</a:t>
            </a:r>
          </a:p>
        </p:txBody>
      </p:sp>
      <p:grpSp>
        <p:nvGrpSpPr>
          <p:cNvPr id="32770" name="Group 114">
            <a:extLst>
              <a:ext uri="{FF2B5EF4-FFF2-40B4-BE49-F238E27FC236}">
                <a16:creationId xmlns:a16="http://schemas.microsoft.com/office/drawing/2014/main" id="{D7E3F652-4920-FEA1-3D78-F673F7772A9C}"/>
              </a:ext>
            </a:extLst>
          </p:cNvPr>
          <p:cNvGrpSpPr>
            <a:grpSpLocks/>
          </p:cNvGrpSpPr>
          <p:nvPr/>
        </p:nvGrpSpPr>
        <p:grpSpPr bwMode="auto">
          <a:xfrm>
            <a:off x="1385888" y="2146300"/>
            <a:ext cx="7146925" cy="3438525"/>
            <a:chOff x="873" y="1352"/>
            <a:chExt cx="4502" cy="2166"/>
          </a:xfrm>
        </p:grpSpPr>
        <p:sp>
          <p:nvSpPr>
            <p:cNvPr id="32771" name="Rectangle 4">
              <a:extLst>
                <a:ext uri="{FF2B5EF4-FFF2-40B4-BE49-F238E27FC236}">
                  <a16:creationId xmlns:a16="http://schemas.microsoft.com/office/drawing/2014/main" id="{C042B8E6-A943-8105-B8D4-E322A0F602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6" y="1359"/>
              <a:ext cx="1086" cy="476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2772" name="Freeform 5">
              <a:extLst>
                <a:ext uri="{FF2B5EF4-FFF2-40B4-BE49-F238E27FC236}">
                  <a16:creationId xmlns:a16="http://schemas.microsoft.com/office/drawing/2014/main" id="{933E4B07-B7B8-E992-38E9-877CDFBC96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8" y="1352"/>
              <a:ext cx="1086" cy="476"/>
            </a:xfrm>
            <a:custGeom>
              <a:avLst/>
              <a:gdLst>
                <a:gd name="T0" fmla="*/ 0 w 1086"/>
                <a:gd name="T1" fmla="*/ 476 h 476"/>
                <a:gd name="T2" fmla="*/ 1086 w 1086"/>
                <a:gd name="T3" fmla="*/ 476 h 476"/>
                <a:gd name="T4" fmla="*/ 1086 w 1086"/>
                <a:gd name="T5" fmla="*/ 0 h 476"/>
                <a:gd name="T6" fmla="*/ 0 w 1086"/>
                <a:gd name="T7" fmla="*/ 0 h 476"/>
                <a:gd name="T8" fmla="*/ 0 w 1086"/>
                <a:gd name="T9" fmla="*/ 476 h 476"/>
                <a:gd name="T10" fmla="*/ 0 w 1086"/>
                <a:gd name="T11" fmla="*/ 476 h 4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86" h="476">
                  <a:moveTo>
                    <a:pt x="0" y="476"/>
                  </a:moveTo>
                  <a:lnTo>
                    <a:pt x="1086" y="476"/>
                  </a:lnTo>
                  <a:lnTo>
                    <a:pt x="1086" y="0"/>
                  </a:lnTo>
                  <a:lnTo>
                    <a:pt x="0" y="0"/>
                  </a:lnTo>
                  <a:lnTo>
                    <a:pt x="0" y="476"/>
                  </a:lnTo>
                  <a:close/>
                </a:path>
              </a:pathLst>
            </a:custGeom>
            <a:noFill/>
            <a:ln w="26988">
              <a:solidFill>
                <a:srgbClr val="1A1A1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73" name="Rectangle 6">
              <a:extLst>
                <a:ext uri="{FF2B5EF4-FFF2-40B4-BE49-F238E27FC236}">
                  <a16:creationId xmlns:a16="http://schemas.microsoft.com/office/drawing/2014/main" id="{6329745C-1FD7-C2C8-6874-7EF3F3EC78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1" y="1386"/>
              <a:ext cx="1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O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774" name="Rectangle 7">
              <a:extLst>
                <a:ext uri="{FF2B5EF4-FFF2-40B4-BE49-F238E27FC236}">
                  <a16:creationId xmlns:a16="http://schemas.microsoft.com/office/drawing/2014/main" id="{B2DF1BBE-F5F6-2C59-B34D-86A48B69B6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2" y="1386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n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775" name="Rectangle 8">
              <a:extLst>
                <a:ext uri="{FF2B5EF4-FFF2-40B4-BE49-F238E27FC236}">
                  <a16:creationId xmlns:a16="http://schemas.microsoft.com/office/drawing/2014/main" id="{77E182A0-9C06-5DA5-25D2-4313AE48C3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19" y="1386"/>
              <a:ext cx="89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e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776" name="Rectangle 9">
              <a:extLst>
                <a:ext uri="{FF2B5EF4-FFF2-40B4-BE49-F238E27FC236}">
                  <a16:creationId xmlns:a16="http://schemas.microsoft.com/office/drawing/2014/main" id="{9B3A08E1-DD1E-8B26-E103-ECE3328B0A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1" y="1567"/>
              <a:ext cx="122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P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777" name="Rectangle 10">
              <a:extLst>
                <a:ext uri="{FF2B5EF4-FFF2-40B4-BE49-F238E27FC236}">
                  <a16:creationId xmlns:a16="http://schemas.microsoft.com/office/drawing/2014/main" id="{68A12F54-38F1-8271-3B12-3BA22EDD39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0" y="1567"/>
              <a:ext cx="1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o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778" name="Rectangle 11">
              <a:extLst>
                <a:ext uri="{FF2B5EF4-FFF2-40B4-BE49-F238E27FC236}">
                  <a16:creationId xmlns:a16="http://schemas.microsoft.com/office/drawing/2014/main" id="{E7BDCE5C-BEC4-5C4C-23E8-FE11E6AF85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7" y="1567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p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779" name="Rectangle 12">
              <a:extLst>
                <a:ext uri="{FF2B5EF4-FFF2-40B4-BE49-F238E27FC236}">
                  <a16:creationId xmlns:a16="http://schemas.microsoft.com/office/drawing/2014/main" id="{5EC50B29-6B4D-75A5-0DAA-D8C48CEDBE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5" y="1567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u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780" name="Rectangle 13">
              <a:extLst>
                <a:ext uri="{FF2B5EF4-FFF2-40B4-BE49-F238E27FC236}">
                  <a16:creationId xmlns:a16="http://schemas.microsoft.com/office/drawing/2014/main" id="{FB9000D9-A20A-67F8-B6ED-B0D70DDD7D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23" y="1567"/>
              <a:ext cx="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l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781" name="Rectangle 14">
              <a:extLst>
                <a:ext uri="{FF2B5EF4-FFF2-40B4-BE49-F238E27FC236}">
                  <a16:creationId xmlns:a16="http://schemas.microsoft.com/office/drawing/2014/main" id="{7045B889-2DCB-0582-9681-64DAF695C2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7" y="1567"/>
              <a:ext cx="1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a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782" name="Rectangle 15">
              <a:extLst>
                <a:ext uri="{FF2B5EF4-FFF2-40B4-BE49-F238E27FC236}">
                  <a16:creationId xmlns:a16="http://schemas.microsoft.com/office/drawing/2014/main" id="{921677A9-FF80-2D0C-2C8A-9B1FA623EC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85" y="1567"/>
              <a:ext cx="67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t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783" name="Rectangle 16">
              <a:extLst>
                <a:ext uri="{FF2B5EF4-FFF2-40B4-BE49-F238E27FC236}">
                  <a16:creationId xmlns:a16="http://schemas.microsoft.com/office/drawing/2014/main" id="{067D4A0A-2827-3A88-7FF4-C57BE9C10A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48" y="1567"/>
              <a:ext cx="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i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784" name="Rectangle 17">
              <a:extLst>
                <a:ext uri="{FF2B5EF4-FFF2-40B4-BE49-F238E27FC236}">
                  <a16:creationId xmlns:a16="http://schemas.microsoft.com/office/drawing/2014/main" id="{316EE980-A52E-3DFB-914B-EAEF762AD4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2" y="1567"/>
              <a:ext cx="1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o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785" name="Rectangle 18">
              <a:extLst>
                <a:ext uri="{FF2B5EF4-FFF2-40B4-BE49-F238E27FC236}">
                  <a16:creationId xmlns:a16="http://schemas.microsoft.com/office/drawing/2014/main" id="{7E84E44D-2DD3-99E8-A485-4A13C8FD4C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20" y="1567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n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786" name="Rectangle 19">
              <a:extLst>
                <a:ext uri="{FF2B5EF4-FFF2-40B4-BE49-F238E27FC236}">
                  <a16:creationId xmlns:a16="http://schemas.microsoft.com/office/drawing/2014/main" id="{10B14875-C703-58EB-319D-7D3ECFE624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0" y="2975"/>
              <a:ext cx="1158" cy="543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2787" name="Freeform 20">
              <a:extLst>
                <a:ext uri="{FF2B5EF4-FFF2-40B4-BE49-F238E27FC236}">
                  <a16:creationId xmlns:a16="http://schemas.microsoft.com/office/drawing/2014/main" id="{58B0C8D2-6F20-90EB-D7A1-321C4F55600F}"/>
                </a:ext>
              </a:extLst>
            </p:cNvPr>
            <p:cNvSpPr>
              <a:spLocks/>
            </p:cNvSpPr>
            <p:nvPr/>
          </p:nvSpPr>
          <p:spPr bwMode="auto">
            <a:xfrm>
              <a:off x="873" y="2968"/>
              <a:ext cx="1157" cy="543"/>
            </a:xfrm>
            <a:custGeom>
              <a:avLst/>
              <a:gdLst>
                <a:gd name="T0" fmla="*/ 0 w 1157"/>
                <a:gd name="T1" fmla="*/ 543 h 543"/>
                <a:gd name="T2" fmla="*/ 1157 w 1157"/>
                <a:gd name="T3" fmla="*/ 543 h 543"/>
                <a:gd name="T4" fmla="*/ 1157 w 1157"/>
                <a:gd name="T5" fmla="*/ 0 h 543"/>
                <a:gd name="T6" fmla="*/ 0 w 1157"/>
                <a:gd name="T7" fmla="*/ 0 h 543"/>
                <a:gd name="T8" fmla="*/ 0 w 1157"/>
                <a:gd name="T9" fmla="*/ 543 h 543"/>
                <a:gd name="T10" fmla="*/ 0 w 1157"/>
                <a:gd name="T11" fmla="*/ 543 h 5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57" h="543">
                  <a:moveTo>
                    <a:pt x="0" y="543"/>
                  </a:moveTo>
                  <a:lnTo>
                    <a:pt x="1157" y="543"/>
                  </a:lnTo>
                  <a:lnTo>
                    <a:pt x="1157" y="0"/>
                  </a:lnTo>
                  <a:lnTo>
                    <a:pt x="0" y="0"/>
                  </a:lnTo>
                  <a:lnTo>
                    <a:pt x="0" y="543"/>
                  </a:lnTo>
                  <a:close/>
                </a:path>
              </a:pathLst>
            </a:custGeom>
            <a:noFill/>
            <a:ln w="26988">
              <a:solidFill>
                <a:srgbClr val="1A1A1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88" name="Rectangle 21">
              <a:extLst>
                <a:ext uri="{FF2B5EF4-FFF2-40B4-BE49-F238E27FC236}">
                  <a16:creationId xmlns:a16="http://schemas.microsoft.com/office/drawing/2014/main" id="{6ABB9D52-FC5C-180A-CEE3-835FE9F166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0" y="3027"/>
              <a:ext cx="133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Z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789" name="Rectangle 22">
              <a:extLst>
                <a:ext uri="{FF2B5EF4-FFF2-40B4-BE49-F238E27FC236}">
                  <a16:creationId xmlns:a16="http://schemas.microsoft.com/office/drawing/2014/main" id="{716A1550-8F0C-0F03-2440-F87231B360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7" y="3245"/>
              <a:ext cx="144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D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790" name="Rectangle 23">
              <a:extLst>
                <a:ext uri="{FF2B5EF4-FFF2-40B4-BE49-F238E27FC236}">
                  <a16:creationId xmlns:a16="http://schemas.microsoft.com/office/drawing/2014/main" id="{6023D9DD-327D-903A-6A2F-901E618A58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6" y="3245"/>
              <a:ext cx="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i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791" name="Rectangle 24">
              <a:extLst>
                <a:ext uri="{FF2B5EF4-FFF2-40B4-BE49-F238E27FC236}">
                  <a16:creationId xmlns:a16="http://schemas.microsoft.com/office/drawing/2014/main" id="{6A2F1560-73E8-7F99-2D9F-D66974973F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0" y="3245"/>
              <a:ext cx="78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s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792" name="Rectangle 25">
              <a:extLst>
                <a:ext uri="{FF2B5EF4-FFF2-40B4-BE49-F238E27FC236}">
                  <a16:creationId xmlns:a16="http://schemas.microsoft.com/office/drawing/2014/main" id="{0873F245-A199-9164-15C7-83C47B3F91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18" y="3245"/>
              <a:ext cx="67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t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793" name="Rectangle 26">
              <a:extLst>
                <a:ext uri="{FF2B5EF4-FFF2-40B4-BE49-F238E27FC236}">
                  <a16:creationId xmlns:a16="http://schemas.microsoft.com/office/drawing/2014/main" id="{076DBAB5-01B7-EA94-F50A-6169D5AE6D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2" y="3245"/>
              <a:ext cx="89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r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794" name="Rectangle 27">
              <a:extLst>
                <a:ext uri="{FF2B5EF4-FFF2-40B4-BE49-F238E27FC236}">
                  <a16:creationId xmlns:a16="http://schemas.microsoft.com/office/drawing/2014/main" id="{3857EF37-E0B1-9257-B960-EE291929AB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7" y="3245"/>
              <a:ext cx="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i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795" name="Rectangle 28">
              <a:extLst>
                <a:ext uri="{FF2B5EF4-FFF2-40B4-BE49-F238E27FC236}">
                  <a16:creationId xmlns:a16="http://schemas.microsoft.com/office/drawing/2014/main" id="{A7F9337E-0550-6511-EA8B-9E0D58F90B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1" y="3245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b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796" name="Rectangle 29">
              <a:extLst>
                <a:ext uri="{FF2B5EF4-FFF2-40B4-BE49-F238E27FC236}">
                  <a16:creationId xmlns:a16="http://schemas.microsoft.com/office/drawing/2014/main" id="{0E244CE0-80E3-0962-C0A3-E87490F12C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9" y="3245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u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797" name="Rectangle 30">
              <a:extLst>
                <a:ext uri="{FF2B5EF4-FFF2-40B4-BE49-F238E27FC236}">
                  <a16:creationId xmlns:a16="http://schemas.microsoft.com/office/drawing/2014/main" id="{28646721-3EA0-3615-73E5-82C256A41E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47" y="3245"/>
              <a:ext cx="67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t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798" name="Rectangle 31">
              <a:extLst>
                <a:ext uri="{FF2B5EF4-FFF2-40B4-BE49-F238E27FC236}">
                  <a16:creationId xmlns:a16="http://schemas.microsoft.com/office/drawing/2014/main" id="{FA80A6FA-2EE5-FBAE-EA26-40A485F183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0" y="3245"/>
              <a:ext cx="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i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799" name="Rectangle 32">
              <a:extLst>
                <a:ext uri="{FF2B5EF4-FFF2-40B4-BE49-F238E27FC236}">
                  <a16:creationId xmlns:a16="http://schemas.microsoft.com/office/drawing/2014/main" id="{252428C9-C0C6-ED99-903E-07495A45C1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4" y="3245"/>
              <a:ext cx="1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o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00" name="Rectangle 33">
              <a:extLst>
                <a:ext uri="{FF2B5EF4-FFF2-40B4-BE49-F238E27FC236}">
                  <a16:creationId xmlns:a16="http://schemas.microsoft.com/office/drawing/2014/main" id="{000EEFA8-AECB-24CF-340C-F84A3B3CB1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2" y="3245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n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01" name="Rectangle 34">
              <a:extLst>
                <a:ext uri="{FF2B5EF4-FFF2-40B4-BE49-F238E27FC236}">
                  <a16:creationId xmlns:a16="http://schemas.microsoft.com/office/drawing/2014/main" id="{7DCF2BB2-7801-980E-4C29-67C103D4E8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8" y="2975"/>
              <a:ext cx="1158" cy="543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2802" name="Freeform 35">
              <a:extLst>
                <a:ext uri="{FF2B5EF4-FFF2-40B4-BE49-F238E27FC236}">
                  <a16:creationId xmlns:a16="http://schemas.microsoft.com/office/drawing/2014/main" id="{5C97E3FB-28C2-E65C-C146-42F72F26D4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1" y="2968"/>
              <a:ext cx="1157" cy="543"/>
            </a:xfrm>
            <a:custGeom>
              <a:avLst/>
              <a:gdLst>
                <a:gd name="T0" fmla="*/ 0 w 1157"/>
                <a:gd name="T1" fmla="*/ 543 h 543"/>
                <a:gd name="T2" fmla="*/ 1157 w 1157"/>
                <a:gd name="T3" fmla="*/ 543 h 543"/>
                <a:gd name="T4" fmla="*/ 1157 w 1157"/>
                <a:gd name="T5" fmla="*/ 0 h 543"/>
                <a:gd name="T6" fmla="*/ 0 w 1157"/>
                <a:gd name="T7" fmla="*/ 0 h 543"/>
                <a:gd name="T8" fmla="*/ 0 w 1157"/>
                <a:gd name="T9" fmla="*/ 543 h 543"/>
                <a:gd name="T10" fmla="*/ 0 w 1157"/>
                <a:gd name="T11" fmla="*/ 543 h 5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57" h="543">
                  <a:moveTo>
                    <a:pt x="0" y="543"/>
                  </a:moveTo>
                  <a:lnTo>
                    <a:pt x="1157" y="543"/>
                  </a:lnTo>
                  <a:lnTo>
                    <a:pt x="1157" y="0"/>
                  </a:lnTo>
                  <a:lnTo>
                    <a:pt x="0" y="0"/>
                  </a:lnTo>
                  <a:lnTo>
                    <a:pt x="0" y="543"/>
                  </a:lnTo>
                  <a:close/>
                </a:path>
              </a:pathLst>
            </a:custGeom>
            <a:noFill/>
            <a:ln w="26988">
              <a:solidFill>
                <a:srgbClr val="1A1A1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03" name="Rectangle 36">
              <a:extLst>
                <a:ext uri="{FF2B5EF4-FFF2-40B4-BE49-F238E27FC236}">
                  <a16:creationId xmlns:a16="http://schemas.microsoft.com/office/drawing/2014/main" id="{B0E7D65E-5729-4112-AFFB-771A94AA47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7" y="3027"/>
              <a:ext cx="67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t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04" name="Rectangle 37">
              <a:extLst>
                <a:ext uri="{FF2B5EF4-FFF2-40B4-BE49-F238E27FC236}">
                  <a16:creationId xmlns:a16="http://schemas.microsoft.com/office/drawing/2014/main" id="{320C2125-B665-86EF-2DC4-5B75D4C5D2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7" y="3245"/>
              <a:ext cx="144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D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05" name="Rectangle 38">
              <a:extLst>
                <a:ext uri="{FF2B5EF4-FFF2-40B4-BE49-F238E27FC236}">
                  <a16:creationId xmlns:a16="http://schemas.microsoft.com/office/drawing/2014/main" id="{35BC57B9-088A-8A83-45E7-CD31C00E02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6" y="3245"/>
              <a:ext cx="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i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06" name="Rectangle 39">
              <a:extLst>
                <a:ext uri="{FF2B5EF4-FFF2-40B4-BE49-F238E27FC236}">
                  <a16:creationId xmlns:a16="http://schemas.microsoft.com/office/drawing/2014/main" id="{9A70CDED-8D41-4E71-87CB-5FB67F8D23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0" y="3245"/>
              <a:ext cx="78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s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07" name="Rectangle 40">
              <a:extLst>
                <a:ext uri="{FF2B5EF4-FFF2-40B4-BE49-F238E27FC236}">
                  <a16:creationId xmlns:a16="http://schemas.microsoft.com/office/drawing/2014/main" id="{4453799B-5DA2-170B-30E0-DE946237A8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8" y="3245"/>
              <a:ext cx="67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t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08" name="Rectangle 41">
              <a:extLst>
                <a:ext uri="{FF2B5EF4-FFF2-40B4-BE49-F238E27FC236}">
                  <a16:creationId xmlns:a16="http://schemas.microsoft.com/office/drawing/2014/main" id="{36156790-A6C8-F22D-4748-FAFF210F98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2" y="3245"/>
              <a:ext cx="89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r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09" name="Rectangle 42">
              <a:extLst>
                <a:ext uri="{FF2B5EF4-FFF2-40B4-BE49-F238E27FC236}">
                  <a16:creationId xmlns:a16="http://schemas.microsoft.com/office/drawing/2014/main" id="{9BFECF88-BE08-00CE-CAD1-ABA8A6C2FC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7" y="3245"/>
              <a:ext cx="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i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10" name="Rectangle 43">
              <a:extLst>
                <a:ext uri="{FF2B5EF4-FFF2-40B4-BE49-F238E27FC236}">
                  <a16:creationId xmlns:a16="http://schemas.microsoft.com/office/drawing/2014/main" id="{56B7CA12-B1D9-A7F4-7682-56A7533CE2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1" y="3245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b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11" name="Rectangle 44">
              <a:extLst>
                <a:ext uri="{FF2B5EF4-FFF2-40B4-BE49-F238E27FC236}">
                  <a16:creationId xmlns:a16="http://schemas.microsoft.com/office/drawing/2014/main" id="{7D0F94D0-1E90-0471-4C3C-65EC84337E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9" y="3245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u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12" name="Rectangle 45">
              <a:extLst>
                <a:ext uri="{FF2B5EF4-FFF2-40B4-BE49-F238E27FC236}">
                  <a16:creationId xmlns:a16="http://schemas.microsoft.com/office/drawing/2014/main" id="{7798FA48-C73C-FC85-379F-568934D859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7" y="3245"/>
              <a:ext cx="67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t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13" name="Rectangle 46">
              <a:extLst>
                <a:ext uri="{FF2B5EF4-FFF2-40B4-BE49-F238E27FC236}">
                  <a16:creationId xmlns:a16="http://schemas.microsoft.com/office/drawing/2014/main" id="{383D9A73-CD25-EBDD-9AD4-D37052CCB4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0" y="3245"/>
              <a:ext cx="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i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14" name="Rectangle 47">
              <a:extLst>
                <a:ext uri="{FF2B5EF4-FFF2-40B4-BE49-F238E27FC236}">
                  <a16:creationId xmlns:a16="http://schemas.microsoft.com/office/drawing/2014/main" id="{97B1FBD5-2399-0AD3-B69F-1E024CD7B4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84" y="3245"/>
              <a:ext cx="1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o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15" name="Rectangle 48">
              <a:extLst>
                <a:ext uri="{FF2B5EF4-FFF2-40B4-BE49-F238E27FC236}">
                  <a16:creationId xmlns:a16="http://schemas.microsoft.com/office/drawing/2014/main" id="{FAC19699-C59D-3087-C25D-371F662D1E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2" y="3245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n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16" name="Freeform 49">
              <a:extLst>
                <a:ext uri="{FF2B5EF4-FFF2-40B4-BE49-F238E27FC236}">
                  <a16:creationId xmlns:a16="http://schemas.microsoft.com/office/drawing/2014/main" id="{3F7D3171-33AB-409E-63C8-365418D090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5" y="2638"/>
              <a:ext cx="760" cy="241"/>
            </a:xfrm>
            <a:custGeom>
              <a:avLst/>
              <a:gdLst>
                <a:gd name="T0" fmla="*/ 760 w 760"/>
                <a:gd name="T1" fmla="*/ 241 h 241"/>
                <a:gd name="T2" fmla="*/ 760 w 760"/>
                <a:gd name="T3" fmla="*/ 143 h 241"/>
                <a:gd name="T4" fmla="*/ 0 w 760"/>
                <a:gd name="T5" fmla="*/ 143 h 241"/>
                <a:gd name="T6" fmla="*/ 0 w 760"/>
                <a:gd name="T7" fmla="*/ 0 h 2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60" h="241">
                  <a:moveTo>
                    <a:pt x="760" y="241"/>
                  </a:moveTo>
                  <a:lnTo>
                    <a:pt x="760" y="143"/>
                  </a:lnTo>
                  <a:lnTo>
                    <a:pt x="0" y="143"/>
                  </a:lnTo>
                  <a:lnTo>
                    <a:pt x="0" y="0"/>
                  </a:lnTo>
                </a:path>
              </a:pathLst>
            </a:custGeom>
            <a:noFill/>
            <a:ln w="39688">
              <a:solidFill>
                <a:srgbClr val="CDCD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17" name="Freeform 50">
              <a:extLst>
                <a:ext uri="{FF2B5EF4-FFF2-40B4-BE49-F238E27FC236}">
                  <a16:creationId xmlns:a16="http://schemas.microsoft.com/office/drawing/2014/main" id="{2ABC2B8E-C59F-AD99-3BDE-D234CCF3B7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" y="2879"/>
              <a:ext cx="102" cy="96"/>
            </a:xfrm>
            <a:custGeom>
              <a:avLst/>
              <a:gdLst>
                <a:gd name="T0" fmla="*/ 102 w 102"/>
                <a:gd name="T1" fmla="*/ 0 h 96"/>
                <a:gd name="T2" fmla="*/ 50 w 102"/>
                <a:gd name="T3" fmla="*/ 96 h 96"/>
                <a:gd name="T4" fmla="*/ 0 w 102"/>
                <a:gd name="T5" fmla="*/ 0 h 96"/>
                <a:gd name="T6" fmla="*/ 102 w 102"/>
                <a:gd name="T7" fmla="*/ 0 h 9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2" h="96">
                  <a:moveTo>
                    <a:pt x="102" y="0"/>
                  </a:moveTo>
                  <a:lnTo>
                    <a:pt x="50" y="96"/>
                  </a:lnTo>
                  <a:lnTo>
                    <a:pt x="0" y="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CDCD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18" name="Freeform 51">
              <a:extLst>
                <a:ext uri="{FF2B5EF4-FFF2-40B4-BE49-F238E27FC236}">
                  <a16:creationId xmlns:a16="http://schemas.microsoft.com/office/drawing/2014/main" id="{D2D780A6-E806-4311-285A-F431A07D31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7" y="2879"/>
              <a:ext cx="102" cy="96"/>
            </a:xfrm>
            <a:custGeom>
              <a:avLst/>
              <a:gdLst>
                <a:gd name="T0" fmla="*/ 102 w 102"/>
                <a:gd name="T1" fmla="*/ 0 h 96"/>
                <a:gd name="T2" fmla="*/ 52 w 102"/>
                <a:gd name="T3" fmla="*/ 96 h 96"/>
                <a:gd name="T4" fmla="*/ 0 w 102"/>
                <a:gd name="T5" fmla="*/ 0 h 96"/>
                <a:gd name="T6" fmla="*/ 102 w 102"/>
                <a:gd name="T7" fmla="*/ 0 h 9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2" h="96">
                  <a:moveTo>
                    <a:pt x="102" y="0"/>
                  </a:moveTo>
                  <a:lnTo>
                    <a:pt x="52" y="96"/>
                  </a:lnTo>
                  <a:lnTo>
                    <a:pt x="0" y="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CDCD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19" name="Freeform 52">
              <a:extLst>
                <a:ext uri="{FF2B5EF4-FFF2-40B4-BE49-F238E27FC236}">
                  <a16:creationId xmlns:a16="http://schemas.microsoft.com/office/drawing/2014/main" id="{117490C2-F8A4-0090-449B-888CFAB00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7" y="2638"/>
              <a:ext cx="758" cy="241"/>
            </a:xfrm>
            <a:custGeom>
              <a:avLst/>
              <a:gdLst>
                <a:gd name="T0" fmla="*/ 758 w 758"/>
                <a:gd name="T1" fmla="*/ 0 h 241"/>
                <a:gd name="T2" fmla="*/ 758 w 758"/>
                <a:gd name="T3" fmla="*/ 143 h 241"/>
                <a:gd name="T4" fmla="*/ 0 w 758"/>
                <a:gd name="T5" fmla="*/ 143 h 241"/>
                <a:gd name="T6" fmla="*/ 0 w 758"/>
                <a:gd name="T7" fmla="*/ 241 h 2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58" h="241">
                  <a:moveTo>
                    <a:pt x="758" y="0"/>
                  </a:moveTo>
                  <a:lnTo>
                    <a:pt x="758" y="143"/>
                  </a:lnTo>
                  <a:lnTo>
                    <a:pt x="0" y="143"/>
                  </a:lnTo>
                  <a:lnTo>
                    <a:pt x="0" y="241"/>
                  </a:lnTo>
                </a:path>
              </a:pathLst>
            </a:custGeom>
            <a:noFill/>
            <a:ln w="39688">
              <a:solidFill>
                <a:srgbClr val="CDCD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20" name="Rectangle 53">
              <a:extLst>
                <a:ext uri="{FF2B5EF4-FFF2-40B4-BE49-F238E27FC236}">
                  <a16:creationId xmlns:a16="http://schemas.microsoft.com/office/drawing/2014/main" id="{8FA390F4-C905-0A29-F470-22C2AF76E4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1" y="2363"/>
              <a:ext cx="133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latin typeface="Times New Roman" panose="02020603050405020304" pitchFamily="18" charset="0"/>
                </a:rPr>
                <a:t>L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21" name="Rectangle 54">
              <a:extLst>
                <a:ext uri="{FF2B5EF4-FFF2-40B4-BE49-F238E27FC236}">
                  <a16:creationId xmlns:a16="http://schemas.microsoft.com/office/drawing/2014/main" id="{18243BD7-116D-ECCB-388B-A0E093085D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8" y="2363"/>
              <a:ext cx="1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latin typeface="Times New Roman" panose="02020603050405020304" pitchFamily="18" charset="0"/>
                </a:rPr>
                <a:t>a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22" name="Rectangle 55">
              <a:extLst>
                <a:ext uri="{FF2B5EF4-FFF2-40B4-BE49-F238E27FC236}">
                  <a16:creationId xmlns:a16="http://schemas.microsoft.com/office/drawing/2014/main" id="{74A250FB-586A-7D8A-2B42-855D81AA19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76" y="2363"/>
              <a:ext cx="89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latin typeface="Times New Roman" panose="02020603050405020304" pitchFamily="18" charset="0"/>
                </a:rPr>
                <a:t>r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23" name="Rectangle 56">
              <a:extLst>
                <a:ext uri="{FF2B5EF4-FFF2-40B4-BE49-F238E27FC236}">
                  <a16:creationId xmlns:a16="http://schemas.microsoft.com/office/drawing/2014/main" id="{C5D6F7DA-E364-86AA-1661-E70554D08C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1" y="2363"/>
              <a:ext cx="1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latin typeface="Times New Roman" panose="02020603050405020304" pitchFamily="18" charset="0"/>
                </a:rPr>
                <a:t>g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24" name="Rectangle 57">
              <a:extLst>
                <a:ext uri="{FF2B5EF4-FFF2-40B4-BE49-F238E27FC236}">
                  <a16:creationId xmlns:a16="http://schemas.microsoft.com/office/drawing/2014/main" id="{5AA2AF69-6E3A-ED7E-8CA2-54E27808C8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69" y="2363"/>
              <a:ext cx="89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latin typeface="Times New Roman" panose="02020603050405020304" pitchFamily="18" charset="0"/>
                </a:rPr>
                <a:t>e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25" name="Rectangle 58">
              <a:extLst>
                <a:ext uri="{FF2B5EF4-FFF2-40B4-BE49-F238E27FC236}">
                  <a16:creationId xmlns:a16="http://schemas.microsoft.com/office/drawing/2014/main" id="{20FFE94B-F414-D952-7B87-5C929BFE17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0" y="2544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latin typeface="Times New Roman" panose="02020603050405020304" pitchFamily="18" charset="0"/>
                </a:rPr>
                <a:t>S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26" name="Rectangle 59">
              <a:extLst>
                <a:ext uri="{FF2B5EF4-FFF2-40B4-BE49-F238E27FC236}">
                  <a16:creationId xmlns:a16="http://schemas.microsoft.com/office/drawing/2014/main" id="{30B38C46-9586-9E22-54DC-DE805811DA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9" y="2544"/>
              <a:ext cx="1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latin typeface="Times New Roman" panose="02020603050405020304" pitchFamily="18" charset="0"/>
                </a:rPr>
                <a:t>a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27" name="Rectangle 60">
              <a:extLst>
                <a:ext uri="{FF2B5EF4-FFF2-40B4-BE49-F238E27FC236}">
                  <a16:creationId xmlns:a16="http://schemas.microsoft.com/office/drawing/2014/main" id="{B16D16E4-EB31-93B2-6EE2-7D1C1ADF88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7" y="2544"/>
              <a:ext cx="167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latin typeface="Times New Roman" panose="02020603050405020304" pitchFamily="18" charset="0"/>
                </a:rPr>
                <a:t>m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28" name="Rectangle 61">
              <a:extLst>
                <a:ext uri="{FF2B5EF4-FFF2-40B4-BE49-F238E27FC236}">
                  <a16:creationId xmlns:a16="http://schemas.microsoft.com/office/drawing/2014/main" id="{65018169-6A06-80DA-3415-160B6CF3C3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8" y="2544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latin typeface="Times New Roman" panose="02020603050405020304" pitchFamily="18" charset="0"/>
                </a:rPr>
                <a:t>p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29" name="Rectangle 62">
              <a:extLst>
                <a:ext uri="{FF2B5EF4-FFF2-40B4-BE49-F238E27FC236}">
                  <a16:creationId xmlns:a16="http://schemas.microsoft.com/office/drawing/2014/main" id="{313C3417-A8B2-ABA4-D5C8-3BCB476DA7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96" y="2544"/>
              <a:ext cx="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latin typeface="Times New Roman" panose="02020603050405020304" pitchFamily="18" charset="0"/>
                </a:rPr>
                <a:t>l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30" name="Rectangle 63">
              <a:extLst>
                <a:ext uri="{FF2B5EF4-FFF2-40B4-BE49-F238E27FC236}">
                  <a16:creationId xmlns:a16="http://schemas.microsoft.com/office/drawing/2014/main" id="{E265FDC2-6865-35FF-59B5-DAE0D0A755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50" y="2544"/>
              <a:ext cx="89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latin typeface="Times New Roman" panose="02020603050405020304" pitchFamily="18" charset="0"/>
                </a:rPr>
                <a:t>e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31" name="Rectangle 64">
              <a:extLst>
                <a:ext uri="{FF2B5EF4-FFF2-40B4-BE49-F238E27FC236}">
                  <a16:creationId xmlns:a16="http://schemas.microsoft.com/office/drawing/2014/main" id="{BE7EB868-0AA0-9F1B-05DD-9CBBB63D6D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7" y="2975"/>
              <a:ext cx="1158" cy="543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2832" name="Freeform 65">
              <a:extLst>
                <a:ext uri="{FF2B5EF4-FFF2-40B4-BE49-F238E27FC236}">
                  <a16:creationId xmlns:a16="http://schemas.microsoft.com/office/drawing/2014/main" id="{6CEE842D-DE6E-E584-802E-A9A0539B58F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0" y="2968"/>
              <a:ext cx="1157" cy="543"/>
            </a:xfrm>
            <a:custGeom>
              <a:avLst/>
              <a:gdLst>
                <a:gd name="T0" fmla="*/ 0 w 1157"/>
                <a:gd name="T1" fmla="*/ 543 h 543"/>
                <a:gd name="T2" fmla="*/ 1157 w 1157"/>
                <a:gd name="T3" fmla="*/ 543 h 543"/>
                <a:gd name="T4" fmla="*/ 1157 w 1157"/>
                <a:gd name="T5" fmla="*/ 0 h 543"/>
                <a:gd name="T6" fmla="*/ 0 w 1157"/>
                <a:gd name="T7" fmla="*/ 0 h 543"/>
                <a:gd name="T8" fmla="*/ 0 w 1157"/>
                <a:gd name="T9" fmla="*/ 543 h 543"/>
                <a:gd name="T10" fmla="*/ 0 w 1157"/>
                <a:gd name="T11" fmla="*/ 543 h 5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57" h="543">
                  <a:moveTo>
                    <a:pt x="0" y="543"/>
                  </a:moveTo>
                  <a:lnTo>
                    <a:pt x="1157" y="543"/>
                  </a:lnTo>
                  <a:lnTo>
                    <a:pt x="1157" y="0"/>
                  </a:lnTo>
                  <a:lnTo>
                    <a:pt x="0" y="0"/>
                  </a:lnTo>
                  <a:lnTo>
                    <a:pt x="0" y="543"/>
                  </a:lnTo>
                  <a:close/>
                </a:path>
              </a:pathLst>
            </a:custGeom>
            <a:noFill/>
            <a:ln w="26988">
              <a:solidFill>
                <a:srgbClr val="1A1A1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33" name="Rectangle 66">
              <a:extLst>
                <a:ext uri="{FF2B5EF4-FFF2-40B4-BE49-F238E27FC236}">
                  <a16:creationId xmlns:a16="http://schemas.microsoft.com/office/drawing/2014/main" id="{55094962-FF69-F3DF-A9EB-8E2A1D3A18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37" y="3027"/>
              <a:ext cx="133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Z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34" name="Rectangle 67">
              <a:extLst>
                <a:ext uri="{FF2B5EF4-FFF2-40B4-BE49-F238E27FC236}">
                  <a16:creationId xmlns:a16="http://schemas.microsoft.com/office/drawing/2014/main" id="{C87FEDA7-AFBB-B516-6B12-877C1AB5BE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4" y="3245"/>
              <a:ext cx="144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D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35" name="Rectangle 68">
              <a:extLst>
                <a:ext uri="{FF2B5EF4-FFF2-40B4-BE49-F238E27FC236}">
                  <a16:creationId xmlns:a16="http://schemas.microsoft.com/office/drawing/2014/main" id="{C0BB386A-9CAD-D205-6F92-754BA098DB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3" y="3245"/>
              <a:ext cx="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i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36" name="Rectangle 69">
              <a:extLst>
                <a:ext uri="{FF2B5EF4-FFF2-40B4-BE49-F238E27FC236}">
                  <a16:creationId xmlns:a16="http://schemas.microsoft.com/office/drawing/2014/main" id="{DDCFDE19-8511-63F1-7C2F-3DCF6CAF91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7" y="3245"/>
              <a:ext cx="78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s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37" name="Rectangle 70">
              <a:extLst>
                <a:ext uri="{FF2B5EF4-FFF2-40B4-BE49-F238E27FC236}">
                  <a16:creationId xmlns:a16="http://schemas.microsoft.com/office/drawing/2014/main" id="{0A042CD8-3EF1-5738-A923-D561533835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5" y="3245"/>
              <a:ext cx="67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t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38" name="Rectangle 71">
              <a:extLst>
                <a:ext uri="{FF2B5EF4-FFF2-40B4-BE49-F238E27FC236}">
                  <a16:creationId xmlns:a16="http://schemas.microsoft.com/office/drawing/2014/main" id="{CCBB56AB-E317-61D1-C94E-B6A7BCB6B1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9" y="3245"/>
              <a:ext cx="89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r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39" name="Rectangle 72">
              <a:extLst>
                <a:ext uri="{FF2B5EF4-FFF2-40B4-BE49-F238E27FC236}">
                  <a16:creationId xmlns:a16="http://schemas.microsoft.com/office/drawing/2014/main" id="{8346CF82-9465-3C41-2A8C-E4885BB7F7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4" y="3245"/>
              <a:ext cx="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i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40" name="Rectangle 73">
              <a:extLst>
                <a:ext uri="{FF2B5EF4-FFF2-40B4-BE49-F238E27FC236}">
                  <a16:creationId xmlns:a16="http://schemas.microsoft.com/office/drawing/2014/main" id="{9A2296C0-3BEE-8FFC-C9D9-35BAA80A8A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8" y="3245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b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41" name="Rectangle 74">
              <a:extLst>
                <a:ext uri="{FF2B5EF4-FFF2-40B4-BE49-F238E27FC236}">
                  <a16:creationId xmlns:a16="http://schemas.microsoft.com/office/drawing/2014/main" id="{6ADC4E4D-3F38-05D9-F2AC-3D564260CD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6" y="3245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u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42" name="Rectangle 75">
              <a:extLst>
                <a:ext uri="{FF2B5EF4-FFF2-40B4-BE49-F238E27FC236}">
                  <a16:creationId xmlns:a16="http://schemas.microsoft.com/office/drawing/2014/main" id="{E8E495D6-F0A1-56EF-6B2A-6DB511B27B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4" y="3245"/>
              <a:ext cx="67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t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43" name="Rectangle 76">
              <a:extLst>
                <a:ext uri="{FF2B5EF4-FFF2-40B4-BE49-F238E27FC236}">
                  <a16:creationId xmlns:a16="http://schemas.microsoft.com/office/drawing/2014/main" id="{6642E84C-498D-C2AD-E7D8-21ED4F67CD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7" y="3245"/>
              <a:ext cx="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i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44" name="Rectangle 77">
              <a:extLst>
                <a:ext uri="{FF2B5EF4-FFF2-40B4-BE49-F238E27FC236}">
                  <a16:creationId xmlns:a16="http://schemas.microsoft.com/office/drawing/2014/main" id="{A34421BC-F90D-4A19-CEBB-ECC8122B21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1" y="3245"/>
              <a:ext cx="1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o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45" name="Rectangle 78">
              <a:extLst>
                <a:ext uri="{FF2B5EF4-FFF2-40B4-BE49-F238E27FC236}">
                  <a16:creationId xmlns:a16="http://schemas.microsoft.com/office/drawing/2014/main" id="{99531438-EDBF-E878-D61D-1FDED3A316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9" y="3245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n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46" name="Rectangle 79">
              <a:extLst>
                <a:ext uri="{FF2B5EF4-FFF2-40B4-BE49-F238E27FC236}">
                  <a16:creationId xmlns:a16="http://schemas.microsoft.com/office/drawing/2014/main" id="{D2D5EF30-12D2-7F89-12F5-C6DB73C360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6" y="2106"/>
              <a:ext cx="724" cy="543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2847" name="Freeform 80">
              <a:extLst>
                <a:ext uri="{FF2B5EF4-FFF2-40B4-BE49-F238E27FC236}">
                  <a16:creationId xmlns:a16="http://schemas.microsoft.com/office/drawing/2014/main" id="{1A5DB4A2-4E82-ABA2-FBA3-278C069005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9" y="2099"/>
              <a:ext cx="723" cy="543"/>
            </a:xfrm>
            <a:custGeom>
              <a:avLst/>
              <a:gdLst>
                <a:gd name="T0" fmla="*/ 0 w 723"/>
                <a:gd name="T1" fmla="*/ 543 h 543"/>
                <a:gd name="T2" fmla="*/ 723 w 723"/>
                <a:gd name="T3" fmla="*/ 543 h 543"/>
                <a:gd name="T4" fmla="*/ 723 w 723"/>
                <a:gd name="T5" fmla="*/ 0 h 543"/>
                <a:gd name="T6" fmla="*/ 0 w 723"/>
                <a:gd name="T7" fmla="*/ 0 h 543"/>
                <a:gd name="T8" fmla="*/ 0 w 723"/>
                <a:gd name="T9" fmla="*/ 543 h 543"/>
                <a:gd name="T10" fmla="*/ 0 w 723"/>
                <a:gd name="T11" fmla="*/ 543 h 5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3" h="543">
                  <a:moveTo>
                    <a:pt x="0" y="543"/>
                  </a:moveTo>
                  <a:lnTo>
                    <a:pt x="723" y="543"/>
                  </a:lnTo>
                  <a:lnTo>
                    <a:pt x="723" y="0"/>
                  </a:lnTo>
                  <a:lnTo>
                    <a:pt x="0" y="0"/>
                  </a:lnTo>
                  <a:lnTo>
                    <a:pt x="0" y="543"/>
                  </a:lnTo>
                  <a:close/>
                </a:path>
              </a:pathLst>
            </a:custGeom>
            <a:noFill/>
            <a:ln w="26988">
              <a:solidFill>
                <a:srgbClr val="1A1A1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48" name="Rectangle 81">
              <a:extLst>
                <a:ext uri="{FF2B5EF4-FFF2-40B4-BE49-F238E27FC236}">
                  <a16:creationId xmlns:a16="http://schemas.microsoft.com/office/drawing/2014/main" id="{9687A65D-66FF-859E-F477-12D468FC95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1" y="2267"/>
              <a:ext cx="189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M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49" name="Rectangle 82">
              <a:extLst>
                <a:ext uri="{FF2B5EF4-FFF2-40B4-BE49-F238E27FC236}">
                  <a16:creationId xmlns:a16="http://schemas.microsoft.com/office/drawing/2014/main" id="{E5C7534F-E9D0-4A03-79A7-9B446A46F4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1" y="2267"/>
              <a:ext cx="89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e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50" name="Rectangle 83">
              <a:extLst>
                <a:ext uri="{FF2B5EF4-FFF2-40B4-BE49-F238E27FC236}">
                  <a16:creationId xmlns:a16="http://schemas.microsoft.com/office/drawing/2014/main" id="{E8695F54-70CA-6BE9-7383-2E8F873CA1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9" y="2267"/>
              <a:ext cx="1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a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51" name="Rectangle 84">
              <a:extLst>
                <a:ext uri="{FF2B5EF4-FFF2-40B4-BE49-F238E27FC236}">
                  <a16:creationId xmlns:a16="http://schemas.microsoft.com/office/drawing/2014/main" id="{00165DDD-5C97-4FAC-CF1B-DAEEBB4A9B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7" y="2267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n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52" name="Rectangle 85">
              <a:extLst>
                <a:ext uri="{FF2B5EF4-FFF2-40B4-BE49-F238E27FC236}">
                  <a16:creationId xmlns:a16="http://schemas.microsoft.com/office/drawing/2014/main" id="{907048F2-998F-62C2-73C6-BC74AFDBE9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7" y="2106"/>
              <a:ext cx="1158" cy="543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2853" name="Freeform 86">
              <a:extLst>
                <a:ext uri="{FF2B5EF4-FFF2-40B4-BE49-F238E27FC236}">
                  <a16:creationId xmlns:a16="http://schemas.microsoft.com/office/drawing/2014/main" id="{EBBA3D3C-5B8F-2FE4-DF38-EA063E91F36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0" y="2099"/>
              <a:ext cx="1157" cy="543"/>
            </a:xfrm>
            <a:custGeom>
              <a:avLst/>
              <a:gdLst>
                <a:gd name="T0" fmla="*/ 0 w 1157"/>
                <a:gd name="T1" fmla="*/ 543 h 543"/>
                <a:gd name="T2" fmla="*/ 1157 w 1157"/>
                <a:gd name="T3" fmla="*/ 543 h 543"/>
                <a:gd name="T4" fmla="*/ 1157 w 1157"/>
                <a:gd name="T5" fmla="*/ 0 h 543"/>
                <a:gd name="T6" fmla="*/ 0 w 1157"/>
                <a:gd name="T7" fmla="*/ 0 h 543"/>
                <a:gd name="T8" fmla="*/ 0 w 1157"/>
                <a:gd name="T9" fmla="*/ 543 h 543"/>
                <a:gd name="T10" fmla="*/ 0 w 1157"/>
                <a:gd name="T11" fmla="*/ 543 h 5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57" h="543">
                  <a:moveTo>
                    <a:pt x="0" y="543"/>
                  </a:moveTo>
                  <a:lnTo>
                    <a:pt x="1157" y="543"/>
                  </a:lnTo>
                  <a:lnTo>
                    <a:pt x="1157" y="0"/>
                  </a:lnTo>
                  <a:lnTo>
                    <a:pt x="0" y="0"/>
                  </a:lnTo>
                  <a:lnTo>
                    <a:pt x="0" y="543"/>
                  </a:lnTo>
                  <a:close/>
                </a:path>
              </a:pathLst>
            </a:custGeom>
            <a:noFill/>
            <a:ln w="26988">
              <a:solidFill>
                <a:srgbClr val="1A1A1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54" name="Rectangle 87">
              <a:extLst>
                <a:ext uri="{FF2B5EF4-FFF2-40B4-BE49-F238E27FC236}">
                  <a16:creationId xmlns:a16="http://schemas.microsoft.com/office/drawing/2014/main" id="{A1EBA57D-6BC7-AFA4-FDA7-CE662F89CB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03" y="2267"/>
              <a:ext cx="122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P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55" name="Rectangle 88">
              <a:extLst>
                <a:ext uri="{FF2B5EF4-FFF2-40B4-BE49-F238E27FC236}">
                  <a16:creationId xmlns:a16="http://schemas.microsoft.com/office/drawing/2014/main" id="{3F959787-9983-6883-BC44-EC840999EC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2" y="2267"/>
              <a:ext cx="89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r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56" name="Rectangle 89">
              <a:extLst>
                <a:ext uri="{FF2B5EF4-FFF2-40B4-BE49-F238E27FC236}">
                  <a16:creationId xmlns:a16="http://schemas.microsoft.com/office/drawing/2014/main" id="{63AC165F-D653-C55E-0489-EBFB70DCF2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07" y="2267"/>
              <a:ext cx="1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o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57" name="Rectangle 90">
              <a:extLst>
                <a:ext uri="{FF2B5EF4-FFF2-40B4-BE49-F238E27FC236}">
                  <a16:creationId xmlns:a16="http://schemas.microsoft.com/office/drawing/2014/main" id="{9208586D-789F-114D-DDFC-E6EF3536CC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5" y="2267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p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58" name="Rectangle 91">
              <a:extLst>
                <a:ext uri="{FF2B5EF4-FFF2-40B4-BE49-F238E27FC236}">
                  <a16:creationId xmlns:a16="http://schemas.microsoft.com/office/drawing/2014/main" id="{8E570015-7CEE-0114-75FD-FA240B0B62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2" y="2267"/>
              <a:ext cx="1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o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59" name="Rectangle 92">
              <a:extLst>
                <a:ext uri="{FF2B5EF4-FFF2-40B4-BE49-F238E27FC236}">
                  <a16:creationId xmlns:a16="http://schemas.microsoft.com/office/drawing/2014/main" id="{D3EFFDAB-96F6-CBD2-3C14-6B8579D288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0" y="2267"/>
              <a:ext cx="89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r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60" name="Rectangle 93">
              <a:extLst>
                <a:ext uri="{FF2B5EF4-FFF2-40B4-BE49-F238E27FC236}">
                  <a16:creationId xmlns:a16="http://schemas.microsoft.com/office/drawing/2014/main" id="{2FC3ED66-7C29-9F1E-BFB5-42A4D3DB26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35" y="2267"/>
              <a:ext cx="67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t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61" name="Rectangle 94">
              <a:extLst>
                <a:ext uri="{FF2B5EF4-FFF2-40B4-BE49-F238E27FC236}">
                  <a16:creationId xmlns:a16="http://schemas.microsoft.com/office/drawing/2014/main" id="{A1495385-44A9-6CC2-0748-4B41EDBC68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9" y="2267"/>
              <a:ext cx="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i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62" name="Rectangle 95">
              <a:extLst>
                <a:ext uri="{FF2B5EF4-FFF2-40B4-BE49-F238E27FC236}">
                  <a16:creationId xmlns:a16="http://schemas.microsoft.com/office/drawing/2014/main" id="{4FD97DDA-623A-9C23-AA6E-ACDA3F5349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3" y="2267"/>
              <a:ext cx="1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o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63" name="Rectangle 96">
              <a:extLst>
                <a:ext uri="{FF2B5EF4-FFF2-40B4-BE49-F238E27FC236}">
                  <a16:creationId xmlns:a16="http://schemas.microsoft.com/office/drawing/2014/main" id="{302A7F2E-792E-319E-CA76-E02F0D0B6A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71" y="2267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n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64" name="Rectangle 97">
              <a:extLst>
                <a:ext uri="{FF2B5EF4-FFF2-40B4-BE49-F238E27FC236}">
                  <a16:creationId xmlns:a16="http://schemas.microsoft.com/office/drawing/2014/main" id="{173D9CE4-D8D4-B74C-2558-CEFA902C78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2" y="2365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latin typeface="Times New Roman" panose="02020603050405020304" pitchFamily="18" charset="0"/>
                </a:rPr>
                <a:t>S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65" name="Rectangle 98">
              <a:extLst>
                <a:ext uri="{FF2B5EF4-FFF2-40B4-BE49-F238E27FC236}">
                  <a16:creationId xmlns:a16="http://schemas.microsoft.com/office/drawing/2014/main" id="{6C56979E-D32A-B552-0006-8C1126D74C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2" y="2365"/>
              <a:ext cx="167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latin typeface="Times New Roman" panose="02020603050405020304" pitchFamily="18" charset="0"/>
                </a:rPr>
                <a:t>m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66" name="Rectangle 99">
              <a:extLst>
                <a:ext uri="{FF2B5EF4-FFF2-40B4-BE49-F238E27FC236}">
                  <a16:creationId xmlns:a16="http://schemas.microsoft.com/office/drawing/2014/main" id="{DCC27F90-9C85-DAFA-1024-303EE9EBCF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3" y="2365"/>
              <a:ext cx="1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latin typeface="Times New Roman" panose="02020603050405020304" pitchFamily="18" charset="0"/>
                </a:rPr>
                <a:t>a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67" name="Rectangle 100">
              <a:extLst>
                <a:ext uri="{FF2B5EF4-FFF2-40B4-BE49-F238E27FC236}">
                  <a16:creationId xmlns:a16="http://schemas.microsoft.com/office/drawing/2014/main" id="{E50738E7-4FF8-B3BA-0805-18ABA9B189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1" y="2365"/>
              <a:ext cx="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latin typeface="Times New Roman" panose="02020603050405020304" pitchFamily="18" charset="0"/>
                </a:rPr>
                <a:t>l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68" name="Rectangle 101">
              <a:extLst>
                <a:ext uri="{FF2B5EF4-FFF2-40B4-BE49-F238E27FC236}">
                  <a16:creationId xmlns:a16="http://schemas.microsoft.com/office/drawing/2014/main" id="{DF675B63-7591-28BE-4FB5-3A509078AB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5" y="2365"/>
              <a:ext cx="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latin typeface="Times New Roman" panose="02020603050405020304" pitchFamily="18" charset="0"/>
                </a:rPr>
                <a:t>l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69" name="Rectangle 102">
              <a:extLst>
                <a:ext uri="{FF2B5EF4-FFF2-40B4-BE49-F238E27FC236}">
                  <a16:creationId xmlns:a16="http://schemas.microsoft.com/office/drawing/2014/main" id="{9BB44137-65D8-38AF-4F8C-D5BC45A76C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6" y="2537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latin typeface="Times New Roman" panose="02020603050405020304" pitchFamily="18" charset="0"/>
                </a:rPr>
                <a:t>S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70" name="Rectangle 103">
              <a:extLst>
                <a:ext uri="{FF2B5EF4-FFF2-40B4-BE49-F238E27FC236}">
                  <a16:creationId xmlns:a16="http://schemas.microsoft.com/office/drawing/2014/main" id="{4221A64C-8CA1-53A2-48E9-6051BB69E8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5" y="2537"/>
              <a:ext cx="1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latin typeface="Times New Roman" panose="02020603050405020304" pitchFamily="18" charset="0"/>
                </a:rPr>
                <a:t>a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71" name="Rectangle 104">
              <a:extLst>
                <a:ext uri="{FF2B5EF4-FFF2-40B4-BE49-F238E27FC236}">
                  <a16:creationId xmlns:a16="http://schemas.microsoft.com/office/drawing/2014/main" id="{2888562C-DFD7-E7B3-F691-02361FBF74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3" y="2537"/>
              <a:ext cx="167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latin typeface="Times New Roman" panose="02020603050405020304" pitchFamily="18" charset="0"/>
                </a:rPr>
                <a:t>m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72" name="Rectangle 105">
              <a:extLst>
                <a:ext uri="{FF2B5EF4-FFF2-40B4-BE49-F238E27FC236}">
                  <a16:creationId xmlns:a16="http://schemas.microsoft.com/office/drawing/2014/main" id="{F4B0D491-B017-24E4-F95B-F2006B6DE2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4" y="2537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latin typeface="Times New Roman" panose="02020603050405020304" pitchFamily="18" charset="0"/>
                </a:rPr>
                <a:t>p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73" name="Rectangle 106">
              <a:extLst>
                <a:ext uri="{FF2B5EF4-FFF2-40B4-BE49-F238E27FC236}">
                  <a16:creationId xmlns:a16="http://schemas.microsoft.com/office/drawing/2014/main" id="{8EB5DA0A-4341-D827-68BF-D0672156A6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2" y="2537"/>
              <a:ext cx="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latin typeface="Times New Roman" panose="02020603050405020304" pitchFamily="18" charset="0"/>
                </a:rPr>
                <a:t>l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74" name="Rectangle 107">
              <a:extLst>
                <a:ext uri="{FF2B5EF4-FFF2-40B4-BE49-F238E27FC236}">
                  <a16:creationId xmlns:a16="http://schemas.microsoft.com/office/drawing/2014/main" id="{0B5AB33D-0E30-7D84-B8BD-1F8EDB3542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86" y="2537"/>
              <a:ext cx="89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latin typeface="Times New Roman" panose="02020603050405020304" pitchFamily="18" charset="0"/>
                </a:rPr>
                <a:t>e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75" name="Line 108">
              <a:extLst>
                <a:ext uri="{FF2B5EF4-FFF2-40B4-BE49-F238E27FC236}">
                  <a16:creationId xmlns:a16="http://schemas.microsoft.com/office/drawing/2014/main" id="{4C7BA6A3-53B6-5A0D-6CB5-D0387ABB5D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84" y="2638"/>
              <a:ext cx="1" cy="241"/>
            </a:xfrm>
            <a:prstGeom prst="line">
              <a:avLst/>
            </a:prstGeom>
            <a:noFill/>
            <a:ln w="39688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76" name="Freeform 109">
              <a:extLst>
                <a:ext uri="{FF2B5EF4-FFF2-40B4-BE49-F238E27FC236}">
                  <a16:creationId xmlns:a16="http://schemas.microsoft.com/office/drawing/2014/main" id="{2479783D-7FC7-5030-F3CD-14DD03F64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4" y="2879"/>
              <a:ext cx="102" cy="96"/>
            </a:xfrm>
            <a:custGeom>
              <a:avLst/>
              <a:gdLst>
                <a:gd name="T0" fmla="*/ 102 w 102"/>
                <a:gd name="T1" fmla="*/ 0 h 96"/>
                <a:gd name="T2" fmla="*/ 52 w 102"/>
                <a:gd name="T3" fmla="*/ 96 h 96"/>
                <a:gd name="T4" fmla="*/ 0 w 102"/>
                <a:gd name="T5" fmla="*/ 0 h 96"/>
                <a:gd name="T6" fmla="*/ 102 w 102"/>
                <a:gd name="T7" fmla="*/ 0 h 9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2" h="96">
                  <a:moveTo>
                    <a:pt x="102" y="0"/>
                  </a:moveTo>
                  <a:lnTo>
                    <a:pt x="52" y="96"/>
                  </a:lnTo>
                  <a:lnTo>
                    <a:pt x="0" y="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CDCD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77" name="Freeform 110">
              <a:extLst>
                <a:ext uri="{FF2B5EF4-FFF2-40B4-BE49-F238E27FC236}">
                  <a16:creationId xmlns:a16="http://schemas.microsoft.com/office/drawing/2014/main" id="{D2BEAD31-6364-A35C-DC34-AF013109091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4" y="2010"/>
              <a:ext cx="102" cy="96"/>
            </a:xfrm>
            <a:custGeom>
              <a:avLst/>
              <a:gdLst>
                <a:gd name="T0" fmla="*/ 102 w 102"/>
                <a:gd name="T1" fmla="*/ 0 h 96"/>
                <a:gd name="T2" fmla="*/ 52 w 102"/>
                <a:gd name="T3" fmla="*/ 96 h 96"/>
                <a:gd name="T4" fmla="*/ 0 w 102"/>
                <a:gd name="T5" fmla="*/ 0 h 96"/>
                <a:gd name="T6" fmla="*/ 102 w 102"/>
                <a:gd name="T7" fmla="*/ 0 h 9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2" h="96">
                  <a:moveTo>
                    <a:pt x="102" y="0"/>
                  </a:moveTo>
                  <a:lnTo>
                    <a:pt x="52" y="96"/>
                  </a:lnTo>
                  <a:lnTo>
                    <a:pt x="0" y="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CDCD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78" name="Freeform 111">
              <a:extLst>
                <a:ext uri="{FF2B5EF4-FFF2-40B4-BE49-F238E27FC236}">
                  <a16:creationId xmlns:a16="http://schemas.microsoft.com/office/drawing/2014/main" id="{79F44BDB-6289-3FA0-2514-71CB2837475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8" y="1824"/>
              <a:ext cx="1456" cy="186"/>
            </a:xfrm>
            <a:custGeom>
              <a:avLst/>
              <a:gdLst>
                <a:gd name="T0" fmla="*/ 1456 w 1456"/>
                <a:gd name="T1" fmla="*/ 186 h 186"/>
                <a:gd name="T2" fmla="*/ 1456 w 1456"/>
                <a:gd name="T3" fmla="*/ 119 h 186"/>
                <a:gd name="T4" fmla="*/ 0 w 1456"/>
                <a:gd name="T5" fmla="*/ 119 h 186"/>
                <a:gd name="T6" fmla="*/ 0 w 1456"/>
                <a:gd name="T7" fmla="*/ 0 h 18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56" h="186">
                  <a:moveTo>
                    <a:pt x="1456" y="186"/>
                  </a:moveTo>
                  <a:lnTo>
                    <a:pt x="1456" y="119"/>
                  </a:lnTo>
                  <a:lnTo>
                    <a:pt x="0" y="119"/>
                  </a:lnTo>
                  <a:lnTo>
                    <a:pt x="0" y="0"/>
                  </a:lnTo>
                </a:path>
              </a:pathLst>
            </a:custGeom>
            <a:noFill/>
            <a:ln w="39688">
              <a:solidFill>
                <a:srgbClr val="CDCD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79" name="Freeform 112">
              <a:extLst>
                <a:ext uri="{FF2B5EF4-FFF2-40B4-BE49-F238E27FC236}">
                  <a16:creationId xmlns:a16="http://schemas.microsoft.com/office/drawing/2014/main" id="{3528E8C6-6A35-6692-F367-0706470ADC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5" y="1824"/>
              <a:ext cx="1123" cy="186"/>
            </a:xfrm>
            <a:custGeom>
              <a:avLst/>
              <a:gdLst>
                <a:gd name="T0" fmla="*/ 0 w 1123"/>
                <a:gd name="T1" fmla="*/ 186 h 186"/>
                <a:gd name="T2" fmla="*/ 0 w 1123"/>
                <a:gd name="T3" fmla="*/ 119 h 186"/>
                <a:gd name="T4" fmla="*/ 1123 w 1123"/>
                <a:gd name="T5" fmla="*/ 119 h 186"/>
                <a:gd name="T6" fmla="*/ 1123 w 1123"/>
                <a:gd name="T7" fmla="*/ 0 h 18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23" h="186">
                  <a:moveTo>
                    <a:pt x="0" y="186"/>
                  </a:moveTo>
                  <a:lnTo>
                    <a:pt x="0" y="119"/>
                  </a:lnTo>
                  <a:lnTo>
                    <a:pt x="1123" y="119"/>
                  </a:lnTo>
                  <a:lnTo>
                    <a:pt x="1123" y="0"/>
                  </a:lnTo>
                </a:path>
              </a:pathLst>
            </a:custGeom>
            <a:noFill/>
            <a:ln w="39688">
              <a:solidFill>
                <a:srgbClr val="CDCD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80" name="Freeform 113">
              <a:extLst>
                <a:ext uri="{FF2B5EF4-FFF2-40B4-BE49-F238E27FC236}">
                  <a16:creationId xmlns:a16="http://schemas.microsoft.com/office/drawing/2014/main" id="{79F851DC-CCF7-E537-D150-738828EFF1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7" y="2010"/>
              <a:ext cx="102" cy="96"/>
            </a:xfrm>
            <a:custGeom>
              <a:avLst/>
              <a:gdLst>
                <a:gd name="T0" fmla="*/ 102 w 102"/>
                <a:gd name="T1" fmla="*/ 0 h 96"/>
                <a:gd name="T2" fmla="*/ 50 w 102"/>
                <a:gd name="T3" fmla="*/ 96 h 96"/>
                <a:gd name="T4" fmla="*/ 0 w 102"/>
                <a:gd name="T5" fmla="*/ 0 h 96"/>
                <a:gd name="T6" fmla="*/ 102 w 102"/>
                <a:gd name="T7" fmla="*/ 0 h 9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2" h="96">
                  <a:moveTo>
                    <a:pt x="102" y="0"/>
                  </a:moveTo>
                  <a:lnTo>
                    <a:pt x="50" y="96"/>
                  </a:lnTo>
                  <a:lnTo>
                    <a:pt x="0" y="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CDCD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>
            <a:extLst>
              <a:ext uri="{FF2B5EF4-FFF2-40B4-BE49-F238E27FC236}">
                <a16:creationId xmlns:a16="http://schemas.microsoft.com/office/drawing/2014/main" id="{D361E690-3634-3133-FA51-873B172ED6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85344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r>
              <a:rPr lang="en-US" altLang="en-US"/>
              <a:t>Small Sample Confidence Intervals</a:t>
            </a:r>
          </a:p>
        </p:txBody>
      </p:sp>
      <p:sp>
        <p:nvSpPr>
          <p:cNvPr id="125956" name="Rectangle 4">
            <a:extLst>
              <a:ext uri="{FF2B5EF4-FFF2-40B4-BE49-F238E27FC236}">
                <a16:creationId xmlns:a16="http://schemas.microsoft.com/office/drawing/2014/main" id="{84A7CAD8-50F4-BBC3-EA78-59167B6E5B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350" y="2089150"/>
            <a:ext cx="7761288" cy="423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en-US" sz="3600" b="1"/>
              <a:t>• </a:t>
            </a:r>
            <a:r>
              <a:rPr lang="en-US" altLang="en-US" sz="4000" b="1"/>
              <a:t>n=30 is the magic number</a:t>
            </a:r>
            <a:endParaRPr lang="en-US" altLang="en-US" sz="4000"/>
          </a:p>
          <a:p>
            <a:pPr>
              <a:lnSpc>
                <a:spcPct val="125000"/>
              </a:lnSpc>
            </a:pPr>
            <a:r>
              <a:rPr lang="en-US" altLang="en-US" sz="4000" b="1"/>
              <a:t>• Why is this the magic number?</a:t>
            </a:r>
          </a:p>
          <a:p>
            <a:pPr>
              <a:lnSpc>
                <a:spcPct val="125000"/>
              </a:lnSpc>
            </a:pPr>
            <a:r>
              <a:rPr lang="en-US" altLang="en-US" sz="4000" b="1"/>
              <a:t>• Compare Z and t-tables?</a:t>
            </a:r>
          </a:p>
          <a:p>
            <a:pPr>
              <a:lnSpc>
                <a:spcPct val="125000"/>
              </a:lnSpc>
            </a:pPr>
            <a:r>
              <a:rPr lang="en-US" altLang="en-US" sz="4000" b="1"/>
              <a:t>• What is the difference/similarity?</a:t>
            </a:r>
            <a:endParaRPr lang="en-US" altLang="en-US" sz="3600" b="1">
              <a:solidFill>
                <a:schemeClr val="bg2"/>
              </a:solidFill>
            </a:endParaRPr>
          </a:p>
          <a:p>
            <a:pPr>
              <a:spcBef>
                <a:spcPct val="200000"/>
              </a:spcBef>
            </a:pPr>
            <a:endParaRPr lang="en-US" altLang="en-US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>
            <a:extLst>
              <a:ext uri="{FF2B5EF4-FFF2-40B4-BE49-F238E27FC236}">
                <a16:creationId xmlns:a16="http://schemas.microsoft.com/office/drawing/2014/main" id="{9CE4F499-8686-AB98-0E93-C5903ACBBD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609600"/>
            <a:ext cx="83820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r>
              <a:rPr lang="en-US" altLang="en-US" sz="5600"/>
              <a:t>Z versus t Distributions</a:t>
            </a:r>
            <a:endParaRPr lang="en-US" altLang="en-US"/>
          </a:p>
        </p:txBody>
      </p:sp>
      <p:sp>
        <p:nvSpPr>
          <p:cNvPr id="119854" name="Rectangle 46">
            <a:extLst>
              <a:ext uri="{FF2B5EF4-FFF2-40B4-BE49-F238E27FC236}">
                <a16:creationId xmlns:a16="http://schemas.microsoft.com/office/drawing/2014/main" id="{5C49DF62-874F-A511-A219-E916FD9FE7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86688" y="4114800"/>
            <a:ext cx="36671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4000" b="1">
                <a:latin typeface="Times New Roman" panose="02020603050405020304" pitchFamily="18" charset="0"/>
              </a:rPr>
              <a:t>X</a:t>
            </a:r>
            <a:endParaRPr lang="en-US" altLang="en-US" sz="1400">
              <a:latin typeface="Times New Roman" panose="02020603050405020304" pitchFamily="18" charset="0"/>
            </a:endParaRPr>
          </a:p>
        </p:txBody>
      </p:sp>
      <p:grpSp>
        <p:nvGrpSpPr>
          <p:cNvPr id="119858" name="Group 50">
            <a:extLst>
              <a:ext uri="{FF2B5EF4-FFF2-40B4-BE49-F238E27FC236}">
                <a16:creationId xmlns:a16="http://schemas.microsoft.com/office/drawing/2014/main" id="{BBADAA85-DDB6-F438-2F42-A8ABC9AD6CCE}"/>
              </a:ext>
            </a:extLst>
          </p:cNvPr>
          <p:cNvGrpSpPr>
            <a:grpSpLocks/>
          </p:cNvGrpSpPr>
          <p:nvPr/>
        </p:nvGrpSpPr>
        <p:grpSpPr bwMode="auto">
          <a:xfrm>
            <a:off x="2058988" y="2487613"/>
            <a:ext cx="5878512" cy="3065462"/>
            <a:chOff x="1297" y="1567"/>
            <a:chExt cx="3703" cy="1931"/>
          </a:xfrm>
        </p:grpSpPr>
        <p:sp>
          <p:nvSpPr>
            <p:cNvPr id="119823" name="Rectangle 15">
              <a:extLst>
                <a:ext uri="{FF2B5EF4-FFF2-40B4-BE49-F238E27FC236}">
                  <a16:creationId xmlns:a16="http://schemas.microsoft.com/office/drawing/2014/main" id="{71D575E2-9B6D-1086-6C36-A999F34B33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1" y="3253"/>
              <a:ext cx="259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3900" b="1">
                  <a:solidFill>
                    <a:srgbClr val="CDCDCD"/>
                  </a:solidFill>
                  <a:latin typeface="Arial" panose="020B0604020202020204" pitchFamily="34" charset="0"/>
                </a:rPr>
                <a:t> </a:t>
              </a:r>
              <a:endParaRPr lang="en-US" altLang="en-US"/>
            </a:p>
          </p:txBody>
        </p:sp>
        <p:sp>
          <p:nvSpPr>
            <p:cNvPr id="119825" name="Rectangle 17">
              <a:extLst>
                <a:ext uri="{FF2B5EF4-FFF2-40B4-BE49-F238E27FC236}">
                  <a16:creationId xmlns:a16="http://schemas.microsoft.com/office/drawing/2014/main" id="{09D4E6D3-D294-88AF-8908-06548F1AE1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1" y="3017"/>
              <a:ext cx="394" cy="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5900" b="1">
                  <a:solidFill>
                    <a:srgbClr val="CDCDCD"/>
                  </a:solidFill>
                  <a:latin typeface="Arial" panose="020B0604020202020204" pitchFamily="34" charset="0"/>
                </a:rPr>
                <a:t> </a:t>
              </a:r>
              <a:endParaRPr lang="en-US" altLang="en-US"/>
            </a:p>
          </p:txBody>
        </p:sp>
        <p:sp>
          <p:nvSpPr>
            <p:cNvPr id="119828" name="Freeform 20">
              <a:extLst>
                <a:ext uri="{FF2B5EF4-FFF2-40B4-BE49-F238E27FC236}">
                  <a16:creationId xmlns:a16="http://schemas.microsoft.com/office/drawing/2014/main" id="{E5CCDDDB-A7D1-6FF2-423E-94BB5BFAF4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1" y="1776"/>
              <a:ext cx="1399" cy="1178"/>
            </a:xfrm>
            <a:custGeom>
              <a:avLst/>
              <a:gdLst>
                <a:gd name="T0" fmla="*/ 1790 w 1790"/>
                <a:gd name="T1" fmla="*/ 1041 h 1041"/>
                <a:gd name="T2" fmla="*/ 1602 w 1790"/>
                <a:gd name="T3" fmla="*/ 1029 h 1041"/>
                <a:gd name="T4" fmla="*/ 1508 w 1790"/>
                <a:gd name="T5" fmla="*/ 1017 h 1041"/>
                <a:gd name="T6" fmla="*/ 1414 w 1790"/>
                <a:gd name="T7" fmla="*/ 1000 h 1041"/>
                <a:gd name="T8" fmla="*/ 1321 w 1790"/>
                <a:gd name="T9" fmla="*/ 976 h 1041"/>
                <a:gd name="T10" fmla="*/ 1227 w 1790"/>
                <a:gd name="T11" fmla="*/ 943 h 1041"/>
                <a:gd name="T12" fmla="*/ 1129 w 1790"/>
                <a:gd name="T13" fmla="*/ 902 h 1041"/>
                <a:gd name="T14" fmla="*/ 942 w 1790"/>
                <a:gd name="T15" fmla="*/ 781 h 1041"/>
                <a:gd name="T16" fmla="*/ 754 w 1790"/>
                <a:gd name="T17" fmla="*/ 609 h 1041"/>
                <a:gd name="T18" fmla="*/ 567 w 1790"/>
                <a:gd name="T19" fmla="*/ 405 h 1041"/>
                <a:gd name="T20" fmla="*/ 469 w 1790"/>
                <a:gd name="T21" fmla="*/ 302 h 1041"/>
                <a:gd name="T22" fmla="*/ 375 w 1790"/>
                <a:gd name="T23" fmla="*/ 204 h 1041"/>
                <a:gd name="T24" fmla="*/ 282 w 1790"/>
                <a:gd name="T25" fmla="*/ 121 h 1041"/>
                <a:gd name="T26" fmla="*/ 188 w 1790"/>
                <a:gd name="T27" fmla="*/ 53 h 1041"/>
                <a:gd name="T28" fmla="*/ 94 w 1790"/>
                <a:gd name="T29" fmla="*/ 12 h 1041"/>
                <a:gd name="T30" fmla="*/ 0 w 1790"/>
                <a:gd name="T31" fmla="*/ 0 h 10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90" h="1041">
                  <a:moveTo>
                    <a:pt x="1790" y="1041"/>
                  </a:moveTo>
                  <a:lnTo>
                    <a:pt x="1602" y="1029"/>
                  </a:lnTo>
                  <a:lnTo>
                    <a:pt x="1508" y="1017"/>
                  </a:lnTo>
                  <a:lnTo>
                    <a:pt x="1414" y="1000"/>
                  </a:lnTo>
                  <a:lnTo>
                    <a:pt x="1321" y="976"/>
                  </a:lnTo>
                  <a:lnTo>
                    <a:pt x="1227" y="943"/>
                  </a:lnTo>
                  <a:lnTo>
                    <a:pt x="1129" y="902"/>
                  </a:lnTo>
                  <a:lnTo>
                    <a:pt x="942" y="781"/>
                  </a:lnTo>
                  <a:lnTo>
                    <a:pt x="754" y="609"/>
                  </a:lnTo>
                  <a:lnTo>
                    <a:pt x="567" y="405"/>
                  </a:lnTo>
                  <a:lnTo>
                    <a:pt x="469" y="302"/>
                  </a:lnTo>
                  <a:lnTo>
                    <a:pt x="375" y="204"/>
                  </a:lnTo>
                  <a:lnTo>
                    <a:pt x="282" y="121"/>
                  </a:lnTo>
                  <a:lnTo>
                    <a:pt x="188" y="53"/>
                  </a:lnTo>
                  <a:lnTo>
                    <a:pt x="94" y="12"/>
                  </a:lnTo>
                  <a:lnTo>
                    <a:pt x="0" y="0"/>
                  </a:lnTo>
                </a:path>
              </a:pathLst>
            </a:custGeom>
            <a:noFill/>
            <a:ln w="1016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829" name="Freeform 21">
              <a:extLst>
                <a:ext uri="{FF2B5EF4-FFF2-40B4-BE49-F238E27FC236}">
                  <a16:creationId xmlns:a16="http://schemas.microsoft.com/office/drawing/2014/main" id="{A955BB49-3AA2-C9D3-FE9D-4DCB77EFDA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6" y="1776"/>
              <a:ext cx="1385" cy="1178"/>
            </a:xfrm>
            <a:custGeom>
              <a:avLst/>
              <a:gdLst>
                <a:gd name="T0" fmla="*/ 0 w 1800"/>
                <a:gd name="T1" fmla="*/ 1041 h 1041"/>
                <a:gd name="T2" fmla="*/ 191 w 1800"/>
                <a:gd name="T3" fmla="*/ 1029 h 1041"/>
                <a:gd name="T4" fmla="*/ 285 w 1800"/>
                <a:gd name="T5" fmla="*/ 1017 h 1041"/>
                <a:gd name="T6" fmla="*/ 378 w 1800"/>
                <a:gd name="T7" fmla="*/ 1000 h 1041"/>
                <a:gd name="T8" fmla="*/ 476 w 1800"/>
                <a:gd name="T9" fmla="*/ 976 h 1041"/>
                <a:gd name="T10" fmla="*/ 570 w 1800"/>
                <a:gd name="T11" fmla="*/ 943 h 1041"/>
                <a:gd name="T12" fmla="*/ 664 w 1800"/>
                <a:gd name="T13" fmla="*/ 902 h 1041"/>
                <a:gd name="T14" fmla="*/ 855 w 1800"/>
                <a:gd name="T15" fmla="*/ 781 h 1041"/>
                <a:gd name="T16" fmla="*/ 1042 w 1800"/>
                <a:gd name="T17" fmla="*/ 609 h 1041"/>
                <a:gd name="T18" fmla="*/ 1230 w 1800"/>
                <a:gd name="T19" fmla="*/ 405 h 1041"/>
                <a:gd name="T20" fmla="*/ 1328 w 1800"/>
                <a:gd name="T21" fmla="*/ 302 h 1041"/>
                <a:gd name="T22" fmla="*/ 1421 w 1800"/>
                <a:gd name="T23" fmla="*/ 204 h 1041"/>
                <a:gd name="T24" fmla="*/ 1515 w 1800"/>
                <a:gd name="T25" fmla="*/ 121 h 1041"/>
                <a:gd name="T26" fmla="*/ 1609 w 1800"/>
                <a:gd name="T27" fmla="*/ 53 h 1041"/>
                <a:gd name="T28" fmla="*/ 1706 w 1800"/>
                <a:gd name="T29" fmla="*/ 12 h 1041"/>
                <a:gd name="T30" fmla="*/ 1800 w 1800"/>
                <a:gd name="T31" fmla="*/ 0 h 10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00" h="1041">
                  <a:moveTo>
                    <a:pt x="0" y="1041"/>
                  </a:moveTo>
                  <a:lnTo>
                    <a:pt x="191" y="1029"/>
                  </a:lnTo>
                  <a:lnTo>
                    <a:pt x="285" y="1017"/>
                  </a:lnTo>
                  <a:lnTo>
                    <a:pt x="378" y="1000"/>
                  </a:lnTo>
                  <a:lnTo>
                    <a:pt x="476" y="976"/>
                  </a:lnTo>
                  <a:lnTo>
                    <a:pt x="570" y="943"/>
                  </a:lnTo>
                  <a:lnTo>
                    <a:pt x="664" y="902"/>
                  </a:lnTo>
                  <a:lnTo>
                    <a:pt x="855" y="781"/>
                  </a:lnTo>
                  <a:lnTo>
                    <a:pt x="1042" y="609"/>
                  </a:lnTo>
                  <a:lnTo>
                    <a:pt x="1230" y="405"/>
                  </a:lnTo>
                  <a:lnTo>
                    <a:pt x="1328" y="302"/>
                  </a:lnTo>
                  <a:lnTo>
                    <a:pt x="1421" y="204"/>
                  </a:lnTo>
                  <a:lnTo>
                    <a:pt x="1515" y="121"/>
                  </a:lnTo>
                  <a:lnTo>
                    <a:pt x="1609" y="53"/>
                  </a:lnTo>
                  <a:lnTo>
                    <a:pt x="1706" y="12"/>
                  </a:lnTo>
                  <a:lnTo>
                    <a:pt x="1800" y="0"/>
                  </a:lnTo>
                </a:path>
              </a:pathLst>
            </a:custGeom>
            <a:noFill/>
            <a:ln w="1016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830" name="Freeform 22">
              <a:extLst>
                <a:ext uri="{FF2B5EF4-FFF2-40B4-BE49-F238E27FC236}">
                  <a16:creationId xmlns:a16="http://schemas.microsoft.com/office/drawing/2014/main" id="{04DA607B-E3F2-36D6-7DDB-A14C8E25B5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7" y="1567"/>
              <a:ext cx="1145" cy="1387"/>
            </a:xfrm>
            <a:custGeom>
              <a:avLst/>
              <a:gdLst>
                <a:gd name="T0" fmla="*/ 1145 w 1145"/>
                <a:gd name="T1" fmla="*/ 1387 h 1387"/>
                <a:gd name="T2" fmla="*/ 1025 w 1145"/>
                <a:gd name="T3" fmla="*/ 1372 h 1387"/>
                <a:gd name="T4" fmla="*/ 965 w 1145"/>
                <a:gd name="T5" fmla="*/ 1355 h 1387"/>
                <a:gd name="T6" fmla="*/ 905 w 1145"/>
                <a:gd name="T7" fmla="*/ 1334 h 1387"/>
                <a:gd name="T8" fmla="*/ 845 w 1145"/>
                <a:gd name="T9" fmla="*/ 1301 h 1387"/>
                <a:gd name="T10" fmla="*/ 781 w 1145"/>
                <a:gd name="T11" fmla="*/ 1257 h 1387"/>
                <a:gd name="T12" fmla="*/ 721 w 1145"/>
                <a:gd name="T13" fmla="*/ 1201 h 1387"/>
                <a:gd name="T14" fmla="*/ 601 w 1145"/>
                <a:gd name="T15" fmla="*/ 1041 h 1387"/>
                <a:gd name="T16" fmla="*/ 481 w 1145"/>
                <a:gd name="T17" fmla="*/ 813 h 1387"/>
                <a:gd name="T18" fmla="*/ 361 w 1145"/>
                <a:gd name="T19" fmla="*/ 541 h 1387"/>
                <a:gd name="T20" fmla="*/ 301 w 1145"/>
                <a:gd name="T21" fmla="*/ 402 h 1387"/>
                <a:gd name="T22" fmla="*/ 241 w 1145"/>
                <a:gd name="T23" fmla="*/ 275 h 1387"/>
                <a:gd name="T24" fmla="*/ 181 w 1145"/>
                <a:gd name="T25" fmla="*/ 163 h 1387"/>
                <a:gd name="T26" fmla="*/ 121 w 1145"/>
                <a:gd name="T27" fmla="*/ 74 h 1387"/>
                <a:gd name="T28" fmla="*/ 60 w 1145"/>
                <a:gd name="T29" fmla="*/ 18 h 1387"/>
                <a:gd name="T30" fmla="*/ 0 w 1145"/>
                <a:gd name="T31" fmla="*/ 0 h 1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45" h="1387">
                  <a:moveTo>
                    <a:pt x="1145" y="1387"/>
                  </a:moveTo>
                  <a:lnTo>
                    <a:pt x="1025" y="1372"/>
                  </a:lnTo>
                  <a:lnTo>
                    <a:pt x="965" y="1355"/>
                  </a:lnTo>
                  <a:lnTo>
                    <a:pt x="905" y="1334"/>
                  </a:lnTo>
                  <a:lnTo>
                    <a:pt x="845" y="1301"/>
                  </a:lnTo>
                  <a:lnTo>
                    <a:pt x="781" y="1257"/>
                  </a:lnTo>
                  <a:lnTo>
                    <a:pt x="721" y="1201"/>
                  </a:lnTo>
                  <a:lnTo>
                    <a:pt x="601" y="1041"/>
                  </a:lnTo>
                  <a:lnTo>
                    <a:pt x="481" y="813"/>
                  </a:lnTo>
                  <a:lnTo>
                    <a:pt x="361" y="541"/>
                  </a:lnTo>
                  <a:lnTo>
                    <a:pt x="301" y="402"/>
                  </a:lnTo>
                  <a:lnTo>
                    <a:pt x="241" y="275"/>
                  </a:lnTo>
                  <a:lnTo>
                    <a:pt x="181" y="163"/>
                  </a:lnTo>
                  <a:lnTo>
                    <a:pt x="121" y="74"/>
                  </a:lnTo>
                  <a:lnTo>
                    <a:pt x="60" y="18"/>
                  </a:lnTo>
                  <a:lnTo>
                    <a:pt x="0" y="0"/>
                  </a:lnTo>
                </a:path>
              </a:pathLst>
            </a:custGeom>
            <a:noFill/>
            <a:ln w="101600">
              <a:solidFill>
                <a:srgbClr val="00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831" name="Freeform 23">
              <a:extLst>
                <a:ext uri="{FF2B5EF4-FFF2-40B4-BE49-F238E27FC236}">
                  <a16:creationId xmlns:a16="http://schemas.microsoft.com/office/drawing/2014/main" id="{96695654-BA4E-E481-2626-E565D13E10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3" y="1567"/>
              <a:ext cx="1144" cy="1387"/>
            </a:xfrm>
            <a:custGeom>
              <a:avLst/>
              <a:gdLst>
                <a:gd name="T0" fmla="*/ 0 w 1144"/>
                <a:gd name="T1" fmla="*/ 1387 h 1387"/>
                <a:gd name="T2" fmla="*/ 120 w 1144"/>
                <a:gd name="T3" fmla="*/ 1372 h 1387"/>
                <a:gd name="T4" fmla="*/ 180 w 1144"/>
                <a:gd name="T5" fmla="*/ 1355 h 1387"/>
                <a:gd name="T6" fmla="*/ 240 w 1144"/>
                <a:gd name="T7" fmla="*/ 1334 h 1387"/>
                <a:gd name="T8" fmla="*/ 300 w 1144"/>
                <a:gd name="T9" fmla="*/ 1301 h 1387"/>
                <a:gd name="T10" fmla="*/ 364 w 1144"/>
                <a:gd name="T11" fmla="*/ 1257 h 1387"/>
                <a:gd name="T12" fmla="*/ 424 w 1144"/>
                <a:gd name="T13" fmla="*/ 1201 h 1387"/>
                <a:gd name="T14" fmla="*/ 544 w 1144"/>
                <a:gd name="T15" fmla="*/ 1041 h 1387"/>
                <a:gd name="T16" fmla="*/ 664 w 1144"/>
                <a:gd name="T17" fmla="*/ 813 h 1387"/>
                <a:gd name="T18" fmla="*/ 784 w 1144"/>
                <a:gd name="T19" fmla="*/ 541 h 1387"/>
                <a:gd name="T20" fmla="*/ 844 w 1144"/>
                <a:gd name="T21" fmla="*/ 402 h 1387"/>
                <a:gd name="T22" fmla="*/ 904 w 1144"/>
                <a:gd name="T23" fmla="*/ 275 h 1387"/>
                <a:gd name="T24" fmla="*/ 964 w 1144"/>
                <a:gd name="T25" fmla="*/ 163 h 1387"/>
                <a:gd name="T26" fmla="*/ 1024 w 1144"/>
                <a:gd name="T27" fmla="*/ 74 h 1387"/>
                <a:gd name="T28" fmla="*/ 1084 w 1144"/>
                <a:gd name="T29" fmla="*/ 18 h 1387"/>
                <a:gd name="T30" fmla="*/ 1144 w 1144"/>
                <a:gd name="T31" fmla="*/ 0 h 1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44" h="1387">
                  <a:moveTo>
                    <a:pt x="0" y="1387"/>
                  </a:moveTo>
                  <a:lnTo>
                    <a:pt x="120" y="1372"/>
                  </a:lnTo>
                  <a:lnTo>
                    <a:pt x="180" y="1355"/>
                  </a:lnTo>
                  <a:lnTo>
                    <a:pt x="240" y="1334"/>
                  </a:lnTo>
                  <a:lnTo>
                    <a:pt x="300" y="1301"/>
                  </a:lnTo>
                  <a:lnTo>
                    <a:pt x="364" y="1257"/>
                  </a:lnTo>
                  <a:lnTo>
                    <a:pt x="424" y="1201"/>
                  </a:lnTo>
                  <a:lnTo>
                    <a:pt x="544" y="1041"/>
                  </a:lnTo>
                  <a:lnTo>
                    <a:pt x="664" y="813"/>
                  </a:lnTo>
                  <a:lnTo>
                    <a:pt x="784" y="541"/>
                  </a:lnTo>
                  <a:lnTo>
                    <a:pt x="844" y="402"/>
                  </a:lnTo>
                  <a:lnTo>
                    <a:pt x="904" y="275"/>
                  </a:lnTo>
                  <a:lnTo>
                    <a:pt x="964" y="163"/>
                  </a:lnTo>
                  <a:lnTo>
                    <a:pt x="1024" y="74"/>
                  </a:lnTo>
                  <a:lnTo>
                    <a:pt x="1084" y="18"/>
                  </a:lnTo>
                  <a:lnTo>
                    <a:pt x="1144" y="0"/>
                  </a:lnTo>
                </a:path>
              </a:pathLst>
            </a:custGeom>
            <a:noFill/>
            <a:ln w="101600">
              <a:solidFill>
                <a:srgbClr val="00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833" name="Freeform 25">
              <a:extLst>
                <a:ext uri="{FF2B5EF4-FFF2-40B4-BE49-F238E27FC236}">
                  <a16:creationId xmlns:a16="http://schemas.microsoft.com/office/drawing/2014/main" id="{A6761176-4C68-E053-E1C2-8B278EA1E5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2" y="1612"/>
              <a:ext cx="3657" cy="1354"/>
            </a:xfrm>
            <a:custGeom>
              <a:avLst/>
              <a:gdLst>
                <a:gd name="T0" fmla="*/ 0 w 3657"/>
                <a:gd name="T1" fmla="*/ 0 h 1354"/>
                <a:gd name="T2" fmla="*/ 0 w 3657"/>
                <a:gd name="T3" fmla="*/ 1354 h 1354"/>
                <a:gd name="T4" fmla="*/ 3657 w 3657"/>
                <a:gd name="T5" fmla="*/ 1354 h 1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57" h="1354">
                  <a:moveTo>
                    <a:pt x="0" y="0"/>
                  </a:moveTo>
                  <a:lnTo>
                    <a:pt x="0" y="1354"/>
                  </a:lnTo>
                  <a:lnTo>
                    <a:pt x="3657" y="1354"/>
                  </a:lnTo>
                </a:path>
              </a:pathLst>
            </a:custGeom>
            <a:noFill/>
            <a:ln w="53975">
              <a:solidFill>
                <a:srgbClr val="CDCD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834" name="Line 26">
              <a:extLst>
                <a:ext uri="{FF2B5EF4-FFF2-40B4-BE49-F238E27FC236}">
                  <a16:creationId xmlns:a16="http://schemas.microsoft.com/office/drawing/2014/main" id="{0BC5794A-525A-E190-F979-AD77AFA216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7" y="1612"/>
              <a:ext cx="45" cy="1"/>
            </a:xfrm>
            <a:prstGeom prst="line">
              <a:avLst/>
            </a:prstGeom>
            <a:noFill/>
            <a:ln w="53975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835" name="Line 27">
              <a:extLst>
                <a:ext uri="{FF2B5EF4-FFF2-40B4-BE49-F238E27FC236}">
                  <a16:creationId xmlns:a16="http://schemas.microsoft.com/office/drawing/2014/main" id="{4434436B-7669-0AAB-3264-19B1DE7752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7" y="1745"/>
              <a:ext cx="45" cy="1"/>
            </a:xfrm>
            <a:prstGeom prst="line">
              <a:avLst/>
            </a:prstGeom>
            <a:noFill/>
            <a:ln w="53975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836" name="Line 28">
              <a:extLst>
                <a:ext uri="{FF2B5EF4-FFF2-40B4-BE49-F238E27FC236}">
                  <a16:creationId xmlns:a16="http://schemas.microsoft.com/office/drawing/2014/main" id="{4F08DE7E-FB4E-4804-A152-2BF8CBA587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7" y="1881"/>
              <a:ext cx="45" cy="1"/>
            </a:xfrm>
            <a:prstGeom prst="line">
              <a:avLst/>
            </a:prstGeom>
            <a:noFill/>
            <a:ln w="53975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837" name="Line 29">
              <a:extLst>
                <a:ext uri="{FF2B5EF4-FFF2-40B4-BE49-F238E27FC236}">
                  <a16:creationId xmlns:a16="http://schemas.microsoft.com/office/drawing/2014/main" id="{EFD60392-6E18-CAB1-F5B6-30113C3091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7" y="2017"/>
              <a:ext cx="45" cy="1"/>
            </a:xfrm>
            <a:prstGeom prst="line">
              <a:avLst/>
            </a:prstGeom>
            <a:noFill/>
            <a:ln w="53975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838" name="Line 30">
              <a:extLst>
                <a:ext uri="{FF2B5EF4-FFF2-40B4-BE49-F238E27FC236}">
                  <a16:creationId xmlns:a16="http://schemas.microsoft.com/office/drawing/2014/main" id="{04017167-B5D2-D501-FEB0-2567879EB1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7" y="2153"/>
              <a:ext cx="45" cy="1"/>
            </a:xfrm>
            <a:prstGeom prst="line">
              <a:avLst/>
            </a:prstGeom>
            <a:noFill/>
            <a:ln w="53975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839" name="Line 31">
              <a:extLst>
                <a:ext uri="{FF2B5EF4-FFF2-40B4-BE49-F238E27FC236}">
                  <a16:creationId xmlns:a16="http://schemas.microsoft.com/office/drawing/2014/main" id="{1C0C5D80-2463-1A90-D373-F581AAA810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7" y="2289"/>
              <a:ext cx="45" cy="1"/>
            </a:xfrm>
            <a:prstGeom prst="line">
              <a:avLst/>
            </a:prstGeom>
            <a:noFill/>
            <a:ln w="53975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840" name="Line 32">
              <a:extLst>
                <a:ext uri="{FF2B5EF4-FFF2-40B4-BE49-F238E27FC236}">
                  <a16:creationId xmlns:a16="http://schemas.microsoft.com/office/drawing/2014/main" id="{8C811ABA-F953-F404-C609-409F0EB136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7" y="2425"/>
              <a:ext cx="45" cy="1"/>
            </a:xfrm>
            <a:prstGeom prst="line">
              <a:avLst/>
            </a:prstGeom>
            <a:noFill/>
            <a:ln w="53975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841" name="Line 33">
              <a:extLst>
                <a:ext uri="{FF2B5EF4-FFF2-40B4-BE49-F238E27FC236}">
                  <a16:creationId xmlns:a16="http://schemas.microsoft.com/office/drawing/2014/main" id="{0DEB6921-9632-7DFC-15B8-4935CA0519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7" y="2561"/>
              <a:ext cx="45" cy="1"/>
            </a:xfrm>
            <a:prstGeom prst="line">
              <a:avLst/>
            </a:prstGeom>
            <a:noFill/>
            <a:ln w="53975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842" name="Line 34">
              <a:extLst>
                <a:ext uri="{FF2B5EF4-FFF2-40B4-BE49-F238E27FC236}">
                  <a16:creationId xmlns:a16="http://schemas.microsoft.com/office/drawing/2014/main" id="{0D85A546-D9B7-D718-87DB-7612027774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7" y="2697"/>
              <a:ext cx="45" cy="1"/>
            </a:xfrm>
            <a:prstGeom prst="line">
              <a:avLst/>
            </a:prstGeom>
            <a:noFill/>
            <a:ln w="53975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843" name="Line 35">
              <a:extLst>
                <a:ext uri="{FF2B5EF4-FFF2-40B4-BE49-F238E27FC236}">
                  <a16:creationId xmlns:a16="http://schemas.microsoft.com/office/drawing/2014/main" id="{EDE01A6A-8C68-810A-6B7C-677F186D1F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7" y="2830"/>
              <a:ext cx="45" cy="1"/>
            </a:xfrm>
            <a:prstGeom prst="line">
              <a:avLst/>
            </a:prstGeom>
            <a:noFill/>
            <a:ln w="53975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844" name="Line 36">
              <a:extLst>
                <a:ext uri="{FF2B5EF4-FFF2-40B4-BE49-F238E27FC236}">
                  <a16:creationId xmlns:a16="http://schemas.microsoft.com/office/drawing/2014/main" id="{A74DFE74-A646-B9C8-662B-D32B020AE9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99" y="2966"/>
              <a:ext cx="1" cy="18"/>
            </a:xfrm>
            <a:prstGeom prst="line">
              <a:avLst/>
            </a:prstGeom>
            <a:noFill/>
            <a:ln w="53975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845" name="Line 37">
              <a:extLst>
                <a:ext uri="{FF2B5EF4-FFF2-40B4-BE49-F238E27FC236}">
                  <a16:creationId xmlns:a16="http://schemas.microsoft.com/office/drawing/2014/main" id="{E6325687-90DE-01F1-15E0-8EF22E39C6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35" y="2966"/>
              <a:ext cx="1" cy="18"/>
            </a:xfrm>
            <a:prstGeom prst="line">
              <a:avLst/>
            </a:prstGeom>
            <a:noFill/>
            <a:ln w="53975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846" name="Line 38">
              <a:extLst>
                <a:ext uri="{FF2B5EF4-FFF2-40B4-BE49-F238E27FC236}">
                  <a16:creationId xmlns:a16="http://schemas.microsoft.com/office/drawing/2014/main" id="{B03D04E3-6258-89D3-091C-3D723DB23F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68" y="2966"/>
              <a:ext cx="1" cy="18"/>
            </a:xfrm>
            <a:prstGeom prst="line">
              <a:avLst/>
            </a:prstGeom>
            <a:noFill/>
            <a:ln w="53975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847" name="Line 39">
              <a:extLst>
                <a:ext uri="{FF2B5EF4-FFF2-40B4-BE49-F238E27FC236}">
                  <a16:creationId xmlns:a16="http://schemas.microsoft.com/office/drawing/2014/main" id="{52A6BE4A-9D09-35DB-6621-53CE8A32B0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04" y="2966"/>
              <a:ext cx="1" cy="18"/>
            </a:xfrm>
            <a:prstGeom prst="line">
              <a:avLst/>
            </a:prstGeom>
            <a:noFill/>
            <a:ln w="53975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848" name="Line 40">
              <a:extLst>
                <a:ext uri="{FF2B5EF4-FFF2-40B4-BE49-F238E27FC236}">
                  <a16:creationId xmlns:a16="http://schemas.microsoft.com/office/drawing/2014/main" id="{EAC7937A-D51A-59A7-FA62-7AECEB825E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36" y="2966"/>
              <a:ext cx="1" cy="18"/>
            </a:xfrm>
            <a:prstGeom prst="line">
              <a:avLst/>
            </a:prstGeom>
            <a:noFill/>
            <a:ln w="53975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849" name="Line 41">
              <a:extLst>
                <a:ext uri="{FF2B5EF4-FFF2-40B4-BE49-F238E27FC236}">
                  <a16:creationId xmlns:a16="http://schemas.microsoft.com/office/drawing/2014/main" id="{0301F831-FB60-0267-31A7-FC43A571E0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72" y="2966"/>
              <a:ext cx="1" cy="18"/>
            </a:xfrm>
            <a:prstGeom prst="line">
              <a:avLst/>
            </a:prstGeom>
            <a:noFill/>
            <a:ln w="53975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850" name="Line 42">
              <a:extLst>
                <a:ext uri="{FF2B5EF4-FFF2-40B4-BE49-F238E27FC236}">
                  <a16:creationId xmlns:a16="http://schemas.microsoft.com/office/drawing/2014/main" id="{3061A420-58F7-D720-2973-6257030440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05" y="2966"/>
              <a:ext cx="1" cy="18"/>
            </a:xfrm>
            <a:prstGeom prst="line">
              <a:avLst/>
            </a:prstGeom>
            <a:noFill/>
            <a:ln w="53975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851" name="Line 43">
              <a:extLst>
                <a:ext uri="{FF2B5EF4-FFF2-40B4-BE49-F238E27FC236}">
                  <a16:creationId xmlns:a16="http://schemas.microsoft.com/office/drawing/2014/main" id="{AF317B32-9707-CDC7-1569-29F2959928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41" y="2966"/>
              <a:ext cx="1" cy="18"/>
            </a:xfrm>
            <a:prstGeom prst="line">
              <a:avLst/>
            </a:prstGeom>
            <a:noFill/>
            <a:ln w="53975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852" name="Line 44">
              <a:extLst>
                <a:ext uri="{FF2B5EF4-FFF2-40B4-BE49-F238E27FC236}">
                  <a16:creationId xmlns:a16="http://schemas.microsoft.com/office/drawing/2014/main" id="{0BD32519-834A-E162-AE81-6022A895AD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73" y="2966"/>
              <a:ext cx="1" cy="18"/>
            </a:xfrm>
            <a:prstGeom prst="line">
              <a:avLst/>
            </a:prstGeom>
            <a:noFill/>
            <a:ln w="53975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853" name="Line 45">
              <a:extLst>
                <a:ext uri="{FF2B5EF4-FFF2-40B4-BE49-F238E27FC236}">
                  <a16:creationId xmlns:a16="http://schemas.microsoft.com/office/drawing/2014/main" id="{AA1286D8-3579-8C96-2C0D-72D3761897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09" y="2966"/>
              <a:ext cx="1" cy="18"/>
            </a:xfrm>
            <a:prstGeom prst="line">
              <a:avLst/>
            </a:prstGeom>
            <a:noFill/>
            <a:ln w="53975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855" name="Line 47">
              <a:extLst>
                <a:ext uri="{FF2B5EF4-FFF2-40B4-BE49-F238E27FC236}">
                  <a16:creationId xmlns:a16="http://schemas.microsoft.com/office/drawing/2014/main" id="{CDDD294E-7F7B-318B-DC0E-658B738D28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80" y="1597"/>
              <a:ext cx="1" cy="1387"/>
            </a:xfrm>
            <a:prstGeom prst="line">
              <a:avLst/>
            </a:prstGeom>
            <a:noFill/>
            <a:ln w="30163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9857" name="Rectangle 49">
            <a:extLst>
              <a:ext uri="{FF2B5EF4-FFF2-40B4-BE49-F238E27FC236}">
                <a16:creationId xmlns:a16="http://schemas.microsoft.com/office/drawing/2014/main" id="{AE6A2FC9-5C54-9B78-2BC9-AA5E767D5A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2133600"/>
            <a:ext cx="1016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4000" b="1">
                <a:latin typeface="Times New Roman" panose="02020603050405020304" pitchFamily="18" charset="0"/>
              </a:rPr>
              <a:t>P(X)</a:t>
            </a:r>
            <a:endParaRPr lang="en-US" altLang="en-US" sz="1400">
              <a:latin typeface="Times New Roman" panose="02020603050405020304" pitchFamily="18" charset="0"/>
            </a:endParaRPr>
          </a:p>
        </p:txBody>
      </p:sp>
      <p:sp>
        <p:nvSpPr>
          <p:cNvPr id="119859" name="Text Box 51">
            <a:extLst>
              <a:ext uri="{FF2B5EF4-FFF2-40B4-BE49-F238E27FC236}">
                <a16:creationId xmlns:a16="http://schemas.microsoft.com/office/drawing/2014/main" id="{B9FCD5E9-9ADE-B3DE-7988-5EE90BFB9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7325" y="3032125"/>
            <a:ext cx="3698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Z</a:t>
            </a:r>
          </a:p>
        </p:txBody>
      </p:sp>
      <p:sp>
        <p:nvSpPr>
          <p:cNvPr id="119860" name="Text Box 52">
            <a:extLst>
              <a:ext uri="{FF2B5EF4-FFF2-40B4-BE49-F238E27FC236}">
                <a16:creationId xmlns:a16="http://schemas.microsoft.com/office/drawing/2014/main" id="{900C45B3-502B-5C37-C422-66EF075159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2895600"/>
            <a:ext cx="2682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t</a:t>
            </a:r>
          </a:p>
        </p:txBody>
      </p:sp>
      <p:sp>
        <p:nvSpPr>
          <p:cNvPr id="119861" name="Line 53">
            <a:extLst>
              <a:ext uri="{FF2B5EF4-FFF2-40B4-BE49-F238E27FC236}">
                <a16:creationId xmlns:a16="http://schemas.microsoft.com/office/drawing/2014/main" id="{E62A6476-18ED-9E4F-53B4-85279A4AA64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24200" y="2590800"/>
            <a:ext cx="16002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9862" name="Line 54">
            <a:extLst>
              <a:ext uri="{FF2B5EF4-FFF2-40B4-BE49-F238E27FC236}">
                <a16:creationId xmlns:a16="http://schemas.microsoft.com/office/drawing/2014/main" id="{92A2DE29-0914-4B02-437E-AFFEDA6A6C8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248400" y="3200400"/>
            <a:ext cx="762000" cy="914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9863" name="Text Box 55">
            <a:extLst>
              <a:ext uri="{FF2B5EF4-FFF2-40B4-BE49-F238E27FC236}">
                <a16:creationId xmlns:a16="http://schemas.microsoft.com/office/drawing/2014/main" id="{82B82EAA-26F8-E7E9-BB66-1D6463403B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5025" y="5165725"/>
            <a:ext cx="5819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What happens when n ----&gt; 30?  t looks like Z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>
            <a:extLst>
              <a:ext uri="{FF2B5EF4-FFF2-40B4-BE49-F238E27FC236}">
                <a16:creationId xmlns:a16="http://schemas.microsoft.com/office/drawing/2014/main" id="{5A220BA1-61B4-741D-6464-B54FCA66FB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609600"/>
            <a:ext cx="83820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pPr defTabSz="914400">
              <a:lnSpc>
                <a:spcPct val="85000"/>
              </a:lnSpc>
            </a:pPr>
            <a:r>
              <a:rPr lang="en-US" altLang="en-US" sz="4000"/>
              <a:t>Confidence Interval for Small Sample Sizes</a:t>
            </a:r>
            <a:endParaRPr lang="en-US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3">
                <a:extLst>
                  <a:ext uri="{FF2B5EF4-FFF2-40B4-BE49-F238E27FC236}">
                    <a16:creationId xmlns:a16="http://schemas.microsoft.com/office/drawing/2014/main" id="{1B9EBB1B-102F-F519-A4B4-AA6579DF001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62000" y="1981200"/>
                <a:ext cx="8274050" cy="41148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0487" tIns="44450" rIns="90487" bIns="44450" numCol="1" anchor="t" anchorCtr="0" compatLnSpc="1">
                <a:prstTxWarp prst="textNoShape">
                  <a:avLst/>
                </a:prstTxWarp>
              </a:bodyPr>
              <a:lstStyle>
                <a:lvl1pPr marL="352425" indent="-352425" algn="l" defTabSz="939800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63588" indent="-293688" algn="l" defTabSz="939800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76338" indent="-236538" algn="l" defTabSz="939800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44650" indent="-234950" algn="l" defTabSz="939800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14550" indent="-233363" algn="l" defTabSz="939800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571500" indent="-571500" defTabSz="914400">
                  <a:spcBef>
                    <a:spcPts val="300"/>
                  </a:spcBef>
                </a:pPr>
                <a:r>
                  <a:rPr lang="en-US" altLang="en-US" sz="2700"/>
                  <a:t>Cannot assume sample mean is Normally Distributed</a:t>
                </a:r>
              </a:p>
              <a:p>
                <a:pPr marL="571500" indent="-571500" defTabSz="914400">
                  <a:spcBef>
                    <a:spcPts val="300"/>
                  </a:spcBef>
                </a:pPr>
                <a:r>
                  <a:rPr lang="en-US" altLang="en-US" sz="2700"/>
                  <a:t>Many times we do not know the population standard deviation</a:t>
                </a:r>
              </a:p>
              <a:p>
                <a:pPr marL="411163" lvl="1" indent="0" defTabSz="914400">
                  <a:spcBef>
                    <a:spcPts val="300"/>
                  </a:spcBef>
                  <a:buNone/>
                </a:pPr>
                <a:r>
                  <a:rPr lang="en-US" altLang="en-US" sz="1900"/>
                  <a:t>	- </a:t>
                </a:r>
                <a14:m>
                  <m:oMath xmlns:m="http://schemas.openxmlformats.org/officeDocument/2006/math">
                    <m:r>
                      <a:rPr lang="en-US" altLang="en-US" sz="23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∴</m:t>
                    </m:r>
                    <m:r>
                      <a:rPr lang="en-US" altLang="en-US" sz="23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2300"/>
                  <a:t>cannot use the standard normal z </a:t>
                </a:r>
                <a:r>
                  <a:rPr lang="en-US" altLang="en-US" sz="23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statistic or z table</a:t>
                </a:r>
              </a:p>
              <a:p>
                <a:pPr marL="571500" indent="-571500" defTabSz="914400">
                  <a:spcBef>
                    <a:spcPts val="300"/>
                  </a:spcBef>
                </a:pPr>
                <a:r>
                  <a:rPr lang="en-US" altLang="en-US" sz="27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Instead must use the t distribution with (n-1) degrees of freedom (df)</a:t>
                </a:r>
              </a:p>
              <a:p>
                <a:pPr marL="571500" indent="-571500" defTabSz="914400">
                  <a:spcBef>
                    <a:spcPts val="300"/>
                  </a:spcBef>
                </a:pPr>
                <a:r>
                  <a:rPr lang="en-US" altLang="en-US" sz="27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Obtain a t statistic from the t table</a:t>
                </a:r>
              </a:p>
              <a:p>
                <a:pPr marL="571500" indent="-571500" defTabSz="914400">
                  <a:spcBef>
                    <a:spcPts val="300"/>
                  </a:spcBef>
                </a:pPr>
                <a:r>
                  <a:rPr lang="en-US" altLang="en-US" sz="27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Degrees of freedom comes from sample size (n) minus 1</a:t>
                </a:r>
              </a:p>
            </p:txBody>
          </p:sp>
        </mc:Choice>
        <mc:Fallback xmlns="">
          <p:sp>
            <p:nvSpPr>
              <p:cNvPr id="3" name="Rectangle 3">
                <a:extLst>
                  <a:ext uri="{FF2B5EF4-FFF2-40B4-BE49-F238E27FC236}">
                    <a16:creationId xmlns:a16="http://schemas.microsoft.com/office/drawing/2014/main" id="{1B9EBB1B-102F-F519-A4B4-AA6579DF00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62000" y="1981200"/>
                <a:ext cx="8274050" cy="4114800"/>
              </a:xfrm>
              <a:prstGeom prst="rect">
                <a:avLst/>
              </a:prstGeom>
              <a:blipFill>
                <a:blip r:embed="rId3"/>
                <a:stretch>
                  <a:fillRect l="-1380" t="-153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>
            <a:extLst>
              <a:ext uri="{FF2B5EF4-FFF2-40B4-BE49-F238E27FC236}">
                <a16:creationId xmlns:a16="http://schemas.microsoft.com/office/drawing/2014/main" id="{5A220BA1-61B4-741D-6464-B54FCA66FB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609600"/>
            <a:ext cx="83820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pPr defTabSz="914400">
              <a:lnSpc>
                <a:spcPct val="85000"/>
              </a:lnSpc>
            </a:pPr>
            <a:r>
              <a:rPr lang="en-US" altLang="en-US" sz="4000"/>
              <a:t>Confidence Interval for Small Sample Size</a:t>
            </a:r>
            <a:endParaRPr lang="en-US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3">
                <a:extLst>
                  <a:ext uri="{FF2B5EF4-FFF2-40B4-BE49-F238E27FC236}">
                    <a16:creationId xmlns:a16="http://schemas.microsoft.com/office/drawing/2014/main" id="{1B9EBB1B-102F-F519-A4B4-AA6579DF001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69950" y="1981200"/>
                <a:ext cx="8274050" cy="41148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0487" tIns="44450" rIns="90487" bIns="44450" numCol="1" anchor="t" anchorCtr="0" compatLnSpc="1">
                <a:prstTxWarp prst="textNoShape">
                  <a:avLst/>
                </a:prstTxWarp>
              </a:bodyPr>
              <a:lstStyle>
                <a:lvl1pPr marL="352425" indent="-352425" algn="l" defTabSz="939800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63588" indent="-293688" algn="l" defTabSz="939800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76338" indent="-236538" algn="l" defTabSz="939800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44650" indent="-234950" algn="l" defTabSz="939800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14550" indent="-233363" algn="l" defTabSz="939800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571500" indent="-571500" defTabSz="914400">
                  <a:spcBef>
                    <a:spcPts val="100"/>
                  </a:spcBef>
                </a:pPr>
                <a:r>
                  <a:rPr lang="en-US" altLang="en-US" sz="2800"/>
                  <a:t>Small sample Confidence Interval for </a:t>
                </a:r>
                <a:r>
                  <a:rPr lang="en-US" altLang="en-US" sz="2800">
                    <a:latin typeface="Symbol" pitchFamily="2" charset="2"/>
                  </a:rPr>
                  <a:t>m, </a:t>
                </a:r>
                <a:r>
                  <a:rPr lang="en-US" altLang="en-US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based on t w/unknown </a:t>
                </a:r>
                <a:r>
                  <a:rPr lang="en-US" altLang="en-US" sz="2800">
                    <a:latin typeface="Symbol" pitchFamily="2" charset="2"/>
                    <a:cs typeface="Times New Roman" panose="02020603050405020304" pitchFamily="18" charset="0"/>
                  </a:rPr>
                  <a:t>s</a:t>
                </a:r>
                <a:r>
                  <a:rPr lang="en-US" altLang="en-US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(standard deviation of population)</a:t>
                </a:r>
              </a:p>
              <a:p>
                <a:pPr marL="0" indent="0" algn="ctr" defTabSz="914400">
                  <a:spcBef>
                    <a:spcPts val="100"/>
                  </a:spcBef>
                  <a:buNone/>
                </a:pPr>
                <a:endParaRPr lang="en-US" altLang="en-US" sz="12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 defTabSz="914400">
                  <a:spcBef>
                    <a:spcPts val="100"/>
                  </a:spcBef>
                  <a:buNone/>
                </a:pPr>
                <a:r>
                  <a:rPr lang="en-US" altLang="en-US" sz="28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altLang="en-US" sz="1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bar</a:t>
                </a:r>
                <a:r>
                  <a:rPr lang="en-US" altLang="en-US" sz="28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± t(s</a:t>
                </a:r>
                <a:r>
                  <a:rPr lang="en-US" altLang="en-US" sz="2800" b="1">
                    <a:latin typeface="Symbol" pitchFamily="2" charset="2"/>
                    <a:cs typeface="Times New Roman" panose="02020603050405020304" pitchFamily="18" charset="0"/>
                  </a:rPr>
                  <a:t>/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en-US" sz="28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en-US" sz="28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𝒏</m:t>
                        </m:r>
                      </m:e>
                    </m:rad>
                  </m:oMath>
                </a14:m>
                <a:r>
                  <a:rPr lang="en-US" altLang="en-US" sz="28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marL="0" indent="0" algn="ctr" defTabSz="914400">
                  <a:spcBef>
                    <a:spcPts val="100"/>
                  </a:spcBef>
                  <a:buNone/>
                </a:pPr>
                <a:endParaRPr lang="en-US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71500" indent="-571500" defTabSz="914400">
                  <a:spcBef>
                    <a:spcPts val="100"/>
                  </a:spcBef>
                </a:pPr>
                <a:r>
                  <a:rPr lang="en-US" altLang="en-US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How to find t?</a:t>
                </a:r>
              </a:p>
              <a:p>
                <a:pPr marL="982663" lvl="1" indent="-571500" defTabSz="914400">
                  <a:spcBef>
                    <a:spcPts val="100"/>
                  </a:spcBef>
                </a:pPr>
                <a:r>
                  <a:rPr lang="en-US" altLang="en-US" sz="2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Decide on confidence level (i.e., 90%, 95%, 99%)</a:t>
                </a:r>
              </a:p>
              <a:p>
                <a:pPr marL="982663" lvl="1" indent="-571500" defTabSz="914400">
                  <a:spcBef>
                    <a:spcPts val="100"/>
                  </a:spcBef>
                </a:pPr>
                <a:r>
                  <a:rPr lang="en-US" altLang="en-US" sz="2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Note sample size (n)</a:t>
                </a:r>
              </a:p>
              <a:p>
                <a:pPr marL="982663" lvl="1" indent="-571500" defTabSz="914400">
                  <a:spcBef>
                    <a:spcPts val="100"/>
                  </a:spcBef>
                </a:pPr>
                <a:r>
                  <a:rPr lang="en-US" altLang="en-US" sz="2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Find df (n-1)</a:t>
                </a:r>
              </a:p>
              <a:p>
                <a:pPr marL="982663" lvl="1" indent="-571500" defTabSz="914400">
                  <a:spcBef>
                    <a:spcPts val="100"/>
                  </a:spcBef>
                </a:pPr>
                <a:r>
                  <a:rPr lang="en-US" altLang="en-US" sz="2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Go to t table &amp; ID t stat for confidence level &amp; df</a:t>
                </a:r>
              </a:p>
              <a:p>
                <a:pPr marL="571500" indent="-571500" defTabSz="914400">
                  <a:spcBef>
                    <a:spcPct val="33000"/>
                  </a:spcBef>
                </a:pPr>
                <a:endParaRPr lang="en-US" altLang="en-US" sz="28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Rectangle 3">
                <a:extLst>
                  <a:ext uri="{FF2B5EF4-FFF2-40B4-BE49-F238E27FC236}">
                    <a16:creationId xmlns:a16="http://schemas.microsoft.com/office/drawing/2014/main" id="{1B9EBB1B-102F-F519-A4B4-AA6579DF00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69950" y="1981200"/>
                <a:ext cx="8274050" cy="4114800"/>
              </a:xfrm>
              <a:prstGeom prst="rect">
                <a:avLst/>
              </a:prstGeom>
              <a:blipFill>
                <a:blip r:embed="rId3"/>
                <a:stretch>
                  <a:fillRect l="-1227" t="-215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>
            <a:extLst>
              <a:ext uri="{FF2B5EF4-FFF2-40B4-BE49-F238E27FC236}">
                <a16:creationId xmlns:a16="http://schemas.microsoft.com/office/drawing/2014/main" id="{D1CED635-7F95-065E-5FC3-25878027E5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609600"/>
            <a:ext cx="86106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r>
              <a:rPr lang="en-US" altLang="en-US"/>
              <a:t>Small Sample Confidence Intervals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5">
                <a:extLst>
                  <a:ext uri="{FF2B5EF4-FFF2-40B4-BE49-F238E27FC236}">
                    <a16:creationId xmlns:a16="http://schemas.microsoft.com/office/drawing/2014/main" id="{10176ED8-466F-BCC8-5E6E-8B86A6D289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8200" y="2057400"/>
                <a:ext cx="6938181" cy="48115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lnSpc>
                    <a:spcPct val="75000"/>
                  </a:lnSpc>
                </a:pPr>
                <a:r>
                  <a:rPr lang="en-US" altLang="en-US" b="1">
                    <a:solidFill>
                      <a:schemeClr val="bg2"/>
                    </a:solidFill>
                  </a:rPr>
                  <a:t>Approximately covers 90% of the area at 4 df (n=5)</a:t>
                </a:r>
              </a:p>
              <a:p>
                <a:pPr>
                  <a:lnSpc>
                    <a:spcPct val="75000"/>
                  </a:lnSpc>
                </a:pPr>
                <a:endParaRPr lang="en-US" altLang="en-US" b="1">
                  <a:solidFill>
                    <a:schemeClr val="bg2"/>
                  </a:solidFill>
                </a:endParaRPr>
              </a:p>
              <a:p>
                <a:pPr>
                  <a:lnSpc>
                    <a:spcPct val="75000"/>
                  </a:lnSpc>
                </a:pPr>
                <a:r>
                  <a:rPr lang="en-US" altLang="en-US" b="1">
                    <a:solidFill>
                      <a:schemeClr val="bg2"/>
                    </a:solidFill>
                  </a:rPr>
                  <a:t>- </a:t>
                </a:r>
                <a:r>
                  <a:rPr lang="en-US" altLang="en-US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C.I. = X</a:t>
                </a:r>
                <a:r>
                  <a:rPr lang="en-US" altLang="en-US" sz="14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bar</a:t>
                </a:r>
                <a:r>
                  <a:rPr lang="en-US" altLang="en-US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± 2.132(s</a:t>
                </a:r>
                <a:r>
                  <a:rPr lang="en-US" altLang="en-US" b="1">
                    <a:latin typeface="Symbol" pitchFamily="2" charset="2"/>
                    <a:cs typeface="Times New Roman" panose="02020603050405020304" pitchFamily="18" charset="0"/>
                  </a:rPr>
                  <a:t>/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en-US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en-US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𝒏</m:t>
                        </m:r>
                      </m:e>
                    </m:rad>
                  </m:oMath>
                </a14:m>
                <a:r>
                  <a:rPr lang="en-US" altLang="en-US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en-US" altLang="en-US" b="1">
                  <a:solidFill>
                    <a:schemeClr val="bg2"/>
                  </a:solidFill>
                </a:endParaRPr>
              </a:p>
              <a:p>
                <a:pPr>
                  <a:lnSpc>
                    <a:spcPct val="75000"/>
                  </a:lnSpc>
                </a:pPr>
                <a:endParaRPr lang="en-US" altLang="en-US" b="1">
                  <a:solidFill>
                    <a:schemeClr val="bg2"/>
                  </a:solidFill>
                </a:endParaRPr>
              </a:p>
              <a:p>
                <a:pPr>
                  <a:lnSpc>
                    <a:spcPct val="75000"/>
                  </a:lnSpc>
                </a:pPr>
                <a:r>
                  <a:rPr lang="en-US" altLang="en-US" b="1">
                    <a:solidFill>
                      <a:schemeClr val="bg2"/>
                    </a:solidFill>
                  </a:rPr>
                  <a:t>Could also use 95% interval</a:t>
                </a:r>
              </a:p>
              <a:p>
                <a:pPr>
                  <a:lnSpc>
                    <a:spcPct val="75000"/>
                  </a:lnSpc>
                </a:pPr>
                <a:endParaRPr lang="en-US" altLang="en-US" b="1">
                  <a:solidFill>
                    <a:schemeClr val="bg2"/>
                  </a:solidFill>
                </a:endParaRPr>
              </a:p>
              <a:p>
                <a:pPr>
                  <a:lnSpc>
                    <a:spcPct val="75000"/>
                  </a:lnSpc>
                </a:pPr>
                <a:r>
                  <a:rPr lang="en-US" altLang="en-US" b="1">
                    <a:solidFill>
                      <a:schemeClr val="bg2"/>
                    </a:solidFill>
                  </a:rPr>
                  <a:t>What would the equation look like?</a:t>
                </a:r>
              </a:p>
              <a:p>
                <a:pPr>
                  <a:lnSpc>
                    <a:spcPct val="75000"/>
                  </a:lnSpc>
                </a:pPr>
                <a:endParaRPr lang="en-US" altLang="en-US" b="1">
                  <a:solidFill>
                    <a:schemeClr val="bg2"/>
                  </a:solidFill>
                </a:endParaRPr>
              </a:p>
              <a:p>
                <a:pPr>
                  <a:lnSpc>
                    <a:spcPct val="75000"/>
                  </a:lnSpc>
                </a:pPr>
                <a:r>
                  <a:rPr lang="en-US" altLang="en-US" b="1">
                    <a:solidFill>
                      <a:schemeClr val="bg2"/>
                    </a:solidFill>
                  </a:rPr>
                  <a:t>- </a:t>
                </a:r>
                <a:r>
                  <a:rPr lang="en-US" altLang="en-US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C.I. = X</a:t>
                </a:r>
                <a:r>
                  <a:rPr lang="en-US" altLang="en-US" sz="14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bar</a:t>
                </a:r>
                <a:r>
                  <a:rPr lang="en-US" altLang="en-US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± 2.776(s</a:t>
                </a:r>
                <a:r>
                  <a:rPr lang="en-US" altLang="en-US" b="1">
                    <a:latin typeface="Symbol" pitchFamily="2" charset="2"/>
                    <a:cs typeface="Times New Roman" panose="02020603050405020304" pitchFamily="18" charset="0"/>
                  </a:rPr>
                  <a:t>/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en-US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en-US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𝒏</m:t>
                        </m:r>
                      </m:e>
                    </m:rad>
                  </m:oMath>
                </a14:m>
                <a:r>
                  <a:rPr lang="en-US" altLang="en-US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en-US" altLang="en-US" b="1">
                  <a:solidFill>
                    <a:schemeClr val="bg2"/>
                  </a:solidFill>
                </a:endParaRPr>
              </a:p>
              <a:p>
                <a:pPr>
                  <a:lnSpc>
                    <a:spcPct val="75000"/>
                  </a:lnSpc>
                </a:pPr>
                <a:endParaRPr lang="en-US" altLang="en-US" b="1">
                  <a:solidFill>
                    <a:schemeClr val="bg2"/>
                  </a:solidFill>
                </a:endParaRPr>
              </a:p>
              <a:p>
                <a:pPr>
                  <a:lnSpc>
                    <a:spcPct val="75000"/>
                  </a:lnSpc>
                </a:pPr>
                <a:r>
                  <a:rPr lang="en-US" altLang="en-US" b="1">
                    <a:solidFill>
                      <a:schemeClr val="bg2"/>
                    </a:solidFill>
                  </a:rPr>
                  <a:t>Relate this to the t-table &amp; z table</a:t>
                </a:r>
              </a:p>
              <a:p>
                <a:pPr>
                  <a:lnSpc>
                    <a:spcPct val="75000"/>
                  </a:lnSpc>
                </a:pPr>
                <a:endParaRPr lang="en-US" altLang="en-US" b="1">
                  <a:solidFill>
                    <a:schemeClr val="bg2"/>
                  </a:solidFill>
                </a:endParaRPr>
              </a:p>
              <a:p>
                <a:pPr>
                  <a:lnSpc>
                    <a:spcPct val="75000"/>
                  </a:lnSpc>
                </a:pPr>
                <a:r>
                  <a:rPr lang="en-US" altLang="en-US" b="1">
                    <a:solidFill>
                      <a:schemeClr val="bg2"/>
                    </a:solidFill>
                  </a:rPr>
                  <a:t>Notice Confidence Level &amp; t</a:t>
                </a:r>
                <a:r>
                  <a:rPr lang="en-US" altLang="en-US" b="1" baseline="-25000">
                    <a:solidFill>
                      <a:schemeClr val="bg2"/>
                    </a:solidFill>
                    <a:latin typeface="Symbol" pitchFamily="2" charset="2"/>
                  </a:rPr>
                  <a:t>a</a:t>
                </a:r>
              </a:p>
              <a:p>
                <a:pPr>
                  <a:spcBef>
                    <a:spcPct val="200000"/>
                  </a:spcBef>
                </a:pPr>
                <a:endParaRPr lang="en-US" altLang="en-US"/>
              </a:p>
            </p:txBody>
          </p:sp>
        </mc:Choice>
        <mc:Fallback>
          <p:sp>
            <p:nvSpPr>
              <p:cNvPr id="2" name="Rectangle 5">
                <a:extLst>
                  <a:ext uri="{FF2B5EF4-FFF2-40B4-BE49-F238E27FC236}">
                    <a16:creationId xmlns:a16="http://schemas.microsoft.com/office/drawing/2014/main" id="{10176ED8-466F-BCC8-5E6E-8B86A6D289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38200" y="2057400"/>
                <a:ext cx="6938181" cy="4811574"/>
              </a:xfrm>
              <a:prstGeom prst="rect">
                <a:avLst/>
              </a:prstGeom>
              <a:blipFill>
                <a:blip r:embed="rId3"/>
                <a:stretch>
                  <a:fillRect l="-1463" t="-2902" r="-36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71F5DCF-D8AB-296C-EB42-4072C78FB7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536279"/>
              </p:ext>
            </p:extLst>
          </p:nvPr>
        </p:nvGraphicFramePr>
        <p:xfrm>
          <a:off x="5702299" y="2514600"/>
          <a:ext cx="3365501" cy="3225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85779">
                  <a:extLst>
                    <a:ext uri="{9D8B030D-6E8A-4147-A177-3AD203B41FA5}">
                      <a16:colId xmlns:a16="http://schemas.microsoft.com/office/drawing/2014/main" val="1022468570"/>
                    </a:ext>
                  </a:extLst>
                </a:gridCol>
                <a:gridCol w="826574">
                  <a:extLst>
                    <a:ext uri="{9D8B030D-6E8A-4147-A177-3AD203B41FA5}">
                      <a16:colId xmlns:a16="http://schemas.microsoft.com/office/drawing/2014/main" val="1313606475"/>
                    </a:ext>
                  </a:extLst>
                </a:gridCol>
                <a:gridCol w="826574">
                  <a:extLst>
                    <a:ext uri="{9D8B030D-6E8A-4147-A177-3AD203B41FA5}">
                      <a16:colId xmlns:a16="http://schemas.microsoft.com/office/drawing/2014/main" val="3913737356"/>
                    </a:ext>
                  </a:extLst>
                </a:gridCol>
                <a:gridCol w="826574">
                  <a:extLst>
                    <a:ext uri="{9D8B030D-6E8A-4147-A177-3AD203B41FA5}">
                      <a16:colId xmlns:a16="http://schemas.microsoft.com/office/drawing/2014/main" val="2829043926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Partial t Table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10695771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90% confidence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95% confidence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99% confidence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0768255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Degrees of Freedom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t</a:t>
                      </a:r>
                      <a:r>
                        <a:rPr lang="en-US" sz="600" u="none" strike="noStrike">
                          <a:effectLst/>
                        </a:rPr>
                        <a:t>0.05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t</a:t>
                      </a:r>
                      <a:r>
                        <a:rPr lang="en-US" sz="600" u="none" strike="noStrike">
                          <a:effectLst/>
                        </a:rPr>
                        <a:t>0.025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t</a:t>
                      </a:r>
                      <a:r>
                        <a:rPr lang="en-US" sz="600" u="none" strike="noStrike">
                          <a:effectLst/>
                        </a:rPr>
                        <a:t>0.005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32051223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6.314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12.706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63.657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2296986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2.920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4.303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9.925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9532994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2.353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3.182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5.841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7631845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u="none" strike="noStrike">
                          <a:effectLst/>
                        </a:rPr>
                        <a:t>2.132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u="none" strike="noStrike">
                          <a:effectLst/>
                        </a:rPr>
                        <a:t>2.776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4.604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53667213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u="none" strike="noStrike">
                          <a:effectLst/>
                        </a:rPr>
                        <a:t>2.015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u="none" strike="noStrike">
                          <a:effectLst/>
                        </a:rPr>
                        <a:t>2.571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4.032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07328518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1.943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2.447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3.707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40545398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1.895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2.365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3.499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65769042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.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07423562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.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37990653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.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5752195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infinity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1.645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1.960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2.576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53160956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>
            <a:extLst>
              <a:ext uri="{FF2B5EF4-FFF2-40B4-BE49-F238E27FC236}">
                <a16:creationId xmlns:a16="http://schemas.microsoft.com/office/drawing/2014/main" id="{D1CED635-7F95-065E-5FC3-25878027E5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533400"/>
            <a:ext cx="91440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r>
              <a:rPr lang="en-US" altLang="en-US" sz="3600"/>
              <a:t>Small Sample Confidence Interval Example</a:t>
            </a:r>
          </a:p>
        </p:txBody>
      </p:sp>
      <p:sp>
        <p:nvSpPr>
          <p:cNvPr id="123908" name="Rectangle 4">
            <a:extLst>
              <a:ext uri="{FF2B5EF4-FFF2-40B4-BE49-F238E27FC236}">
                <a16:creationId xmlns:a16="http://schemas.microsoft.com/office/drawing/2014/main" id="{2D869D98-BEF5-6044-B382-E85EFCCD43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201863"/>
            <a:ext cx="8153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0"/>
              </a:spcBef>
            </a:pPr>
            <a:endParaRPr lang="en-US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13">
                <a:extLst>
                  <a:ext uri="{FF2B5EF4-FFF2-40B4-BE49-F238E27FC236}">
                    <a16:creationId xmlns:a16="http://schemas.microsoft.com/office/drawing/2014/main" id="{AB203867-C54C-3237-E7D3-699CC3D8E15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92126" y="1981200"/>
                <a:ext cx="8153400" cy="36299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ts val="1000"/>
                  </a:spcBef>
                </a:pPr>
                <a:r>
                  <a:rPr lang="en-US" altLang="en-US" sz="2200"/>
                  <a:t>A pharma company wishes to test whether it new blood pressure drug raises blood pressure.  They sample 6 people (df = 6-1 =5) &amp; find xbar = 2.25 while the s = 0.67.  Estimate </a:t>
                </a:r>
                <a:r>
                  <a:rPr lang="en-US" altLang="en-US" sz="2200">
                    <a:latin typeface="Symbol" pitchFamily="2" charset="2"/>
                  </a:rPr>
                  <a:t>m</a:t>
                </a:r>
                <a:r>
                  <a:rPr lang="en-US" altLang="en-US" sz="2200"/>
                  <a:t> (mean mean blood pressure increase) using a 95% confidence interval (i.e., t = 2.571 at 5 df).</a:t>
                </a:r>
              </a:p>
              <a:p>
                <a:pPr algn="ctr">
                  <a:lnSpc>
                    <a:spcPct val="75000"/>
                  </a:lnSpc>
                  <a:spcBef>
                    <a:spcPts val="1500"/>
                  </a:spcBef>
                </a:pPr>
                <a:r>
                  <a:rPr lang="en-US" altLang="en-US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C.I. = Xbar ± t(</a:t>
                </a:r>
                <a:r>
                  <a:rPr lang="en-US" altLang="en-US" b="1">
                    <a:latin typeface="Symbol" pitchFamily="2" charset="2"/>
                    <a:cs typeface="Times New Roman" panose="02020603050405020304" pitchFamily="18" charset="0"/>
                  </a:rPr>
                  <a:t>/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en-US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en-US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𝒏</m:t>
                        </m:r>
                      </m:e>
                    </m:rad>
                  </m:oMath>
                </a14:m>
                <a:r>
                  <a:rPr lang="en-US" altLang="en-US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= 2.25 ± 2.571(0.67/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en-US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en-US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𝟔</m:t>
                        </m:r>
                      </m:e>
                    </m:rad>
                  </m:oMath>
                </a14:m>
                <a:r>
                  <a:rPr lang="en-US" altLang="en-US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algn="ctr">
                  <a:lnSpc>
                    <a:spcPct val="75000"/>
                  </a:lnSpc>
                  <a:spcBef>
                    <a:spcPts val="1500"/>
                  </a:spcBef>
                </a:pPr>
                <a:r>
                  <a:rPr lang="en-US" altLang="en-US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2.25 ± 0.70</a:t>
                </a:r>
              </a:p>
              <a:p>
                <a:pPr algn="ctr">
                  <a:lnSpc>
                    <a:spcPct val="75000"/>
                  </a:lnSpc>
                  <a:spcBef>
                    <a:spcPts val="1500"/>
                  </a:spcBef>
                </a:pPr>
                <a:r>
                  <a:rPr lang="en-US" altLang="en-US" b="1"/>
                  <a:t>C.I. is then (1.55, 2.95)</a:t>
                </a:r>
              </a:p>
              <a:p>
                <a:pPr algn="ctr">
                  <a:lnSpc>
                    <a:spcPct val="75000"/>
                  </a:lnSpc>
                  <a:spcBef>
                    <a:spcPts val="1500"/>
                  </a:spcBef>
                </a:pPr>
                <a:r>
                  <a:rPr lang="en-US" altLang="en-US" b="1"/>
                  <a:t>Therefore, with 95% confidence we estimate the mean increase in blood pressure to be between 1.55 &amp; 2.95</a:t>
                </a:r>
              </a:p>
            </p:txBody>
          </p:sp>
        </mc:Choice>
        <mc:Fallback xmlns="">
          <p:sp>
            <p:nvSpPr>
              <p:cNvPr id="3" name="Text Box 13">
                <a:extLst>
                  <a:ext uri="{FF2B5EF4-FFF2-40B4-BE49-F238E27FC236}">
                    <a16:creationId xmlns:a16="http://schemas.microsoft.com/office/drawing/2014/main" id="{AB203867-C54C-3237-E7D3-699CC3D8E1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92126" y="1981200"/>
                <a:ext cx="8153400" cy="3629968"/>
              </a:xfrm>
              <a:prstGeom prst="rect">
                <a:avLst/>
              </a:prstGeom>
              <a:blipFill>
                <a:blip r:embed="rId3"/>
                <a:stretch>
                  <a:fillRect l="-933" t="-1399" r="-933" b="-314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</p:sld>
</file>

<file path=ppt/theme/theme1.xml><?xml version="1.0" encoding="utf-8"?>
<a:theme xmlns:a="http://schemas.openxmlformats.org/drawingml/2006/main" name="untitled 1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untitled 1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untitled 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titled 1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Apple Lab 1:JFK:jfkM326F</Template>
  <TotalTime>965</TotalTime>
  <Pages>13</Pages>
  <Words>798</Words>
  <Application>Microsoft Macintosh PowerPoint</Application>
  <PresentationFormat>A4 Paper (210x297 mm)</PresentationFormat>
  <Paragraphs>231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Cambria Math</vt:lpstr>
      <vt:lpstr>Symbol</vt:lpstr>
      <vt:lpstr>Times</vt:lpstr>
      <vt:lpstr>Times New Roman</vt:lpstr>
      <vt:lpstr>Wingdings</vt:lpstr>
      <vt:lpstr>untitled 1</vt:lpstr>
      <vt:lpstr>PowerPoint Presentation</vt:lpstr>
      <vt:lpstr>Estimation Process</vt:lpstr>
      <vt:lpstr>Confidence Interval Estimates</vt:lpstr>
      <vt:lpstr>Small Sample Confidence Intervals</vt:lpstr>
      <vt:lpstr>Z versus t Distributions</vt:lpstr>
      <vt:lpstr>Confidence Interval for Small Sample Sizes</vt:lpstr>
      <vt:lpstr>Confidence Interval for Small Sample Size</vt:lpstr>
      <vt:lpstr>Small Sample Confidence Intervals</vt:lpstr>
      <vt:lpstr>Small Sample Confidence Interval Example</vt:lpstr>
      <vt:lpstr>Small Sample Confidence Interval Example II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QM601 Quantitative Methods</dc:title>
  <dc:subject/>
  <dc:creator>Teacher</dc:creator>
  <cp:keywords/>
  <dc:description/>
  <cp:lastModifiedBy>Kros, John</cp:lastModifiedBy>
  <cp:revision>166</cp:revision>
  <cp:lastPrinted>1997-09-02T01:16:35Z</cp:lastPrinted>
  <dcterms:created xsi:type="dcterms:W3CDTF">1997-09-02T00:07:43Z</dcterms:created>
  <dcterms:modified xsi:type="dcterms:W3CDTF">2026-08-07T15:45:58Z</dcterms:modified>
</cp:coreProperties>
</file>