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1" r:id="rId2"/>
    <p:sldId id="312" r:id="rId3"/>
    <p:sldId id="313" r:id="rId4"/>
    <p:sldId id="314" r:id="rId5"/>
    <p:sldId id="315" r:id="rId6"/>
    <p:sldId id="316" r:id="rId7"/>
    <p:sldId id="317" r:id="rId8"/>
    <p:sldId id="325" r:id="rId9"/>
    <p:sldId id="318" r:id="rId10"/>
    <p:sldId id="319" r:id="rId11"/>
    <p:sldId id="321" r:id="rId12"/>
    <p:sldId id="320" r:id="rId13"/>
    <p:sldId id="322" r:id="rId14"/>
    <p:sldId id="324" r:id="rId15"/>
    <p:sldId id="301" r:id="rId16"/>
    <p:sldId id="326" r:id="rId17"/>
    <p:sldId id="302" r:id="rId18"/>
    <p:sldId id="305" r:id="rId19"/>
    <p:sldId id="327" r:id="rId20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58"/>
  </p:normalViewPr>
  <p:slideViewPr>
    <p:cSldViewPr>
      <p:cViewPr varScale="1">
        <p:scale>
          <a:sx n="120" d="100"/>
          <a:sy n="120" d="100"/>
        </p:scale>
        <p:origin x="1136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3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9C5FF32-CDBF-999E-31B4-82BD69F0038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7B9F58A7-4AE0-4756-F565-86EAA528872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>
            <a:extLst>
              <a:ext uri="{FF2B5EF4-FFF2-40B4-BE49-F238E27FC236}">
                <a16:creationId xmlns:a16="http://schemas.microsoft.com/office/drawing/2014/main" id="{9064BFE2-E7C4-7903-3F81-A6036E4557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5122" name="Rectangle 3">
            <a:extLst>
              <a:ext uri="{FF2B5EF4-FFF2-40B4-BE49-F238E27FC236}">
                <a16:creationId xmlns:a16="http://schemas.microsoft.com/office/drawing/2014/main" id="{CF77FDC2-17EE-8C60-8178-8FFE61C6EE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7C2A28FD-9E37-6778-4C49-10E903459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6204060C-D3E1-15CD-E5D0-E83BBD007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26</a:t>
            </a:r>
          </a:p>
        </p:txBody>
      </p:sp>
      <p:sp>
        <p:nvSpPr>
          <p:cNvPr id="21507" name="Rectangle 4">
            <a:extLst>
              <a:ext uri="{FF2B5EF4-FFF2-40B4-BE49-F238E27FC236}">
                <a16:creationId xmlns:a16="http://schemas.microsoft.com/office/drawing/2014/main" id="{00C84A1E-6C22-690C-1FB3-F8AD100E8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24F23ED8-6232-D297-2EFF-A21D4C6C6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1509" name="Rectangle 6">
            <a:extLst>
              <a:ext uri="{FF2B5EF4-FFF2-40B4-BE49-F238E27FC236}">
                <a16:creationId xmlns:a16="http://schemas.microsoft.com/office/drawing/2014/main" id="{4B9E756A-D63B-E357-F7B8-5F2BB0EC38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21510" name="Rectangle 7">
            <a:extLst>
              <a:ext uri="{FF2B5EF4-FFF2-40B4-BE49-F238E27FC236}">
                <a16:creationId xmlns:a16="http://schemas.microsoft.com/office/drawing/2014/main" id="{9EBFCAD3-8B27-19A6-DCFF-23A5E47137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>
            <a:extLst>
              <a:ext uri="{FF2B5EF4-FFF2-40B4-BE49-F238E27FC236}">
                <a16:creationId xmlns:a16="http://schemas.microsoft.com/office/drawing/2014/main" id="{BDE6C9FF-8ED1-F9B0-BDA5-51C301823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4575C392-E83D-E5DF-BC0F-D49342DC8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33</a:t>
            </a:r>
          </a:p>
        </p:txBody>
      </p:sp>
      <p:sp>
        <p:nvSpPr>
          <p:cNvPr id="25603" name="Rectangle 4">
            <a:extLst>
              <a:ext uri="{FF2B5EF4-FFF2-40B4-BE49-F238E27FC236}">
                <a16:creationId xmlns:a16="http://schemas.microsoft.com/office/drawing/2014/main" id="{80E4251D-0389-0700-9260-7FD84A622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D16BA00D-FE5C-A6A8-E303-D9172FA18A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5605" name="Rectangle 6">
            <a:extLst>
              <a:ext uri="{FF2B5EF4-FFF2-40B4-BE49-F238E27FC236}">
                <a16:creationId xmlns:a16="http://schemas.microsoft.com/office/drawing/2014/main" id="{3F67BEB8-78C6-6A74-A501-986C5763CE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25606" name="Rectangle 7">
            <a:extLst>
              <a:ext uri="{FF2B5EF4-FFF2-40B4-BE49-F238E27FC236}">
                <a16:creationId xmlns:a16="http://schemas.microsoft.com/office/drawing/2014/main" id="{A68946BA-4AAC-D185-EE2E-1943E2FFB7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FCFEC018-62F2-5268-4739-FA041F36F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B6C1C0F6-7915-1D5F-B743-ED701B6E0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27</a:t>
            </a:r>
          </a:p>
        </p:txBody>
      </p:sp>
      <p:sp>
        <p:nvSpPr>
          <p:cNvPr id="23555" name="Rectangle 4">
            <a:extLst>
              <a:ext uri="{FF2B5EF4-FFF2-40B4-BE49-F238E27FC236}">
                <a16:creationId xmlns:a16="http://schemas.microsoft.com/office/drawing/2014/main" id="{A73D57CC-6CED-C641-684F-472DA188C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6" name="Rectangle 5">
            <a:extLst>
              <a:ext uri="{FF2B5EF4-FFF2-40B4-BE49-F238E27FC236}">
                <a16:creationId xmlns:a16="http://schemas.microsoft.com/office/drawing/2014/main" id="{7E4486C1-F985-A98B-ED9D-C86E8DD97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3557" name="Rectangle 6">
            <a:extLst>
              <a:ext uri="{FF2B5EF4-FFF2-40B4-BE49-F238E27FC236}">
                <a16:creationId xmlns:a16="http://schemas.microsoft.com/office/drawing/2014/main" id="{52E8ADE7-BFF2-948B-C731-0E87876CDB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23558" name="Rectangle 7">
            <a:extLst>
              <a:ext uri="{FF2B5EF4-FFF2-40B4-BE49-F238E27FC236}">
                <a16:creationId xmlns:a16="http://schemas.microsoft.com/office/drawing/2014/main" id="{E9380965-C70D-0EBC-853D-1B631424CE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1FE63571-E4C0-1F66-DE82-8DD12B5515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D924BED2-93A5-BBB6-0477-7923073096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73028EB6-C086-49F6-862E-FD11CCC748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r>
              <a:rPr lang="en-US" altLang="en-US"/>
              <a:t>Have students explain why each of these occurs.</a:t>
            </a:r>
          </a:p>
          <a:p>
            <a:r>
              <a:rPr lang="en-US" altLang="en-US"/>
              <a:t>Level of confidence can be seen in the sampling distribution.</a:t>
            </a:r>
          </a:p>
        </p:txBody>
      </p:sp>
      <p:sp>
        <p:nvSpPr>
          <p:cNvPr id="31746" name="Rectangle 3">
            <a:extLst>
              <a:ext uri="{FF2B5EF4-FFF2-40B4-BE49-F238E27FC236}">
                <a16:creationId xmlns:a16="http://schemas.microsoft.com/office/drawing/2014/main" id="{512A06F6-476A-D6F8-F9E4-10403925E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F1DD6A3D-863F-3C3A-0824-7BF049FFCB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649DD2F4-2460-284A-FAD1-520F9ADFA1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  <p:extLst>
      <p:ext uri="{BB962C8B-B14F-4D97-AF65-F5344CB8AC3E}">
        <p14:creationId xmlns:p14="http://schemas.microsoft.com/office/powerpoint/2010/main" val="6813660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E21F6-17F8-74D3-9803-FD9E4BA11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4159CED7-A10C-3C4B-895B-BE93E52B95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E48DB88F-E2D5-5F83-8F81-CD0AAB88E5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  <p:extLst>
      <p:ext uri="{BB962C8B-B14F-4D97-AF65-F5344CB8AC3E}">
        <p14:creationId xmlns:p14="http://schemas.microsoft.com/office/powerpoint/2010/main" val="26806946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D15E95A6-D16C-6031-CC09-3035D3C3BE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8E7764F1-B596-AADD-E7A0-347EF3E3FB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3E498155-2CB6-7DEA-B5CA-F08F8DA56D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7C8FBD6D-8436-5FB5-6A14-5BCCB5C18A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90C96-CF49-4EDB-38B6-D75EDF90C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>
            <a:extLst>
              <a:ext uri="{FF2B5EF4-FFF2-40B4-BE49-F238E27FC236}">
                <a16:creationId xmlns:a16="http://schemas.microsoft.com/office/drawing/2014/main" id="{8E9532BF-4188-E29F-E90B-E0C2800047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ln/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94BAB5DB-52C5-391A-15C4-33ECB5737F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  <p:extLst>
      <p:ext uri="{BB962C8B-B14F-4D97-AF65-F5344CB8AC3E}">
        <p14:creationId xmlns:p14="http://schemas.microsoft.com/office/powerpoint/2010/main" val="713126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2">
            <a:extLst>
              <a:ext uri="{FF2B5EF4-FFF2-40B4-BE49-F238E27FC236}">
                <a16:creationId xmlns:a16="http://schemas.microsoft.com/office/drawing/2014/main" id="{B198BABA-8A8D-C6B4-737D-766A16E14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7170" name="Rectangle 3">
            <a:extLst>
              <a:ext uri="{FF2B5EF4-FFF2-40B4-BE49-F238E27FC236}">
                <a16:creationId xmlns:a16="http://schemas.microsoft.com/office/drawing/2014/main" id="{ACB1F52C-CC39-FE9A-E4E5-20B6019D1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7171" name="Rectangle 4">
            <a:extLst>
              <a:ext uri="{FF2B5EF4-FFF2-40B4-BE49-F238E27FC236}">
                <a16:creationId xmlns:a16="http://schemas.microsoft.com/office/drawing/2014/main" id="{CE673C64-8CD9-C087-9E4D-D5395E5D9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7172" name="Rectangle 5">
            <a:extLst>
              <a:ext uri="{FF2B5EF4-FFF2-40B4-BE49-F238E27FC236}">
                <a16:creationId xmlns:a16="http://schemas.microsoft.com/office/drawing/2014/main" id="{21794173-151C-148E-1219-2E4BB9216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773E8514-6A6B-16D3-D9C5-726BC40AAB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7174" name="Rectangle 7">
            <a:extLst>
              <a:ext uri="{FF2B5EF4-FFF2-40B4-BE49-F238E27FC236}">
                <a16:creationId xmlns:a16="http://schemas.microsoft.com/office/drawing/2014/main" id="{124D9321-EAD3-1816-6CDD-594EDFFA2E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>
            <a:extLst>
              <a:ext uri="{FF2B5EF4-FFF2-40B4-BE49-F238E27FC236}">
                <a16:creationId xmlns:a16="http://schemas.microsoft.com/office/drawing/2014/main" id="{0A0C4CFD-D1C1-9FCA-8E13-3EDBC746EB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9218" name="Rectangle 3">
            <a:extLst>
              <a:ext uri="{FF2B5EF4-FFF2-40B4-BE49-F238E27FC236}">
                <a16:creationId xmlns:a16="http://schemas.microsoft.com/office/drawing/2014/main" id="{2C7D5492-625E-6C80-2B6E-EACE1CC16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9219" name="Rectangle 4">
            <a:extLst>
              <a:ext uri="{FF2B5EF4-FFF2-40B4-BE49-F238E27FC236}">
                <a16:creationId xmlns:a16="http://schemas.microsoft.com/office/drawing/2014/main" id="{A5B42106-FA42-B5D1-23AA-C35FC75C0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9220" name="Rectangle 5">
            <a:extLst>
              <a:ext uri="{FF2B5EF4-FFF2-40B4-BE49-F238E27FC236}">
                <a16:creationId xmlns:a16="http://schemas.microsoft.com/office/drawing/2014/main" id="{AD8433AF-B0F7-2EE3-288C-45D73DE47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9221" name="Rectangle 6">
            <a:extLst>
              <a:ext uri="{FF2B5EF4-FFF2-40B4-BE49-F238E27FC236}">
                <a16:creationId xmlns:a16="http://schemas.microsoft.com/office/drawing/2014/main" id="{CA2A2061-AEFF-F62A-8295-181885F65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9222" name="Rectangle 7">
            <a:extLst>
              <a:ext uri="{FF2B5EF4-FFF2-40B4-BE49-F238E27FC236}">
                <a16:creationId xmlns:a16="http://schemas.microsoft.com/office/drawing/2014/main" id="{395A1869-E027-F1AF-CFBB-A7F84B509C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>
            <a:extLst>
              <a:ext uri="{FF2B5EF4-FFF2-40B4-BE49-F238E27FC236}">
                <a16:creationId xmlns:a16="http://schemas.microsoft.com/office/drawing/2014/main" id="{450105FF-B1C9-1D6F-F1EB-2AB613E50C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1266" name="Rectangle 3">
            <a:extLst>
              <a:ext uri="{FF2B5EF4-FFF2-40B4-BE49-F238E27FC236}">
                <a16:creationId xmlns:a16="http://schemas.microsoft.com/office/drawing/2014/main" id="{86DD2016-15BB-FF50-3C0A-0E10CCA1FC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>
            <a:extLst>
              <a:ext uri="{FF2B5EF4-FFF2-40B4-BE49-F238E27FC236}">
                <a16:creationId xmlns:a16="http://schemas.microsoft.com/office/drawing/2014/main" id="{29372009-5410-51C7-D961-E298BD204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3314" name="Rectangle 3">
            <a:extLst>
              <a:ext uri="{FF2B5EF4-FFF2-40B4-BE49-F238E27FC236}">
                <a16:creationId xmlns:a16="http://schemas.microsoft.com/office/drawing/2014/main" id="{8E4BC280-C486-20DD-9ABA-55767EDC20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14</a:t>
            </a:r>
          </a:p>
        </p:txBody>
      </p:sp>
      <p:sp>
        <p:nvSpPr>
          <p:cNvPr id="13315" name="Rectangle 4">
            <a:extLst>
              <a:ext uri="{FF2B5EF4-FFF2-40B4-BE49-F238E27FC236}">
                <a16:creationId xmlns:a16="http://schemas.microsoft.com/office/drawing/2014/main" id="{F1FB3ED5-8D6A-03CD-0DE9-9EFA9A2E6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3316" name="Rectangle 5">
            <a:extLst>
              <a:ext uri="{FF2B5EF4-FFF2-40B4-BE49-F238E27FC236}">
                <a16:creationId xmlns:a16="http://schemas.microsoft.com/office/drawing/2014/main" id="{DE689095-40C6-11F3-4D56-BA3155367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3317" name="Rectangle 6">
            <a:extLst>
              <a:ext uri="{FF2B5EF4-FFF2-40B4-BE49-F238E27FC236}">
                <a16:creationId xmlns:a16="http://schemas.microsoft.com/office/drawing/2014/main" id="{96971330-F134-E49B-E786-072A969A04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3318" name="Rectangle 7">
            <a:extLst>
              <a:ext uri="{FF2B5EF4-FFF2-40B4-BE49-F238E27FC236}">
                <a16:creationId xmlns:a16="http://schemas.microsoft.com/office/drawing/2014/main" id="{7D827715-476D-9AB7-63E6-CE600A585F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4051EB5A-96C7-4CC6-794A-779CBCB05E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4A966607-A703-2F5E-F1EE-2A1E0A8422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0AB3620D-EB6D-9C4D-55F8-0389C8F1E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0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2CBA52A3-443A-A68C-5708-09A6E29B2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763" y="5502275"/>
            <a:ext cx="1849437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973" tIns="0" rIns="11973" bIns="0" anchor="b"/>
          <a:lstStyle>
            <a:lvl1pPr defTabSz="574675"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 defTabSz="574675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 defTabSz="574675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r"/>
            <a:r>
              <a:rPr lang="en-US" altLang="en-US" sz="600" i="1">
                <a:latin typeface="Times New Roman" panose="02020603050405020304" pitchFamily="18" charset="0"/>
              </a:rPr>
              <a:t>14</a:t>
            </a:r>
          </a:p>
        </p:txBody>
      </p:sp>
      <p:sp>
        <p:nvSpPr>
          <p:cNvPr id="17411" name="Rectangle 4">
            <a:extLst>
              <a:ext uri="{FF2B5EF4-FFF2-40B4-BE49-F238E27FC236}">
                <a16:creationId xmlns:a16="http://schemas.microsoft.com/office/drawing/2014/main" id="{F5E81101-B334-D00C-F950-3ACA5C184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2275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7412" name="Rectangle 5">
            <a:extLst>
              <a:ext uri="{FF2B5EF4-FFF2-40B4-BE49-F238E27FC236}">
                <a16:creationId xmlns:a16="http://schemas.microsoft.com/office/drawing/2014/main" id="{99994454-8773-CB3B-5138-EA0FBCB85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49438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7413" name="Rectangle 6">
            <a:extLst>
              <a:ext uri="{FF2B5EF4-FFF2-40B4-BE49-F238E27FC236}">
                <a16:creationId xmlns:a16="http://schemas.microsoft.com/office/drawing/2014/main" id="{9A37A862-520C-5415-8A71-0F2060A5A6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7414" name="Rectangle 7">
            <a:extLst>
              <a:ext uri="{FF2B5EF4-FFF2-40B4-BE49-F238E27FC236}">
                <a16:creationId xmlns:a16="http://schemas.microsoft.com/office/drawing/2014/main" id="{7A8E0628-389B-F324-690F-557657C096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10F2FD00-A5DF-3FDA-F8FB-C533BC6E4B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99E2D388-632A-D289-0F82-BA4EC2FE12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1CAC3A94-C935-15EA-E194-5A955ED68C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68325" y="2074863"/>
            <a:ext cx="3130550" cy="3281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56871" tIns="27937" rIns="56871" bIns="27937"/>
          <a:lstStyle/>
          <a:p>
            <a:endParaRPr lang="en-US" altLang="en-US"/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546051CC-96BC-D252-111F-C37A435BA5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95375" y="438150"/>
            <a:ext cx="2078038" cy="1439863"/>
          </a:xfrm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874CB-A677-7999-F5B1-9FF82CC8F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B09C1-020E-5E6D-658B-1758AC9A3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0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0B1C8-7721-7D37-A04F-8999B18C6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E3954-B165-A684-091E-D7844023F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770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EFF432-600C-32A2-EAC5-01B7E8591D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984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24F6C3-F777-CA28-48E7-02A3E8870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984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362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3F275-1595-67E8-76B6-5734BC1F1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72319F-1EA7-63FE-57E5-5656A3D7A26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E14CD781-9EF7-BF56-C31C-2DA724D47C82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258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F1EB0-2675-0915-944A-297B21A1B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A84480-EFC8-4450-730A-C64B5F73D29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F3DAC1-D72C-A78B-94A1-B0101F05499B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029200" y="1978025"/>
            <a:ext cx="4181475" cy="21097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9C7E86-8F07-9C56-CD1E-295F1DA30329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5029200" y="4240213"/>
            <a:ext cx="4181475" cy="21097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6803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95325" y="1978025"/>
            <a:ext cx="8515350" cy="4371975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76779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1C2F6-D196-3100-AE46-01135499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BF864-3E1B-3CB6-2914-C514BC4D7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06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6A7D4-D76D-8491-409B-06C410DE3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CBC76-BE7F-C9FC-44D6-18A595577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771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ACE90-0019-322B-CF9C-C83D05675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7CF9D-2CF1-B052-F31C-BC891B6C7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C10A5-B21F-044D-A722-B203A72B2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908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D02D3-ABB7-1663-8E23-4B5137D41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1535E2-89D4-693B-D753-0C625079D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A40EFA-7A7A-A68A-45A9-711F5FA025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5AEE5D-2EAB-8DD2-78CC-16219E9221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A3E43-6B08-DFC0-90D6-44788CEE34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471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40704-E861-BFAF-D0A2-FEFA18BD0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7198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531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0636B-D075-85AC-ECFB-5BC6FB32D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E577B-9372-F5F0-A3A0-F9873E6AF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8FF49-392C-5784-4AFD-980C573DE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267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2755B-2516-774B-8B38-0E9E6D2E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A939E5-221D-EB71-C39D-1DFD30E91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B9281-12E3-53CC-E052-EDC8E10F2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8119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>
            <a:extLst>
              <a:ext uri="{FF2B5EF4-FFF2-40B4-BE49-F238E27FC236}">
                <a16:creationId xmlns:a16="http://schemas.microsoft.com/office/drawing/2014/main" id="{CABC26B3-37CE-34DF-4886-13C0ABA77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63563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250" tIns="47625" rIns="95250" bIns="47625" anchor="ctr"/>
          <a:lstStyle>
            <a:lvl1pPr algn="ctr" defTabSz="939800">
              <a:defRPr sz="4600">
                <a:solidFill>
                  <a:schemeClr val="tx2"/>
                </a:solidFill>
                <a:latin typeface="Times" charset="0"/>
              </a:defRPr>
            </a:lvl1pPr>
            <a:lvl2pPr algn="ctr" defTabSz="939800">
              <a:defRPr sz="4600">
                <a:solidFill>
                  <a:schemeClr val="tx2"/>
                </a:solidFill>
                <a:latin typeface="Times" charset="0"/>
              </a:defRPr>
            </a:lvl2pPr>
            <a:lvl3pPr algn="ctr" defTabSz="939800">
              <a:defRPr sz="4600">
                <a:solidFill>
                  <a:schemeClr val="tx2"/>
                </a:solidFill>
                <a:latin typeface="Times" charset="0"/>
              </a:defRPr>
            </a:lvl3pPr>
            <a:lvl4pPr algn="ctr" defTabSz="939800">
              <a:defRPr sz="4600">
                <a:solidFill>
                  <a:schemeClr val="tx2"/>
                </a:solidFill>
                <a:latin typeface="Times" charset="0"/>
              </a:defRPr>
            </a:lvl4pPr>
            <a:lvl5pPr algn="ctr" defTabSz="939800">
              <a:defRPr sz="4600">
                <a:solidFill>
                  <a:schemeClr val="tx2"/>
                </a:solidFill>
                <a:latin typeface="Times" charset="0"/>
              </a:defRPr>
            </a:lvl5pPr>
            <a:lvl6pPr marL="4572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6pPr>
            <a:lvl7pPr marL="9144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7pPr>
            <a:lvl8pPr marL="1371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8pPr>
            <a:lvl9pPr marL="18288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09BDAF11-7C7D-E6FF-7EDC-F2E451F7FA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9CC7136-5682-7EB6-0DCC-F0AD51C9CD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F1995143-1275-9145-B9FB-6C203BF78A8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28F90F48-B01F-937A-98DA-B1D5BC5DC288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81200"/>
            <a:ext cx="8382000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8DB94375-1044-1C35-8599-277137BAE9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F5502A8C-B1DB-67F8-8410-173FEB207D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6728BED0-DA80-DDE7-6EAB-1BB282BAB0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047BAE73-1506-FF4D-4284-40AC96A665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75588CB3-1B86-BD31-5480-51F01A65B0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37" name="Rectangle 13">
            <a:extLst>
              <a:ext uri="{FF2B5EF4-FFF2-40B4-BE49-F238E27FC236}">
                <a16:creationId xmlns:a16="http://schemas.microsoft.com/office/drawing/2014/main" id="{58662BD7-7893-6772-247E-1744B4D3E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/>
              <a:t>OMGT6123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0D3D4C-38D5-9320-5DFB-339D870129B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4207887" y="5692934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>
            <a:extLst>
              <a:ext uri="{FF2B5EF4-FFF2-40B4-BE49-F238E27FC236}">
                <a16:creationId xmlns:a16="http://schemas.microsoft.com/office/drawing/2014/main" id="{B7C6B8D0-E720-1C00-D17C-51B6C4F7A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685800"/>
            <a:ext cx="54292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sz="4400" b="1"/>
              <a:t>Inferential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D7560-5614-1B1E-7AC9-D1ED67B97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Statistical inference is an estimate or prediction about a population based on sample information</a:t>
            </a:r>
          </a:p>
          <a:p>
            <a:r>
              <a:rPr lang="en-US"/>
              <a:t>Uses sample data to</a:t>
            </a:r>
          </a:p>
          <a:p>
            <a:pPr lvl="1"/>
            <a:r>
              <a:rPr lang="en-US"/>
              <a:t>Make estimates</a:t>
            </a:r>
          </a:p>
          <a:p>
            <a:pPr lvl="1"/>
            <a:r>
              <a:rPr lang="en-US"/>
              <a:t>Make decisions</a:t>
            </a:r>
          </a:p>
          <a:p>
            <a:pPr lvl="1"/>
            <a:r>
              <a:rPr lang="en-US"/>
              <a:t>Make predictions</a:t>
            </a:r>
          </a:p>
          <a:p>
            <a:endParaRPr 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EE970B43-DB7A-D9B2-AD9E-216333696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663" y="3900488"/>
            <a:ext cx="3944937" cy="113982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5164D06F-6ED9-438C-93EE-F7DE0DEDF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275" y="3141663"/>
            <a:ext cx="3463925" cy="51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Confidence interval</a:t>
            </a:r>
          </a:p>
        </p:txBody>
      </p:sp>
      <p:sp>
        <p:nvSpPr>
          <p:cNvPr id="20483" name="Rectangle 4">
            <a:extLst>
              <a:ext uri="{FF2B5EF4-FFF2-40B4-BE49-F238E27FC236}">
                <a16:creationId xmlns:a16="http://schemas.microsoft.com/office/drawing/2014/main" id="{9A5B2344-012D-5B5B-18BB-3A88309083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>
              <a:lnSpc>
                <a:spcPct val="80000"/>
              </a:lnSpc>
            </a:pPr>
            <a:r>
              <a:rPr lang="en-US" altLang="en-US">
                <a:solidFill>
                  <a:schemeClr val="tx1"/>
                </a:solidFill>
              </a:rPr>
              <a:t>Key Elements of Interval Estimation</a:t>
            </a:r>
          </a:p>
        </p:txBody>
      </p:sp>
      <p:grpSp>
        <p:nvGrpSpPr>
          <p:cNvPr id="20484" name="Group 5">
            <a:extLst>
              <a:ext uri="{FF2B5EF4-FFF2-40B4-BE49-F238E27FC236}">
                <a16:creationId xmlns:a16="http://schemas.microsoft.com/office/drawing/2014/main" id="{519DC2DC-93B0-184F-B7FA-A4DEDEC72DC9}"/>
              </a:ext>
            </a:extLst>
          </p:cNvPr>
          <p:cNvGrpSpPr>
            <a:grpSpLocks/>
          </p:cNvGrpSpPr>
          <p:nvPr/>
        </p:nvGrpSpPr>
        <p:grpSpPr bwMode="auto">
          <a:xfrm>
            <a:off x="1809750" y="4506913"/>
            <a:ext cx="5557838" cy="85725"/>
            <a:chOff x="1052" y="2839"/>
            <a:chExt cx="3232" cy="54"/>
          </a:xfrm>
        </p:grpSpPr>
        <p:sp>
          <p:nvSpPr>
            <p:cNvPr id="20493" name="Line 6">
              <a:extLst>
                <a:ext uri="{FF2B5EF4-FFF2-40B4-BE49-F238E27FC236}">
                  <a16:creationId xmlns:a16="http://schemas.microsoft.com/office/drawing/2014/main" id="{89106923-04F6-97A3-DA56-737A5AC6CF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49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Line 7">
              <a:extLst>
                <a:ext uri="{FF2B5EF4-FFF2-40B4-BE49-F238E27FC236}">
                  <a16:creationId xmlns:a16="http://schemas.microsoft.com/office/drawing/2014/main" id="{C9DC95BE-8E64-2365-05D0-3E0E7E1C7F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9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5" name="Line 8">
              <a:extLst>
                <a:ext uri="{FF2B5EF4-FFF2-40B4-BE49-F238E27FC236}">
                  <a16:creationId xmlns:a16="http://schemas.microsoft.com/office/drawing/2014/main" id="{70B26984-3CA9-60A2-B5E5-7E9A3B4C49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0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6" name="Line 9">
              <a:extLst>
                <a:ext uri="{FF2B5EF4-FFF2-40B4-BE49-F238E27FC236}">
                  <a16:creationId xmlns:a16="http://schemas.microsoft.com/office/drawing/2014/main" id="{EB1D4CED-A415-91C1-8CA7-7DD4AB9CA7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9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7" name="Line 10">
              <a:extLst>
                <a:ext uri="{FF2B5EF4-FFF2-40B4-BE49-F238E27FC236}">
                  <a16:creationId xmlns:a16="http://schemas.microsoft.com/office/drawing/2014/main" id="{CCEF34DF-DE7C-C040-E6E6-779913310F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1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8" name="Line 11">
              <a:extLst>
                <a:ext uri="{FF2B5EF4-FFF2-40B4-BE49-F238E27FC236}">
                  <a16:creationId xmlns:a16="http://schemas.microsoft.com/office/drawing/2014/main" id="{6B353C58-BFAE-5D71-7AE7-4DDCEEBB79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00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9" name="Line 12">
              <a:extLst>
                <a:ext uri="{FF2B5EF4-FFF2-40B4-BE49-F238E27FC236}">
                  <a16:creationId xmlns:a16="http://schemas.microsoft.com/office/drawing/2014/main" id="{10D7569F-4CD2-719E-CE8A-FFC72DAD56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1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0" name="Line 13">
              <a:extLst>
                <a:ext uri="{FF2B5EF4-FFF2-40B4-BE49-F238E27FC236}">
                  <a16:creationId xmlns:a16="http://schemas.microsoft.com/office/drawing/2014/main" id="{236FCE0E-7483-729F-5526-2C6F66F68E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40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Line 14">
              <a:extLst>
                <a:ext uri="{FF2B5EF4-FFF2-40B4-BE49-F238E27FC236}">
                  <a16:creationId xmlns:a16="http://schemas.microsoft.com/office/drawing/2014/main" id="{DD35B6BD-9824-6AEC-2B33-02A1380D47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2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2" name="Line 15">
              <a:extLst>
                <a:ext uri="{FF2B5EF4-FFF2-40B4-BE49-F238E27FC236}">
                  <a16:creationId xmlns:a16="http://schemas.microsoft.com/office/drawing/2014/main" id="{B05B1952-5DCC-F9DD-4343-CDBBDC2822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1" y="2869"/>
              <a:ext cx="0" cy="24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3" name="Line 16">
              <a:extLst>
                <a:ext uri="{FF2B5EF4-FFF2-40B4-BE49-F238E27FC236}">
                  <a16:creationId xmlns:a16="http://schemas.microsoft.com/office/drawing/2014/main" id="{191576CB-4219-8B4E-C403-9E749AE726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2" y="2839"/>
              <a:ext cx="3232" cy="0"/>
            </a:xfrm>
            <a:prstGeom prst="line">
              <a:avLst/>
            </a:prstGeom>
            <a:noFill/>
            <a:ln w="50800">
              <a:solidFill>
                <a:schemeClr val="tx2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5" name="Rectangle 17">
            <a:extLst>
              <a:ext uri="{FF2B5EF4-FFF2-40B4-BE49-F238E27FC236}">
                <a16:creationId xmlns:a16="http://schemas.microsoft.com/office/drawing/2014/main" id="{70968615-1149-40D2-C446-F70D0C74B5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9875" y="3019425"/>
            <a:ext cx="3209925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Sample statistic </a:t>
            </a:r>
            <a:br>
              <a:rPr lang="en-US" altLang="en-US" sz="2800" b="1">
                <a:latin typeface="Times New Roman" panose="02020603050405020304" pitchFamily="18" charset="0"/>
              </a:rPr>
            </a:br>
            <a:r>
              <a:rPr lang="en-US" altLang="en-US" sz="2800" b="1">
                <a:latin typeface="Times New Roman" panose="02020603050405020304" pitchFamily="18" charset="0"/>
              </a:rPr>
              <a:t>(point estimate)</a:t>
            </a:r>
          </a:p>
        </p:txBody>
      </p:sp>
      <p:sp>
        <p:nvSpPr>
          <p:cNvPr id="20486" name="Rectangle 18">
            <a:extLst>
              <a:ext uri="{FF2B5EF4-FFF2-40B4-BE49-F238E27FC236}">
                <a16:creationId xmlns:a16="http://schemas.microsoft.com/office/drawing/2014/main" id="{0D27AFEB-04FB-7BAA-FDE4-CBEBA5651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029200"/>
            <a:ext cx="29273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Confidence limit (lower)</a:t>
            </a:r>
          </a:p>
        </p:txBody>
      </p:sp>
      <p:sp>
        <p:nvSpPr>
          <p:cNvPr id="20487" name="Rectangle 19">
            <a:extLst>
              <a:ext uri="{FF2B5EF4-FFF2-40B4-BE49-F238E27FC236}">
                <a16:creationId xmlns:a16="http://schemas.microsoft.com/office/drawing/2014/main" id="{665A4D9D-4679-DDFE-E1BF-4A5C9CF28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250" y="5029200"/>
            <a:ext cx="29273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Confidence limit (upper)</a:t>
            </a:r>
          </a:p>
        </p:txBody>
      </p:sp>
      <p:sp>
        <p:nvSpPr>
          <p:cNvPr id="20488" name="Line 20">
            <a:extLst>
              <a:ext uri="{FF2B5EF4-FFF2-40B4-BE49-F238E27FC236}">
                <a16:creationId xmlns:a16="http://schemas.microsoft.com/office/drawing/2014/main" id="{A11701CE-2BBC-F0FF-4BBF-D6598343AF4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5888" y="3908425"/>
            <a:ext cx="0" cy="114935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Line 21">
            <a:extLst>
              <a:ext uri="{FF2B5EF4-FFF2-40B4-BE49-F238E27FC236}">
                <a16:creationId xmlns:a16="http://schemas.microsoft.com/office/drawing/2014/main" id="{19C91D11-A56A-9CE6-C382-80DA07B760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18288" y="3908425"/>
            <a:ext cx="0" cy="114935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22">
            <a:extLst>
              <a:ext uri="{FF2B5EF4-FFF2-40B4-BE49-F238E27FC236}">
                <a16:creationId xmlns:a16="http://schemas.microsoft.com/office/drawing/2014/main" id="{C3A5D762-149A-45D0-217A-34426C2178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4400" y="3429000"/>
            <a:ext cx="1752600" cy="97472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Rectangle 23">
            <a:extLst>
              <a:ext uri="{FF2B5EF4-FFF2-40B4-BE49-F238E27FC236}">
                <a16:creationId xmlns:a16="http://schemas.microsoft.com/office/drawing/2014/main" id="{401095E7-BDD1-4A54-E17E-63A60FBCA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028825"/>
            <a:ext cx="834231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A probability that the population parameter falls somewhere within the interval.</a:t>
            </a:r>
          </a:p>
        </p:txBody>
      </p:sp>
      <p:sp>
        <p:nvSpPr>
          <p:cNvPr id="20492" name="Oval 24">
            <a:extLst>
              <a:ext uri="{FF2B5EF4-FFF2-40B4-BE49-F238E27FC236}">
                <a16:creationId xmlns:a16="http://schemas.microsoft.com/office/drawing/2014/main" id="{9CC0C9BE-1449-F713-4A6B-2AF2721C7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0713" y="4375150"/>
            <a:ext cx="315912" cy="292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8">
            <a:extLst>
              <a:ext uri="{FF2B5EF4-FFF2-40B4-BE49-F238E27FC236}">
                <a16:creationId xmlns:a16="http://schemas.microsoft.com/office/drawing/2014/main" id="{CA4DFBCA-6E50-46A1-0DA7-ED0C18DB8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 sz="4200"/>
              <a:t>Many Samples Have Same Interval</a:t>
            </a:r>
            <a:endParaRPr lang="en-US" altLang="en-US"/>
          </a:p>
        </p:txBody>
      </p:sp>
      <p:grpSp>
        <p:nvGrpSpPr>
          <p:cNvPr id="24578" name="Group 36">
            <a:extLst>
              <a:ext uri="{FF2B5EF4-FFF2-40B4-BE49-F238E27FC236}">
                <a16:creationId xmlns:a16="http://schemas.microsoft.com/office/drawing/2014/main" id="{7EFEED12-38A1-4EAA-878A-5A3F19CAA8A9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981200"/>
            <a:ext cx="8991600" cy="3810000"/>
            <a:chOff x="240" y="1248"/>
            <a:chExt cx="5664" cy="2400"/>
          </a:xfrm>
        </p:grpSpPr>
        <p:sp>
          <p:nvSpPr>
            <p:cNvPr id="24579" name="Line 2">
              <a:extLst>
                <a:ext uri="{FF2B5EF4-FFF2-40B4-BE49-F238E27FC236}">
                  <a16:creationId xmlns:a16="http://schemas.microsoft.com/office/drawing/2014/main" id="{269F79A2-416A-4195-D435-0D60A812E48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6" y="2086"/>
              <a:ext cx="0" cy="13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0" name="Line 3">
              <a:extLst>
                <a:ext uri="{FF2B5EF4-FFF2-40B4-BE49-F238E27FC236}">
                  <a16:creationId xmlns:a16="http://schemas.microsoft.com/office/drawing/2014/main" id="{160BA4F1-1F1E-AC4D-1B70-25A03799D5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86" y="2086"/>
              <a:ext cx="0" cy="13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1" name="Line 4">
              <a:extLst>
                <a:ext uri="{FF2B5EF4-FFF2-40B4-BE49-F238E27FC236}">
                  <a16:creationId xmlns:a16="http://schemas.microsoft.com/office/drawing/2014/main" id="{F6C24B0E-925C-600D-2352-4C663BC8FC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7" y="2086"/>
              <a:ext cx="0" cy="13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2" name="Line 5">
              <a:extLst>
                <a:ext uri="{FF2B5EF4-FFF2-40B4-BE49-F238E27FC236}">
                  <a16:creationId xmlns:a16="http://schemas.microsoft.com/office/drawing/2014/main" id="{C139978D-20AA-C36B-A64C-2C037B33A5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6" y="2086"/>
              <a:ext cx="0" cy="13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3" name="Line 6">
              <a:extLst>
                <a:ext uri="{FF2B5EF4-FFF2-40B4-BE49-F238E27FC236}">
                  <a16:creationId xmlns:a16="http://schemas.microsoft.com/office/drawing/2014/main" id="{33E3EC8D-97BA-FC95-DBFE-DDEFEEFDF8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5" y="2086"/>
              <a:ext cx="0" cy="13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4" name="Line 7">
              <a:extLst>
                <a:ext uri="{FF2B5EF4-FFF2-40B4-BE49-F238E27FC236}">
                  <a16:creationId xmlns:a16="http://schemas.microsoft.com/office/drawing/2014/main" id="{0DF8D016-4E3B-9F49-C39E-C3440A8762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2086"/>
              <a:ext cx="0" cy="13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85" name="Rectangle 9">
              <a:extLst>
                <a:ext uri="{FF2B5EF4-FFF2-40B4-BE49-F238E27FC236}">
                  <a16:creationId xmlns:a16="http://schemas.microsoft.com/office/drawing/2014/main" id="{73D68F0A-B578-052C-4DC1-9E87DECF0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2728"/>
              <a:ext cx="1577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latin typeface="Times New Roman" panose="02020603050405020304" pitchFamily="18" charset="0"/>
                </a:rPr>
                <a:t>90% Samples</a:t>
              </a:r>
            </a:p>
          </p:txBody>
        </p:sp>
        <p:sp>
          <p:nvSpPr>
            <p:cNvPr id="24586" name="Rectangle 10">
              <a:extLst>
                <a:ext uri="{FF2B5EF4-FFF2-40B4-BE49-F238E27FC236}">
                  <a16:creationId xmlns:a16="http://schemas.microsoft.com/office/drawing/2014/main" id="{9B2A829D-6578-A390-9513-47743A047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3066"/>
              <a:ext cx="1577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latin typeface="Times New Roman" panose="02020603050405020304" pitchFamily="18" charset="0"/>
                </a:rPr>
                <a:t>95% Samples</a:t>
              </a:r>
            </a:p>
          </p:txBody>
        </p:sp>
        <p:sp>
          <p:nvSpPr>
            <p:cNvPr id="24587" name="Rectangle 11">
              <a:extLst>
                <a:ext uri="{FF2B5EF4-FFF2-40B4-BE49-F238E27FC236}">
                  <a16:creationId xmlns:a16="http://schemas.microsoft.com/office/drawing/2014/main" id="{24F8CE5E-FD0C-E1F7-3399-F956B2918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1" y="3362"/>
              <a:ext cx="1577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latin typeface="Times New Roman" panose="02020603050405020304" pitchFamily="18" charset="0"/>
                </a:rPr>
                <a:t>99% Samples</a:t>
              </a:r>
            </a:p>
          </p:txBody>
        </p:sp>
        <p:sp>
          <p:nvSpPr>
            <p:cNvPr id="24588" name="Rectangle 12">
              <a:extLst>
                <a:ext uri="{FF2B5EF4-FFF2-40B4-BE49-F238E27FC236}">
                  <a16:creationId xmlns:a16="http://schemas.microsoft.com/office/drawing/2014/main" id="{CF91139E-A9C7-3BFA-D1BB-D6562F226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4" y="2248"/>
              <a:ext cx="2514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>
                  <a:latin typeface="Symbol" pitchFamily="2" charset="2"/>
                </a:rPr>
                <a:t></a:t>
              </a:r>
              <a:r>
                <a:rPr lang="en-US" altLang="en-US" b="1">
                  <a:latin typeface="Times New Roman" panose="02020603050405020304" pitchFamily="18" charset="0"/>
                </a:rPr>
                <a:t>+1.65</a:t>
              </a:r>
              <a:r>
                <a:rPr lang="en-US" altLang="en-US" b="1">
                  <a:latin typeface="Symbol" pitchFamily="2" charset="2"/>
                </a:rPr>
                <a:t></a:t>
              </a:r>
              <a:r>
                <a:rPr lang="en-US" altLang="en-US" b="1" baseline="-25000">
                  <a:latin typeface="Times New Roman" panose="02020603050405020304" pitchFamily="18" charset="0"/>
                </a:rPr>
                <a:t>xbar</a:t>
              </a:r>
              <a:r>
                <a:rPr lang="en-US" altLang="en-US" b="1" baseline="-25000">
                  <a:latin typeface="Arial" panose="020B0604020202020204" pitchFamily="34" charset="0"/>
                </a:rPr>
                <a:t>        </a:t>
              </a:r>
              <a:r>
                <a:rPr lang="en-US" altLang="en-US" b="1">
                  <a:latin typeface="Symbol" pitchFamily="2" charset="2"/>
                </a:rPr>
                <a:t></a:t>
              </a:r>
              <a:r>
                <a:rPr lang="en-US" altLang="en-US" b="1">
                  <a:latin typeface="Times New Roman" panose="02020603050405020304" pitchFamily="18" charset="0"/>
                </a:rPr>
                <a:t>+2.58</a:t>
              </a:r>
              <a:r>
                <a:rPr lang="en-US" altLang="en-US" b="1">
                  <a:latin typeface="Symbol" pitchFamily="2" charset="2"/>
                </a:rPr>
                <a:t></a:t>
              </a:r>
              <a:r>
                <a:rPr lang="en-US" altLang="en-US" b="1" baseline="-25000">
                  <a:latin typeface="Times New Roman" panose="02020603050405020304" pitchFamily="18" charset="0"/>
                </a:rPr>
                <a:t>xbar</a:t>
              </a:r>
              <a:endParaRPr lang="en-US" altLang="en-US" b="1" baseline="-25000">
                <a:latin typeface="Arial" panose="020B0604020202020204" pitchFamily="34" charset="0"/>
              </a:endParaRPr>
            </a:p>
          </p:txBody>
        </p:sp>
        <p:sp>
          <p:nvSpPr>
            <p:cNvPr id="24589" name="Line 13">
              <a:extLst>
                <a:ext uri="{FF2B5EF4-FFF2-40B4-BE49-F238E27FC236}">
                  <a16:creationId xmlns:a16="http://schemas.microsoft.com/office/drawing/2014/main" id="{9AB786E8-33B7-8C86-4651-AAF1441366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44" y="1440"/>
              <a:ext cx="0" cy="77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4590" name="Group 14">
              <a:extLst>
                <a:ext uri="{FF2B5EF4-FFF2-40B4-BE49-F238E27FC236}">
                  <a16:creationId xmlns:a16="http://schemas.microsoft.com/office/drawing/2014/main" id="{C5AD7AE3-725B-FAA0-8BD2-6223C64C3C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3" y="1428"/>
              <a:ext cx="4663" cy="681"/>
              <a:chOff x="576" y="1402"/>
              <a:chExt cx="4657" cy="800"/>
            </a:xfrm>
          </p:grpSpPr>
          <p:sp>
            <p:nvSpPr>
              <p:cNvPr id="24609" name="Freeform 15">
                <a:extLst>
                  <a:ext uri="{FF2B5EF4-FFF2-40B4-BE49-F238E27FC236}">
                    <a16:creationId xmlns:a16="http://schemas.microsoft.com/office/drawing/2014/main" id="{F9B8B765-2B36-5BA1-1D11-1E0108B65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" y="1402"/>
                <a:ext cx="2329" cy="800"/>
              </a:xfrm>
              <a:custGeom>
                <a:avLst/>
                <a:gdLst>
                  <a:gd name="T0" fmla="*/ 2328 w 2329"/>
                  <a:gd name="T1" fmla="*/ 799 h 800"/>
                  <a:gd name="T2" fmla="*/ 2083 w 2329"/>
                  <a:gd name="T3" fmla="*/ 788 h 800"/>
                  <a:gd name="T4" fmla="*/ 1958 w 2329"/>
                  <a:gd name="T5" fmla="*/ 780 h 800"/>
                  <a:gd name="T6" fmla="*/ 1838 w 2329"/>
                  <a:gd name="T7" fmla="*/ 767 h 800"/>
                  <a:gd name="T8" fmla="*/ 1715 w 2329"/>
                  <a:gd name="T9" fmla="*/ 748 h 800"/>
                  <a:gd name="T10" fmla="*/ 1595 w 2329"/>
                  <a:gd name="T11" fmla="*/ 724 h 800"/>
                  <a:gd name="T12" fmla="*/ 1470 w 2329"/>
                  <a:gd name="T13" fmla="*/ 690 h 800"/>
                  <a:gd name="T14" fmla="*/ 1225 w 2329"/>
                  <a:gd name="T15" fmla="*/ 599 h 800"/>
                  <a:gd name="T16" fmla="*/ 982 w 2329"/>
                  <a:gd name="T17" fmla="*/ 467 h 800"/>
                  <a:gd name="T18" fmla="*/ 737 w 2329"/>
                  <a:gd name="T19" fmla="*/ 311 h 800"/>
                  <a:gd name="T20" fmla="*/ 613 w 2329"/>
                  <a:gd name="T21" fmla="*/ 232 h 800"/>
                  <a:gd name="T22" fmla="*/ 488 w 2329"/>
                  <a:gd name="T23" fmla="*/ 158 h 800"/>
                  <a:gd name="T24" fmla="*/ 368 w 2329"/>
                  <a:gd name="T25" fmla="*/ 91 h 800"/>
                  <a:gd name="T26" fmla="*/ 245 w 2329"/>
                  <a:gd name="T27" fmla="*/ 43 h 800"/>
                  <a:gd name="T28" fmla="*/ 124 w 2329"/>
                  <a:gd name="T29" fmla="*/ 11 h 800"/>
                  <a:gd name="T30" fmla="*/ 0 w 2329"/>
                  <a:gd name="T31" fmla="*/ 0 h 80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329" h="800">
                    <a:moveTo>
                      <a:pt x="2328" y="799"/>
                    </a:moveTo>
                    <a:lnTo>
                      <a:pt x="2083" y="788"/>
                    </a:lnTo>
                    <a:lnTo>
                      <a:pt x="1958" y="780"/>
                    </a:lnTo>
                    <a:lnTo>
                      <a:pt x="1838" y="767"/>
                    </a:lnTo>
                    <a:lnTo>
                      <a:pt x="1715" y="748"/>
                    </a:lnTo>
                    <a:lnTo>
                      <a:pt x="1595" y="724"/>
                    </a:lnTo>
                    <a:lnTo>
                      <a:pt x="1470" y="690"/>
                    </a:lnTo>
                    <a:lnTo>
                      <a:pt x="1225" y="599"/>
                    </a:lnTo>
                    <a:lnTo>
                      <a:pt x="982" y="467"/>
                    </a:lnTo>
                    <a:lnTo>
                      <a:pt x="737" y="311"/>
                    </a:lnTo>
                    <a:lnTo>
                      <a:pt x="613" y="232"/>
                    </a:lnTo>
                    <a:lnTo>
                      <a:pt x="488" y="158"/>
                    </a:lnTo>
                    <a:lnTo>
                      <a:pt x="368" y="91"/>
                    </a:lnTo>
                    <a:lnTo>
                      <a:pt x="245" y="43"/>
                    </a:lnTo>
                    <a:lnTo>
                      <a:pt x="124" y="11"/>
                    </a:lnTo>
                    <a:lnTo>
                      <a:pt x="0" y="0"/>
                    </a:lnTo>
                  </a:path>
                </a:pathLst>
              </a:custGeom>
              <a:noFill/>
              <a:ln w="76200" cap="rnd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610" name="Freeform 16">
                <a:extLst>
                  <a:ext uri="{FF2B5EF4-FFF2-40B4-BE49-F238E27FC236}">
                    <a16:creationId xmlns:a16="http://schemas.microsoft.com/office/drawing/2014/main" id="{67798629-844F-847A-0E8B-AC029C5690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" y="1402"/>
                <a:ext cx="2329" cy="800"/>
              </a:xfrm>
              <a:custGeom>
                <a:avLst/>
                <a:gdLst>
                  <a:gd name="T0" fmla="*/ 0 w 2329"/>
                  <a:gd name="T1" fmla="*/ 799 h 800"/>
                  <a:gd name="T2" fmla="*/ 245 w 2329"/>
                  <a:gd name="T3" fmla="*/ 788 h 800"/>
                  <a:gd name="T4" fmla="*/ 368 w 2329"/>
                  <a:gd name="T5" fmla="*/ 780 h 800"/>
                  <a:gd name="T6" fmla="*/ 490 w 2329"/>
                  <a:gd name="T7" fmla="*/ 767 h 800"/>
                  <a:gd name="T8" fmla="*/ 613 w 2329"/>
                  <a:gd name="T9" fmla="*/ 748 h 800"/>
                  <a:gd name="T10" fmla="*/ 737 w 2329"/>
                  <a:gd name="T11" fmla="*/ 724 h 800"/>
                  <a:gd name="T12" fmla="*/ 858 w 2329"/>
                  <a:gd name="T13" fmla="*/ 690 h 800"/>
                  <a:gd name="T14" fmla="*/ 1102 w 2329"/>
                  <a:gd name="T15" fmla="*/ 599 h 800"/>
                  <a:gd name="T16" fmla="*/ 1346 w 2329"/>
                  <a:gd name="T17" fmla="*/ 467 h 800"/>
                  <a:gd name="T18" fmla="*/ 1595 w 2329"/>
                  <a:gd name="T19" fmla="*/ 311 h 800"/>
                  <a:gd name="T20" fmla="*/ 1715 w 2329"/>
                  <a:gd name="T21" fmla="*/ 232 h 800"/>
                  <a:gd name="T22" fmla="*/ 1840 w 2329"/>
                  <a:gd name="T23" fmla="*/ 158 h 800"/>
                  <a:gd name="T24" fmla="*/ 1960 w 2329"/>
                  <a:gd name="T25" fmla="*/ 91 h 800"/>
                  <a:gd name="T26" fmla="*/ 2083 w 2329"/>
                  <a:gd name="T27" fmla="*/ 43 h 800"/>
                  <a:gd name="T28" fmla="*/ 2208 w 2329"/>
                  <a:gd name="T29" fmla="*/ 11 h 800"/>
                  <a:gd name="T30" fmla="*/ 2328 w 2329"/>
                  <a:gd name="T31" fmla="*/ 0 h 80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329" h="800">
                    <a:moveTo>
                      <a:pt x="0" y="799"/>
                    </a:moveTo>
                    <a:lnTo>
                      <a:pt x="245" y="788"/>
                    </a:lnTo>
                    <a:lnTo>
                      <a:pt x="368" y="780"/>
                    </a:lnTo>
                    <a:lnTo>
                      <a:pt x="490" y="767"/>
                    </a:lnTo>
                    <a:lnTo>
                      <a:pt x="613" y="748"/>
                    </a:lnTo>
                    <a:lnTo>
                      <a:pt x="737" y="724"/>
                    </a:lnTo>
                    <a:lnTo>
                      <a:pt x="858" y="690"/>
                    </a:lnTo>
                    <a:lnTo>
                      <a:pt x="1102" y="599"/>
                    </a:lnTo>
                    <a:lnTo>
                      <a:pt x="1346" y="467"/>
                    </a:lnTo>
                    <a:lnTo>
                      <a:pt x="1595" y="311"/>
                    </a:lnTo>
                    <a:lnTo>
                      <a:pt x="1715" y="232"/>
                    </a:lnTo>
                    <a:lnTo>
                      <a:pt x="1840" y="158"/>
                    </a:lnTo>
                    <a:lnTo>
                      <a:pt x="1960" y="91"/>
                    </a:lnTo>
                    <a:lnTo>
                      <a:pt x="2083" y="43"/>
                    </a:lnTo>
                    <a:lnTo>
                      <a:pt x="2208" y="11"/>
                    </a:lnTo>
                    <a:lnTo>
                      <a:pt x="2328" y="0"/>
                    </a:lnTo>
                  </a:path>
                </a:pathLst>
              </a:custGeom>
              <a:noFill/>
              <a:ln w="76200" cap="rnd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591" name="Rectangle 17">
              <a:extLst>
                <a:ext uri="{FF2B5EF4-FFF2-40B4-BE49-F238E27FC236}">
                  <a16:creationId xmlns:a16="http://schemas.microsoft.com/office/drawing/2014/main" id="{532E04B5-6078-AF44-6B48-55038403A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2" y="3047"/>
              <a:ext cx="128" cy="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4592" name="Line 18">
              <a:extLst>
                <a:ext uri="{FF2B5EF4-FFF2-40B4-BE49-F238E27FC236}">
                  <a16:creationId xmlns:a16="http://schemas.microsoft.com/office/drawing/2014/main" id="{A2783246-AFFE-C74A-E166-FCB2D2EDA9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1" y="2149"/>
              <a:ext cx="4806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3" name="Line 19">
              <a:extLst>
                <a:ext uri="{FF2B5EF4-FFF2-40B4-BE49-F238E27FC236}">
                  <a16:creationId xmlns:a16="http://schemas.microsoft.com/office/drawing/2014/main" id="{B80847AC-4EAB-F734-F620-C966D25016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8" y="2730"/>
              <a:ext cx="0" cy="80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4" name="Line 20">
              <a:extLst>
                <a:ext uri="{FF2B5EF4-FFF2-40B4-BE49-F238E27FC236}">
                  <a16:creationId xmlns:a16="http://schemas.microsoft.com/office/drawing/2014/main" id="{4BC42147-1341-F7A8-C0FC-60C5859112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6" y="2730"/>
              <a:ext cx="0" cy="80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5" name="Line 21">
              <a:extLst>
                <a:ext uri="{FF2B5EF4-FFF2-40B4-BE49-F238E27FC236}">
                  <a16:creationId xmlns:a16="http://schemas.microsoft.com/office/drawing/2014/main" id="{CAD7495E-636C-7609-7267-F0B2533C80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8" y="2730"/>
              <a:ext cx="0" cy="4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6" name="Line 22">
              <a:extLst>
                <a:ext uri="{FF2B5EF4-FFF2-40B4-BE49-F238E27FC236}">
                  <a16:creationId xmlns:a16="http://schemas.microsoft.com/office/drawing/2014/main" id="{4F45A053-C871-B2B3-17B4-6BA55E197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6" y="2730"/>
              <a:ext cx="0" cy="4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7" name="Line 23">
              <a:extLst>
                <a:ext uri="{FF2B5EF4-FFF2-40B4-BE49-F238E27FC236}">
                  <a16:creationId xmlns:a16="http://schemas.microsoft.com/office/drawing/2014/main" id="{E552B882-02DC-CB08-D5F3-D7BB3D832E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6" y="2730"/>
              <a:ext cx="0" cy="2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8" name="Line 24">
              <a:extLst>
                <a:ext uri="{FF2B5EF4-FFF2-40B4-BE49-F238E27FC236}">
                  <a16:creationId xmlns:a16="http://schemas.microsoft.com/office/drawing/2014/main" id="{8CD1D864-75F6-D6BA-0226-730D787468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5" y="2730"/>
              <a:ext cx="0" cy="2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599" name="Line 25">
              <a:extLst>
                <a:ext uri="{FF2B5EF4-FFF2-40B4-BE49-F238E27FC236}">
                  <a16:creationId xmlns:a16="http://schemas.microsoft.com/office/drawing/2014/main" id="{B75FA3FF-DCD9-1A9C-EF89-3C7DD25F78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5" y="3463"/>
              <a:ext cx="93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0" name="Line 26">
              <a:extLst>
                <a:ext uri="{FF2B5EF4-FFF2-40B4-BE49-F238E27FC236}">
                  <a16:creationId xmlns:a16="http://schemas.microsoft.com/office/drawing/2014/main" id="{8414300B-FC4C-0AB4-C9D3-D30B90807F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1" y="3170"/>
              <a:ext cx="48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1" name="Line 27">
              <a:extLst>
                <a:ext uri="{FF2B5EF4-FFF2-40B4-BE49-F238E27FC236}">
                  <a16:creationId xmlns:a16="http://schemas.microsoft.com/office/drawing/2014/main" id="{0497A8BB-35DC-35D7-C418-0C8450FE1A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10" y="3170"/>
              <a:ext cx="50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2" name="Line 28">
              <a:extLst>
                <a:ext uri="{FF2B5EF4-FFF2-40B4-BE49-F238E27FC236}">
                  <a16:creationId xmlns:a16="http://schemas.microsoft.com/office/drawing/2014/main" id="{202719D3-5798-39DE-B143-CBB5AD012C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338" y="3463"/>
              <a:ext cx="95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03" name="Rectangle 29">
              <a:extLst>
                <a:ext uri="{FF2B5EF4-FFF2-40B4-BE49-F238E27FC236}">
                  <a16:creationId xmlns:a16="http://schemas.microsoft.com/office/drawing/2014/main" id="{77242E3C-6FDD-3062-2EAE-FE1826C78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2" y="2023"/>
              <a:ext cx="472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3200" b="1">
                  <a:latin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4604" name="Rectangle 30">
              <a:extLst>
                <a:ext uri="{FF2B5EF4-FFF2-40B4-BE49-F238E27FC236}">
                  <a16:creationId xmlns:a16="http://schemas.microsoft.com/office/drawing/2014/main" id="{E7224D48-27D0-0A03-6895-B95028832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6" y="2451"/>
              <a:ext cx="1134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latin typeface="Symbol" pitchFamily="2" charset="2"/>
                </a:rPr>
                <a:t></a:t>
              </a:r>
              <a:r>
                <a:rPr lang="en-US" altLang="en-US" b="1">
                  <a:latin typeface="Times New Roman" panose="02020603050405020304" pitchFamily="18" charset="0"/>
                </a:rPr>
                <a:t>+1.96</a:t>
              </a:r>
              <a:r>
                <a:rPr lang="en-US" altLang="en-US" b="1">
                  <a:latin typeface="Symbol" pitchFamily="2" charset="2"/>
                </a:rPr>
                <a:t></a:t>
              </a:r>
              <a:r>
                <a:rPr lang="en-US" altLang="en-US" b="1" baseline="-25000">
                  <a:latin typeface="Times New Roman" panose="02020603050405020304" pitchFamily="18" charset="0"/>
                </a:rPr>
                <a:t>xbar</a:t>
              </a:r>
            </a:p>
          </p:txBody>
        </p:sp>
        <p:sp>
          <p:nvSpPr>
            <p:cNvPr id="24605" name="Rectangle 31">
              <a:extLst>
                <a:ext uri="{FF2B5EF4-FFF2-40B4-BE49-F238E27FC236}">
                  <a16:creationId xmlns:a16="http://schemas.microsoft.com/office/drawing/2014/main" id="{B1479A0B-BD9E-0259-6479-01CF612A5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" y="2261"/>
              <a:ext cx="2369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b="1">
                  <a:latin typeface="Symbol" pitchFamily="2" charset="2"/>
                </a:rPr>
                <a:t></a:t>
              </a:r>
              <a:r>
                <a:rPr lang="en-US" altLang="en-US" b="1">
                  <a:latin typeface="Times New Roman" panose="02020603050405020304" pitchFamily="18" charset="0"/>
                </a:rPr>
                <a:t>-2.58</a:t>
              </a:r>
              <a:r>
                <a:rPr lang="en-US" altLang="en-US" b="1">
                  <a:latin typeface="Symbol" pitchFamily="2" charset="2"/>
                </a:rPr>
                <a:t></a:t>
              </a:r>
              <a:r>
                <a:rPr lang="en-US" altLang="en-US" b="1" baseline="-25000">
                  <a:latin typeface="Times New Roman" panose="02020603050405020304" pitchFamily="18" charset="0"/>
                </a:rPr>
                <a:t>xbar </a:t>
              </a:r>
              <a:r>
                <a:rPr lang="en-US" altLang="en-US" b="1" baseline="-25000">
                  <a:latin typeface="Arial" panose="020B0604020202020204" pitchFamily="34" charset="0"/>
                </a:rPr>
                <a:t>       </a:t>
              </a:r>
              <a:r>
                <a:rPr lang="en-US" altLang="en-US" b="1">
                  <a:latin typeface="Symbol" pitchFamily="2" charset="2"/>
                </a:rPr>
                <a:t></a:t>
              </a:r>
              <a:r>
                <a:rPr lang="en-US" altLang="en-US" b="1">
                  <a:latin typeface="Times New Roman" panose="02020603050405020304" pitchFamily="18" charset="0"/>
                </a:rPr>
                <a:t>-1.65</a:t>
              </a:r>
              <a:r>
                <a:rPr lang="en-US" altLang="en-US" b="1">
                  <a:latin typeface="Symbol" pitchFamily="2" charset="2"/>
                </a:rPr>
                <a:t></a:t>
              </a:r>
              <a:r>
                <a:rPr lang="en-US" altLang="en-US" b="1" baseline="-25000">
                  <a:latin typeface="Times New Roman" panose="02020603050405020304" pitchFamily="18" charset="0"/>
                </a:rPr>
                <a:t>xbar</a:t>
              </a:r>
              <a:endParaRPr lang="en-US" altLang="en-US" b="1" baseline="-25000">
                <a:latin typeface="Arial" panose="020B0604020202020204" pitchFamily="34" charset="0"/>
              </a:endParaRPr>
            </a:p>
          </p:txBody>
        </p:sp>
        <p:sp>
          <p:nvSpPr>
            <p:cNvPr id="24606" name="Rectangle 32">
              <a:extLst>
                <a:ext uri="{FF2B5EF4-FFF2-40B4-BE49-F238E27FC236}">
                  <a16:creationId xmlns:a16="http://schemas.microsoft.com/office/drawing/2014/main" id="{CD1ACF35-9D4A-F223-E429-7664A3108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5" y="2451"/>
              <a:ext cx="1134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>
                  <a:latin typeface="Symbol" pitchFamily="2" charset="2"/>
                </a:rPr>
                <a:t></a:t>
              </a:r>
              <a:r>
                <a:rPr lang="en-US" altLang="en-US" b="1">
                  <a:latin typeface="Times New Roman" panose="02020603050405020304" pitchFamily="18" charset="0"/>
                </a:rPr>
                <a:t>-1.96</a:t>
              </a:r>
              <a:r>
                <a:rPr lang="en-US" altLang="en-US" b="1">
                  <a:latin typeface="Symbol" pitchFamily="2" charset="2"/>
                </a:rPr>
                <a:t></a:t>
              </a:r>
              <a:r>
                <a:rPr lang="en-US" altLang="en-US" b="1" baseline="-25000">
                  <a:latin typeface="Times New Roman" panose="02020603050405020304" pitchFamily="18" charset="0"/>
                </a:rPr>
                <a:t>xbar</a:t>
              </a:r>
              <a:endParaRPr lang="en-US" altLang="en-US" b="1" baseline="-25000">
                <a:latin typeface="Arial" panose="020B0604020202020204" pitchFamily="34" charset="0"/>
              </a:endParaRPr>
            </a:p>
          </p:txBody>
        </p:sp>
        <p:sp>
          <p:nvSpPr>
            <p:cNvPr id="24607" name="Rectangle 33">
              <a:extLst>
                <a:ext uri="{FF2B5EF4-FFF2-40B4-BE49-F238E27FC236}">
                  <a16:creationId xmlns:a16="http://schemas.microsoft.com/office/drawing/2014/main" id="{7C21D641-95D9-D526-77DC-861182FB6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1" y="2236"/>
              <a:ext cx="506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3200" b="1">
                  <a:latin typeface="Symbol" pitchFamily="2" charset="2"/>
                </a:rPr>
                <a:t></a:t>
              </a:r>
            </a:p>
          </p:txBody>
        </p:sp>
        <p:sp>
          <p:nvSpPr>
            <p:cNvPr id="24608" name="Rectangle 34">
              <a:extLst>
                <a:ext uri="{FF2B5EF4-FFF2-40B4-BE49-F238E27FC236}">
                  <a16:creationId xmlns:a16="http://schemas.microsoft.com/office/drawing/2014/main" id="{931A813D-2D23-9008-3E21-BFC52519B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1248"/>
              <a:ext cx="2396" cy="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136525" rIns="92075" bIns="136525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>
                <a:lnSpc>
                  <a:spcPct val="120000"/>
                </a:lnSpc>
                <a:spcBef>
                  <a:spcPct val="50000"/>
                </a:spcBef>
              </a:pPr>
              <a:r>
                <a:rPr lang="en-US" altLang="en-US" sz="3200" b="1">
                  <a:latin typeface="Times New Roman" panose="02020603050405020304" pitchFamily="18" charset="0"/>
                </a:rPr>
                <a:t>X</a:t>
              </a:r>
              <a:r>
                <a:rPr lang="en-US" altLang="en-US" sz="1800" b="1">
                  <a:latin typeface="Times New Roman" panose="02020603050405020304" pitchFamily="18" charset="0"/>
                </a:rPr>
                <a:t>bar</a:t>
              </a:r>
              <a:r>
                <a:rPr lang="en-US" altLang="en-US" sz="3200" b="1" i="1">
                  <a:latin typeface="Times New Roman" panose="02020603050405020304" pitchFamily="18" charset="0"/>
                </a:rPr>
                <a:t> </a:t>
              </a:r>
              <a:r>
                <a:rPr lang="en-US" altLang="en-US" sz="3200" b="1">
                  <a:latin typeface="Times New Roman" panose="02020603050405020304" pitchFamily="18" charset="0"/>
                </a:rPr>
                <a:t>=</a:t>
              </a:r>
              <a:r>
                <a:rPr lang="en-US" altLang="en-US" sz="3200" b="1">
                  <a:latin typeface="Arial" panose="020B0604020202020204" pitchFamily="34" charset="0"/>
                </a:rPr>
                <a:t> </a:t>
              </a:r>
              <a:r>
                <a:rPr lang="en-US" altLang="en-US" sz="3200" b="1">
                  <a:latin typeface="Symbol" pitchFamily="2" charset="2"/>
                </a:rPr>
                <a:t></a:t>
              </a:r>
              <a:r>
                <a:rPr lang="en-US" altLang="en-US" sz="3200" b="1">
                  <a:latin typeface="Arial" panose="020B0604020202020204" pitchFamily="34" charset="0"/>
                </a:rPr>
                <a:t> ± </a:t>
              </a:r>
              <a:r>
                <a:rPr lang="en-US" altLang="en-US" sz="3200" b="1">
                  <a:latin typeface="Times New Roman" panose="02020603050405020304" pitchFamily="18" charset="0"/>
                </a:rPr>
                <a:t>Z</a:t>
              </a:r>
              <a:r>
                <a:rPr lang="en-US" altLang="en-US" sz="3200" b="1">
                  <a:latin typeface="Symbol" pitchFamily="2" charset="2"/>
                </a:rPr>
                <a:t></a:t>
              </a:r>
              <a:r>
                <a:rPr lang="en-US" altLang="en-US" sz="3200" b="1" baseline="-25000">
                  <a:latin typeface="Times New Roman" panose="02020603050405020304" pitchFamily="18" charset="0"/>
                </a:rPr>
                <a:t>xbar</a:t>
              </a:r>
              <a:endParaRPr lang="en-US" altLang="en-US" sz="3200" b="1" baseline="-250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5A220BA1-61B4-741D-6464-B54FCA66F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>
              <a:lnSpc>
                <a:spcPct val="85000"/>
              </a:lnSpc>
            </a:pPr>
            <a:r>
              <a:rPr lang="en-US" altLang="en-US" sz="4000"/>
              <a:t>Confidence Interval for Population Mean</a:t>
            </a:r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3">
                <a:extLst>
                  <a:ext uri="{FF2B5EF4-FFF2-40B4-BE49-F238E27FC236}">
                    <a16:creationId xmlns:a16="http://schemas.microsoft.com/office/drawing/2014/main" id="{1B9EBB1B-102F-F519-A4B4-AA6579DF00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9950" y="1981200"/>
                <a:ext cx="8274050" cy="4114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0487" tIns="44450" rIns="90487" bIns="44450" numCol="1" anchor="t" anchorCtr="0" compatLnSpc="1">
                <a:prstTxWarp prst="textNoShape">
                  <a:avLst/>
                </a:prstTxWarp>
              </a:bodyPr>
              <a:lstStyle>
                <a:lvl1pPr marL="352425" indent="-352425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63588" indent="-293688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76338" indent="-236538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44650" indent="-234950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33363" algn="l" defTabSz="939800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0" indent="-571500" defTabSz="914400">
                  <a:spcBef>
                    <a:spcPct val="33000"/>
                  </a:spcBef>
                </a:pPr>
                <a:r>
                  <a:rPr lang="en-US" altLang="en-US" sz="2800"/>
                  <a:t>Confidence limits make up the confidence interval</a:t>
                </a:r>
              </a:p>
              <a:p>
                <a:pPr marL="571500" indent="-571500" defTabSz="914400">
                  <a:spcBef>
                    <a:spcPct val="33000"/>
                  </a:spcBef>
                </a:pPr>
                <a:r>
                  <a:rPr lang="en-US" altLang="en-US" sz="2800"/>
                  <a:t>Large sample Confidence Interval for </a:t>
                </a:r>
                <a:r>
                  <a:rPr lang="en-US" altLang="en-US" sz="2800">
                    <a:latin typeface="Symbol" pitchFamily="2" charset="2"/>
                  </a:rPr>
                  <a:t>m, </a:t>
                </a:r>
                <a:r>
                  <a:rPr lang="en-US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based on z</a:t>
                </a:r>
              </a:p>
              <a:p>
                <a:pPr marL="0" indent="0" defTabSz="914400">
                  <a:spcBef>
                    <a:spcPct val="33000"/>
                  </a:spcBef>
                  <a:buNone/>
                </a:pPr>
                <a:r>
                  <a:rPr lang="en-US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For known </a:t>
                </a:r>
                <a:r>
                  <a:rPr lang="en-US" altLang="en-US" sz="2800">
                    <a:latin typeface="Symbol" pitchFamily="2" charset="2"/>
                    <a:cs typeface="Times New Roman" panose="02020603050405020304" pitchFamily="18" charset="0"/>
                  </a:rPr>
                  <a:t>s</a:t>
                </a:r>
                <a:r>
                  <a:rPr lang="en-US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(standard deviation of population)</a:t>
                </a:r>
              </a:p>
              <a:p>
                <a:pPr marL="571500" indent="-571500" defTabSz="914400">
                  <a:spcBef>
                    <a:spcPct val="33000"/>
                  </a:spcBef>
                </a:pP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en-US" sz="1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Z</a:t>
                </a:r>
                <a:r>
                  <a:rPr lang="en-US" altLang="en-US" sz="2800" b="1">
                    <a:latin typeface="Symbol" pitchFamily="2" charset="2"/>
                    <a:cs typeface="Times New Roman" panose="02020603050405020304" pitchFamily="18" charset="0"/>
                  </a:rPr>
                  <a:t></a:t>
                </a:r>
                <a:r>
                  <a:rPr lang="en-US" altLang="en-US" sz="28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xbar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X</a:t>
                </a:r>
                <a:r>
                  <a:rPr lang="en-US" altLang="en-US" sz="1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Z(</a:t>
                </a:r>
                <a:r>
                  <a:rPr lang="en-US" altLang="en-US" sz="2800" b="1">
                    <a:latin typeface="Symbol" pitchFamily="2" charset="2"/>
                    <a:cs typeface="Times New Roman" panose="02020603050405020304" pitchFamily="18" charset="0"/>
                  </a:rPr>
                  <a:t>/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0" indent="0" defTabSz="914400">
                  <a:spcBef>
                    <a:spcPct val="33000"/>
                  </a:spcBef>
                  <a:buNone/>
                </a:pPr>
                <a:r>
                  <a:rPr lang="en-US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For unknown </a:t>
                </a:r>
                <a:r>
                  <a:rPr lang="en-US" altLang="en-US" sz="2800">
                    <a:latin typeface="Symbol" pitchFamily="2" charset="2"/>
                    <a:cs typeface="Times New Roman" panose="02020603050405020304" pitchFamily="18" charset="0"/>
                  </a:rPr>
                  <a:t>s</a:t>
                </a:r>
                <a:r>
                  <a:rPr lang="en-US" altLang="en-US" sz="2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(standard deviation of sample)</a:t>
                </a:r>
              </a:p>
              <a:p>
                <a:pPr marL="571500" indent="-571500" defTabSz="914400">
                  <a:spcBef>
                    <a:spcPct val="33000"/>
                  </a:spcBef>
                </a:pP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altLang="en-US" sz="1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Z</a:t>
                </a:r>
                <a:r>
                  <a:rPr lang="en-US" altLang="en-US" sz="2800" b="1">
                    <a:latin typeface="Symbol" pitchFamily="2" charset="2"/>
                    <a:cs typeface="Times New Roman" panose="02020603050405020304" pitchFamily="18" charset="0"/>
                  </a:rPr>
                  <a:t></a:t>
                </a:r>
                <a:r>
                  <a:rPr lang="en-US" altLang="en-US" sz="28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xbar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X</a:t>
                </a:r>
                <a:r>
                  <a:rPr lang="en-US" altLang="en-US" sz="1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Z(s</a:t>
                </a:r>
                <a:r>
                  <a:rPr lang="en-US" altLang="en-US" sz="2800" b="1">
                    <a:latin typeface="Symbol" pitchFamily="2" charset="2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571500" indent="-571500" defTabSz="914400">
                  <a:spcBef>
                    <a:spcPct val="33000"/>
                  </a:spcBef>
                </a:pPr>
                <a:endParaRPr lang="en-US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3">
                <a:extLst>
                  <a:ext uri="{FF2B5EF4-FFF2-40B4-BE49-F238E27FC236}">
                    <a16:creationId xmlns:a16="http://schemas.microsoft.com/office/drawing/2014/main" id="{1B9EBB1B-102F-F519-A4B4-AA6579DF0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9950" y="1981200"/>
                <a:ext cx="8274050" cy="4114800"/>
              </a:xfrm>
              <a:prstGeom prst="rect">
                <a:avLst/>
              </a:prstGeom>
              <a:blipFill>
                <a:blip r:embed="rId3"/>
                <a:stretch>
                  <a:fillRect l="-1227" t="-184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>
            <a:extLst>
              <a:ext uri="{FF2B5EF4-FFF2-40B4-BE49-F238E27FC236}">
                <a16:creationId xmlns:a16="http://schemas.microsoft.com/office/drawing/2014/main" id="{8327F19C-8141-4C0D-07E8-F65ED8A1B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1050" y="1978025"/>
            <a:ext cx="8515350" cy="437197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/>
            <a:r>
              <a:rPr lang="en-US" altLang="en-US"/>
              <a:t>1.	Probability that the unknown population parameter falls within interval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/>
              <a:t>2.	Denoted (1 - </a:t>
            </a:r>
            <a:r>
              <a:rPr lang="en-US" altLang="en-US">
                <a:latin typeface="Symbol" pitchFamily="2" charset="2"/>
              </a:rPr>
              <a:t></a:t>
            </a:r>
            <a:endParaRPr lang="en-US" altLang="en-US"/>
          </a:p>
          <a:p>
            <a:pPr marL="571500" indent="-571500" defTabSz="914400">
              <a:spcBef>
                <a:spcPct val="33000"/>
              </a:spcBef>
              <a:buFontTx/>
              <a:buNone/>
            </a:pPr>
            <a:r>
              <a:rPr lang="en-US" altLang="en-US" b="1">
                <a:latin typeface="Symbol" pitchFamily="2" charset="2"/>
              </a:rPr>
              <a:t>		</a:t>
            </a:r>
            <a:r>
              <a:rPr lang="en-US" altLang="en-US">
                <a:latin typeface="Symbol" pitchFamily="2" charset="2"/>
              </a:rPr>
              <a:t></a:t>
            </a:r>
            <a:r>
              <a:rPr lang="en-US" altLang="en-US"/>
              <a:t>is probability that parameter is </a:t>
            </a:r>
            <a:r>
              <a:rPr lang="en-US" altLang="en-US" b="1"/>
              <a:t>not</a:t>
            </a:r>
            <a:r>
              <a:rPr lang="en-US" altLang="en-US"/>
              <a:t> within 	interval (e.g., 10%, 5%, or 1%)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/>
              <a:t>3.	Typical values for confidence level are 90%, 95%, 99%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511C1149-85E2-2666-EE0B-53905E4D5A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Confidence Level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8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82EC028B-4041-2DC6-3F15-37BC4DBF44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Factors Affecting Interval Width</a:t>
            </a: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3F88BEE9-820A-9B67-777A-420EC6D32F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3150" y="2057400"/>
            <a:ext cx="7766050" cy="4114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/>
            <a:r>
              <a:rPr lang="en-US" altLang="en-US"/>
              <a:t>1.	Data dispersion</a:t>
            </a:r>
          </a:p>
          <a:p>
            <a:pPr marL="971550" lvl="1" indent="-285750" defTabSz="914400"/>
            <a:r>
              <a:rPr lang="en-US" altLang="en-US"/>
              <a:t>Measured by </a:t>
            </a:r>
            <a:r>
              <a:rPr lang="en-US" altLang="en-US">
                <a:latin typeface="Symbol" pitchFamily="2" charset="2"/>
              </a:rPr>
              <a:t></a:t>
            </a:r>
            <a:endParaRPr lang="en-US" altLang="en-US"/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/>
              <a:t>2.	Sample size</a:t>
            </a:r>
          </a:p>
          <a:p>
            <a:pPr marL="1143000" lvl="1" indent="-457200" defTabSz="914400">
              <a:buFontTx/>
              <a:buChar char="-"/>
            </a:pPr>
            <a:r>
              <a:rPr lang="en-US" altLang="en-US">
                <a:latin typeface="Symbol" pitchFamily="2" charset="2"/>
              </a:rPr>
              <a:t></a:t>
            </a:r>
            <a:r>
              <a:rPr lang="en-US" altLang="en-US" baseline="-25000"/>
              <a:t>Xbar  </a:t>
            </a:r>
            <a:r>
              <a:rPr lang="en-US" altLang="en-US"/>
              <a:t>= </a:t>
            </a:r>
            <a:r>
              <a:rPr lang="en-US" altLang="en-US">
                <a:latin typeface="Symbol" pitchFamily="2" charset="2"/>
              </a:rPr>
              <a:t></a:t>
            </a:r>
            <a:r>
              <a:rPr lang="en-US" altLang="en-US"/>
              <a:t> / </a:t>
            </a:r>
            <a:r>
              <a:rPr lang="en-US" altLang="en-US">
                <a:latin typeface="Symbol" pitchFamily="2" charset="2"/>
              </a:rPr>
              <a:t></a:t>
            </a:r>
            <a:r>
              <a:rPr lang="en-US" altLang="en-US" i="1"/>
              <a:t>n (known std. dev.)</a:t>
            </a:r>
          </a:p>
          <a:p>
            <a:pPr marL="1143000" lvl="1" indent="-457200" defTabSz="914400">
              <a:buFontTx/>
              <a:buChar char="-"/>
            </a:pPr>
            <a:r>
              <a:rPr lang="en-US" altLang="en-US">
                <a:latin typeface="Symbol" pitchFamily="2" charset="2"/>
              </a:rPr>
              <a:t></a:t>
            </a:r>
            <a:r>
              <a:rPr lang="en-US" altLang="en-US" baseline="-25000"/>
              <a:t>Xbar  </a:t>
            </a:r>
            <a:r>
              <a:rPr lang="en-US" altLang="en-US"/>
              <a:t>= s / </a:t>
            </a:r>
            <a:r>
              <a:rPr lang="en-US" altLang="en-US">
                <a:latin typeface="Symbol" pitchFamily="2" charset="2"/>
              </a:rPr>
              <a:t></a:t>
            </a:r>
            <a:r>
              <a:rPr lang="en-US" altLang="en-US" i="1"/>
              <a:t>n (unknown std. dev.)</a:t>
            </a:r>
            <a:endParaRPr lang="en-US" altLang="en-US"/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/>
              <a:t>3.	Level of confidence (1 - </a:t>
            </a:r>
            <a:r>
              <a:rPr lang="en-US" altLang="en-US">
                <a:latin typeface="Symbol" pitchFamily="2" charset="2"/>
              </a:rPr>
              <a:t></a:t>
            </a:r>
            <a:r>
              <a:rPr lang="en-US" altLang="en-US"/>
              <a:t>)</a:t>
            </a:r>
          </a:p>
          <a:p>
            <a:pPr marL="971550" lvl="1" indent="-285750" defTabSz="914400"/>
            <a:r>
              <a:rPr lang="en-US" altLang="en-US"/>
              <a:t>Affects Z</a:t>
            </a:r>
          </a:p>
        </p:txBody>
      </p:sp>
      <p:sp>
        <p:nvSpPr>
          <p:cNvPr id="30723" name="Rectangle 4">
            <a:extLst>
              <a:ext uri="{FF2B5EF4-FFF2-40B4-BE49-F238E27FC236}">
                <a16:creationId xmlns:a16="http://schemas.microsoft.com/office/drawing/2014/main" id="{936ADB88-15A0-D02C-11A4-CBB2BB029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8150" y="2124075"/>
            <a:ext cx="354965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Intervals extend from</a:t>
            </a:r>
            <a:br>
              <a:rPr lang="en-US" altLang="en-US" b="1">
                <a:latin typeface="Times New Roman" panose="02020603050405020304" pitchFamily="18" charset="0"/>
              </a:rPr>
            </a:br>
            <a:r>
              <a:rPr lang="en-US" altLang="en-US" b="1">
                <a:latin typeface="Times New Roman" panose="02020603050405020304" pitchFamily="18" charset="0"/>
              </a:rPr>
              <a:t>Xbar - Z</a:t>
            </a:r>
            <a:r>
              <a:rPr lang="en-US" altLang="en-US" b="1">
                <a:latin typeface="Symbol" pitchFamily="2" charset="2"/>
              </a:rPr>
              <a:t></a:t>
            </a:r>
            <a:r>
              <a:rPr lang="en-US" altLang="en-US" b="1" baseline="-25000">
                <a:latin typeface="Times New Roman" panose="02020603050405020304" pitchFamily="18" charset="0"/>
              </a:rPr>
              <a:t>Xbar</a:t>
            </a:r>
            <a:r>
              <a:rPr lang="en-US" altLang="en-US" b="1">
                <a:latin typeface="Times New Roman" panose="02020603050405020304" pitchFamily="18" charset="0"/>
              </a:rPr>
              <a:t> to 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Xbar + Z</a:t>
            </a:r>
            <a:r>
              <a:rPr lang="en-US" altLang="en-US" b="1">
                <a:latin typeface="Symbol" pitchFamily="2" charset="2"/>
              </a:rPr>
              <a:t></a:t>
            </a:r>
            <a:r>
              <a:rPr lang="en-US" altLang="en-US" b="1" baseline="-25000">
                <a:latin typeface="Times New Roman" panose="02020603050405020304" pitchFamily="18" charset="0"/>
              </a:rPr>
              <a:t>Xbar</a:t>
            </a:r>
            <a:r>
              <a:rPr lang="en-US" altLang="en-US" b="1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29B517F7-37C4-4B7F-63E3-7E3DCCB82A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4400"/>
              <a:t>Large Sample Confidence Intervals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FFB998E-C4E8-73E1-D7EA-C070569D6E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098668"/>
              </p:ext>
            </p:extLst>
          </p:nvPr>
        </p:nvGraphicFramePr>
        <p:xfrm>
          <a:off x="1295400" y="2133600"/>
          <a:ext cx="7239000" cy="35052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0000">
                  <a:extLst>
                    <a:ext uri="{9D8B030D-6E8A-4147-A177-3AD203B41FA5}">
                      <a16:colId xmlns:a16="http://schemas.microsoft.com/office/drawing/2014/main" val="648098922"/>
                    </a:ext>
                  </a:extLst>
                </a:gridCol>
                <a:gridCol w="1653000">
                  <a:extLst>
                    <a:ext uri="{9D8B030D-6E8A-4147-A177-3AD203B41FA5}">
                      <a16:colId xmlns:a16="http://schemas.microsoft.com/office/drawing/2014/main" val="956787091"/>
                    </a:ext>
                  </a:extLst>
                </a:gridCol>
                <a:gridCol w="1653000">
                  <a:extLst>
                    <a:ext uri="{9D8B030D-6E8A-4147-A177-3AD203B41FA5}">
                      <a16:colId xmlns:a16="http://schemas.microsoft.com/office/drawing/2014/main" val="722340209"/>
                    </a:ext>
                  </a:extLst>
                </a:gridCol>
                <a:gridCol w="1653000">
                  <a:extLst>
                    <a:ext uri="{9D8B030D-6E8A-4147-A177-3AD203B41FA5}">
                      <a16:colId xmlns:a16="http://schemas.microsoft.com/office/drawing/2014/main" val="212651936"/>
                    </a:ext>
                  </a:extLst>
                </a:gridCol>
              </a:tblGrid>
              <a:tr h="674663">
                <a:tc gridSpan="4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Table 1. Commonly Used Values of z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74531" marR="174531" marT="87266" marB="87266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329960"/>
                  </a:ext>
                </a:extLst>
              </a:tr>
              <a:tr h="97210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sng" strike="noStrike">
                          <a:effectLst/>
                        </a:rPr>
                        <a:t>Confidence Level  </a:t>
                      </a:r>
                      <a:r>
                        <a:rPr lang="en-US" sz="2300" u="none" strike="noStrike">
                          <a:effectLst/>
                        </a:rPr>
                        <a:t>100(1- </a:t>
                      </a:r>
                      <a:r>
                        <a:rPr lang="en-US" sz="2300" u="none" strike="noStrike">
                          <a:effectLst/>
                          <a:latin typeface="Symbol" pitchFamily="2" charset="2"/>
                        </a:rPr>
                        <a:t>a</a:t>
                      </a:r>
                      <a:r>
                        <a:rPr lang="en-US" sz="2300" u="none" strike="noStrike">
                          <a:effectLst/>
                        </a:rPr>
                        <a:t>)%</a:t>
                      </a:r>
                      <a:endParaRPr lang="en-US" sz="23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  <a:latin typeface="Symbol" pitchFamily="2" charset="2"/>
                        </a:rPr>
                        <a:t>a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Symbol" pitchFamily="2" charset="2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  <a:latin typeface="Symbol" pitchFamily="2" charset="2"/>
                        </a:rPr>
                        <a:t>a</a:t>
                      </a:r>
                      <a:r>
                        <a:rPr lang="en-US" sz="2300" u="none" strike="noStrike">
                          <a:effectLst/>
                        </a:rPr>
                        <a:t>/2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z </a:t>
                      </a:r>
                      <a:r>
                        <a:rPr lang="en-US" sz="2300" u="none" strike="noStrike">
                          <a:effectLst/>
                          <a:latin typeface="Symbol" pitchFamily="2" charset="2"/>
                        </a:rPr>
                        <a:t>a</a:t>
                      </a:r>
                      <a:r>
                        <a:rPr lang="en-US" sz="2300" u="none" strike="noStrike">
                          <a:effectLst/>
                        </a:rPr>
                        <a:t>/2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8180" marR="18180" marT="18180" marB="0" anchor="b"/>
                </a:tc>
                <a:extLst>
                  <a:ext uri="{0D108BD9-81ED-4DB2-BD59-A6C34878D82A}">
                    <a16:rowId xmlns:a16="http://schemas.microsoft.com/office/drawing/2014/main" val="2085586278"/>
                  </a:ext>
                </a:extLst>
              </a:tr>
              <a:tr h="4574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90%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0.10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0.05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1.645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extLst>
                  <a:ext uri="{0D108BD9-81ED-4DB2-BD59-A6C34878D82A}">
                    <a16:rowId xmlns:a16="http://schemas.microsoft.com/office/drawing/2014/main" val="252598423"/>
                  </a:ext>
                </a:extLst>
              </a:tr>
              <a:tr h="4574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95%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0.05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0.025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1.960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extLst>
                  <a:ext uri="{0D108BD9-81ED-4DB2-BD59-A6C34878D82A}">
                    <a16:rowId xmlns:a16="http://schemas.microsoft.com/office/drawing/2014/main" val="979966528"/>
                  </a:ext>
                </a:extLst>
              </a:tr>
              <a:tr h="4574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98%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0.02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0.01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2.326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extLst>
                  <a:ext uri="{0D108BD9-81ED-4DB2-BD59-A6C34878D82A}">
                    <a16:rowId xmlns:a16="http://schemas.microsoft.com/office/drawing/2014/main" val="958578685"/>
                  </a:ext>
                </a:extLst>
              </a:tr>
              <a:tr h="48605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99%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0.01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0.005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2.575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8180" marR="18180" marT="18180" marB="0" anchor="b"/>
                </a:tc>
                <a:extLst>
                  <a:ext uri="{0D108BD9-81ED-4DB2-BD59-A6C34878D82A}">
                    <a16:rowId xmlns:a16="http://schemas.microsoft.com/office/drawing/2014/main" val="3845237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88282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AA41D-598D-AB21-26BD-46C2C6DEB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6025E263-49D5-8B4D-3A1C-451D8E084B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4400"/>
              <a:t>Large Sample Confidence Intervals</a:t>
            </a:r>
          </a:p>
        </p:txBody>
      </p:sp>
      <p:sp>
        <p:nvSpPr>
          <p:cNvPr id="115725" name="Text Box 13">
            <a:extLst>
              <a:ext uri="{FF2B5EF4-FFF2-40B4-BE49-F238E27FC236}">
                <a16:creationId xmlns:a16="http://schemas.microsoft.com/office/drawing/2014/main" id="{939D560E-306D-4FB4-757D-57D8B8A5C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26" y="1981200"/>
            <a:ext cx="6413935" cy="367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ts val="184"/>
              </a:spcBef>
            </a:pPr>
            <a:r>
              <a:rPr lang="en-US" altLang="en-US" sz="2800"/>
              <a:t>• Obtain a point estimate of the mean, Xbar</a:t>
            </a:r>
          </a:p>
          <a:p>
            <a:pPr>
              <a:lnSpc>
                <a:spcPct val="120000"/>
              </a:lnSpc>
              <a:spcBef>
                <a:spcPts val="184"/>
              </a:spcBef>
            </a:pPr>
            <a:r>
              <a:rPr lang="en-US" altLang="en-US" sz="2800"/>
              <a:t>• How accurate is Xbar?</a:t>
            </a:r>
          </a:p>
          <a:p>
            <a:pPr lvl="1">
              <a:lnSpc>
                <a:spcPct val="120000"/>
              </a:lnSpc>
              <a:spcBef>
                <a:spcPts val="184"/>
              </a:spcBef>
            </a:pPr>
            <a:r>
              <a:rPr lang="en-US" altLang="en-US" sz="2000"/>
              <a:t>- depends of confidence level, </a:t>
            </a:r>
            <a:r>
              <a:rPr lang="en-US" altLang="en-US" sz="2000">
                <a:latin typeface="Symbol" pitchFamily="2" charset="2"/>
              </a:rPr>
              <a:t>a (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e.g., 90%, 95%)</a:t>
            </a:r>
            <a:endParaRPr lang="en-US" altLang="en-US" sz="2000">
              <a:latin typeface="Symbol" pitchFamily="2" charset="2"/>
            </a:endParaRPr>
          </a:p>
          <a:p>
            <a:pPr>
              <a:lnSpc>
                <a:spcPct val="120000"/>
              </a:lnSpc>
              <a:spcBef>
                <a:spcPts val="184"/>
              </a:spcBef>
            </a:pPr>
            <a:r>
              <a:rPr lang="en-US" altLang="en-US" sz="2800"/>
              <a:t>• Should we care?</a:t>
            </a:r>
          </a:p>
          <a:p>
            <a:pPr>
              <a:lnSpc>
                <a:spcPct val="120000"/>
              </a:lnSpc>
              <a:spcBef>
                <a:spcPts val="184"/>
              </a:spcBef>
            </a:pPr>
            <a:r>
              <a:rPr lang="en-US" altLang="en-US" sz="2800"/>
              <a:t>• Why should we care?</a:t>
            </a:r>
          </a:p>
          <a:p>
            <a:pPr>
              <a:lnSpc>
                <a:spcPct val="120000"/>
              </a:lnSpc>
              <a:spcBef>
                <a:spcPts val="184"/>
              </a:spcBef>
            </a:pPr>
            <a:r>
              <a:rPr lang="en-US" altLang="en-US" sz="2800"/>
              <a:t>• What do we do with standard error?</a:t>
            </a:r>
          </a:p>
          <a:p>
            <a:pPr>
              <a:lnSpc>
                <a:spcPct val="120000"/>
              </a:lnSpc>
              <a:spcBef>
                <a:spcPts val="184"/>
              </a:spcBef>
            </a:pPr>
            <a:r>
              <a:rPr lang="en-US" altLang="en-US" sz="2800"/>
              <a:t>• What does the equation look like?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9E855401-A203-8561-DFC9-8E8A05FC3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509" y="2590800"/>
            <a:ext cx="1951891" cy="305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E26760-461E-2E05-4EB0-316320CACC8C}"/>
              </a:ext>
            </a:extLst>
          </p:cNvPr>
          <p:cNvSpPr txBox="1"/>
          <p:nvPr/>
        </p:nvSpPr>
        <p:spPr>
          <a:xfrm>
            <a:off x="6963509" y="5562600"/>
            <a:ext cx="1951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Figure 1. Confidence Intervals for mean:  10 samples</a:t>
            </a:r>
          </a:p>
        </p:txBody>
      </p:sp>
    </p:spTree>
    <p:extLst>
      <p:ext uri="{BB962C8B-B14F-4D97-AF65-F5344CB8AC3E}">
        <p14:creationId xmlns:p14="http://schemas.microsoft.com/office/powerpoint/2010/main" val="21003870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B56DAC95-B60C-1C79-FF93-037AA0FAAF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4400"/>
              <a:t>Large Sample Confidence Intervals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7765" name="Rectangle 5">
                <a:extLst>
                  <a:ext uri="{FF2B5EF4-FFF2-40B4-BE49-F238E27FC236}">
                    <a16:creationId xmlns:a16="http://schemas.microsoft.com/office/drawing/2014/main" id="{BDEDF771-D5F6-8632-6D33-512BAAAB1A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8200" y="2201863"/>
                <a:ext cx="5240602" cy="42575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Approximately covers 90% of the area</a:t>
                </a: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- 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</a:t>
                </a:r>
                <a:r>
                  <a:rPr lang="en-US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1.645(</a:t>
                </a:r>
                <a:r>
                  <a:rPr lang="en-US" altLang="en-US" b="1">
                    <a:latin typeface="Symbol" pitchFamily="2" charset="2"/>
                    <a:cs typeface="Times New Roman" panose="02020603050405020304" pitchFamily="18" charset="0"/>
                  </a:rPr>
                  <a:t>/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Could also use 95% interval</a:t>
                </a: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What would the equation look like?</a:t>
                </a: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- 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</a:t>
                </a:r>
                <a:r>
                  <a:rPr lang="en-US" altLang="en-US" sz="1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bar</a:t>
                </a: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± 1.96(</a:t>
                </a:r>
                <a:r>
                  <a:rPr lang="en-US" altLang="en-US" b="1">
                    <a:latin typeface="Symbol" pitchFamily="2" charset="2"/>
                    <a:cs typeface="Times New Roman" panose="02020603050405020304" pitchFamily="18" charset="0"/>
                  </a:rPr>
                  <a:t>/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endParaRPr lang="en-US" altLang="en-US" b="1">
                  <a:solidFill>
                    <a:schemeClr val="bg2"/>
                  </a:solidFill>
                </a:endParaRPr>
              </a:p>
              <a:p>
                <a:pPr>
                  <a:lnSpc>
                    <a:spcPct val="75000"/>
                  </a:lnSpc>
                </a:pPr>
                <a:r>
                  <a:rPr lang="en-US" altLang="en-US" b="1">
                    <a:solidFill>
                      <a:schemeClr val="bg2"/>
                    </a:solidFill>
                  </a:rPr>
                  <a:t>Relate this to the Z-table</a:t>
                </a:r>
              </a:p>
              <a:p>
                <a:pPr>
                  <a:spcBef>
                    <a:spcPct val="200000"/>
                  </a:spcBef>
                </a:pPr>
                <a:endParaRPr lang="en-US" altLang="en-US"/>
              </a:p>
            </p:txBody>
          </p:sp>
        </mc:Choice>
        <mc:Fallback>
          <p:sp>
            <p:nvSpPr>
              <p:cNvPr id="117765" name="Rectangle 5">
                <a:extLst>
                  <a:ext uri="{FF2B5EF4-FFF2-40B4-BE49-F238E27FC236}">
                    <a16:creationId xmlns:a16="http://schemas.microsoft.com/office/drawing/2014/main" id="{BDEDF771-D5F6-8632-6D33-512BAAAB1A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8200" y="2201863"/>
                <a:ext cx="5240602" cy="4257576"/>
              </a:xfrm>
              <a:prstGeom prst="rect">
                <a:avLst/>
              </a:prstGeom>
              <a:blipFill>
                <a:blip r:embed="rId3"/>
                <a:stretch>
                  <a:fillRect l="-1937" t="-3274" r="-96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3">
            <a:extLst>
              <a:ext uri="{FF2B5EF4-FFF2-40B4-BE49-F238E27FC236}">
                <a16:creationId xmlns:a16="http://schemas.microsoft.com/office/drawing/2014/main" id="{D948E6F3-C6B0-A9ED-106C-3C1E5AF43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795" y="2057400"/>
            <a:ext cx="2759005" cy="172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9CDD3A-BA85-98F5-62FA-95745A494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4962" y="4191000"/>
            <a:ext cx="2872838" cy="15544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D1CED635-7F95-065E-5FC3-25878027E5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33400"/>
            <a:ext cx="9144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3600"/>
              <a:t>Large Sample Confidence Interval Example</a:t>
            </a:r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2D869D98-BEF5-6044-B382-E85EFCCD4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201863"/>
            <a:ext cx="8153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0"/>
              </a:spcBef>
            </a:pP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Box 13">
                <a:extLst>
                  <a:ext uri="{FF2B5EF4-FFF2-40B4-BE49-F238E27FC236}">
                    <a16:creationId xmlns:a16="http://schemas.microsoft.com/office/drawing/2014/main" id="{AB203867-C54C-3237-E7D3-699CC3D8E1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126" y="1981200"/>
                <a:ext cx="8153400" cy="37559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000"/>
                  </a:spcBef>
                </a:pPr>
                <a:r>
                  <a:rPr lang="en-US" altLang="en-US"/>
                  <a:t>An airline wants to estimate is average # of empty seats per flight.  They sample 225 flights &amp; find xbar = 11.5 while the s = 4.5.  Estimate </a:t>
                </a:r>
                <a:r>
                  <a:rPr lang="en-US" altLang="en-US">
                    <a:latin typeface="Symbol" pitchFamily="2" charset="2"/>
                  </a:rPr>
                  <a:t>m</a:t>
                </a:r>
                <a:r>
                  <a:rPr lang="en-US" altLang="en-US"/>
                  <a:t> (mean empty seats per flight) using a 95% confidence interval (i.e., z = 1.96).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Xbar ± Z(</a:t>
                </a:r>
                <a:r>
                  <a:rPr lang="en-US" altLang="en-US" b="1">
                    <a:latin typeface="Symbol" pitchFamily="2" charset="2"/>
                    <a:cs typeface="Times New Roman" panose="02020603050405020304" pitchFamily="18" charset="0"/>
                  </a:rPr>
                  <a:t>/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11.5 ± 1.96(4.5/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𝟐𝟐𝟓</m:t>
                        </m:r>
                      </m:e>
                    </m:rad>
                  </m:oMath>
                </a14:m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11.5 ± 0.59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/>
                  <a:t>C.I. is then (10.91, 12.09)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b="1"/>
                  <a:t>Therefore, with 95% confidence we estimate the mean empty seats per flight to be between 10.91 &amp; 12.09</a:t>
                </a:r>
              </a:p>
            </p:txBody>
          </p:sp>
        </mc:Choice>
        <mc:Fallback>
          <p:sp>
            <p:nvSpPr>
              <p:cNvPr id="3" name="Text Box 13">
                <a:extLst>
                  <a:ext uri="{FF2B5EF4-FFF2-40B4-BE49-F238E27FC236}">
                    <a16:creationId xmlns:a16="http://schemas.microsoft.com/office/drawing/2014/main" id="{AB203867-C54C-3237-E7D3-699CC3D8E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126" y="1981200"/>
                <a:ext cx="8153400" cy="3755900"/>
              </a:xfrm>
              <a:prstGeom prst="rect">
                <a:avLst/>
              </a:prstGeom>
              <a:blipFill>
                <a:blip r:embed="rId3"/>
                <a:stretch>
                  <a:fillRect l="-1244" t="-1351" r="-1711" b="-304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A546D-D638-3FB6-D629-8B8032A07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1EAC77EB-8878-FFD7-04CF-E3C3F8EB7F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33400"/>
            <a:ext cx="9144000" cy="1143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r>
              <a:rPr lang="en-US" altLang="en-US" sz="3600"/>
              <a:t>Large Sample Confidence Interval Example II</a:t>
            </a:r>
          </a:p>
        </p:txBody>
      </p:sp>
      <p:sp>
        <p:nvSpPr>
          <p:cNvPr id="123908" name="Rectangle 4">
            <a:extLst>
              <a:ext uri="{FF2B5EF4-FFF2-40B4-BE49-F238E27FC236}">
                <a16:creationId xmlns:a16="http://schemas.microsoft.com/office/drawing/2014/main" id="{5CDAA5EE-922C-C628-637B-F4C1D93BD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201863"/>
            <a:ext cx="8153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0"/>
              </a:spcBef>
            </a:pPr>
            <a:endParaRPr lang="en-US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Box 13">
                <a:extLst>
                  <a:ext uri="{FF2B5EF4-FFF2-40B4-BE49-F238E27FC236}">
                    <a16:creationId xmlns:a16="http://schemas.microsoft.com/office/drawing/2014/main" id="{DF41E345-83DA-C1F0-49CC-4CC4AC8677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2126" y="1981200"/>
                <a:ext cx="8153400" cy="38995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000"/>
                  </a:spcBef>
                </a:pPr>
                <a:r>
                  <a:rPr lang="en-US" altLang="en-US" sz="2000"/>
                  <a:t>The same airline believes if they sample twice as many flights that their confidence interval will improve dramatically.  They wish to sample 550 flights.  Use the same xbar = 11.5 &amp; s = 4.5.  Reestimate </a:t>
                </a:r>
                <a:r>
                  <a:rPr lang="en-US" altLang="en-US" sz="2000">
                    <a:latin typeface="Symbol" pitchFamily="2" charset="2"/>
                  </a:rPr>
                  <a:t>m</a:t>
                </a:r>
                <a:r>
                  <a:rPr lang="en-US" altLang="en-US" sz="2000"/>
                  <a:t> (mean empty seats per flight) using a 95% confidence interval (i.e., z = 1.96) &amp; comment.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sz="21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C.I. = Xbar ± Z(</a:t>
                </a:r>
                <a:r>
                  <a:rPr lang="en-US" altLang="en-US" sz="2100" b="1">
                    <a:latin typeface="Symbol" pitchFamily="2" charset="2"/>
                    <a:cs typeface="Times New Roman" panose="02020603050405020304" pitchFamily="18" charset="0"/>
                  </a:rPr>
                  <a:t>/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sz="21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1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𝒏</m:t>
                        </m:r>
                      </m:e>
                    </m:rad>
                  </m:oMath>
                </a14:m>
                <a:r>
                  <a:rPr lang="en-US" altLang="en-US" sz="21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= 11.5 ± 1.96(4.5/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en-US" sz="21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en-US" sz="21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𝟓𝟓𝟎</m:t>
                        </m:r>
                      </m:e>
                    </m:rad>
                  </m:oMath>
                </a14:m>
                <a:r>
                  <a:rPr lang="en-US" altLang="en-US" sz="21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sz="21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11.5 ± 0.38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sz="2100" b="1"/>
                  <a:t>C.I. is then (11.12, 11.88)</a:t>
                </a:r>
              </a:p>
              <a:p>
                <a:pPr algn="ctr">
                  <a:lnSpc>
                    <a:spcPct val="75000"/>
                  </a:lnSpc>
                  <a:spcBef>
                    <a:spcPts val="1500"/>
                  </a:spcBef>
                </a:pPr>
                <a:r>
                  <a:rPr lang="en-US" altLang="en-US" sz="2100" b="1"/>
                  <a:t>So, C.I. becomes smaller &amp; one may say it improved but we would expect that due to Central Limit Theorem (i.e., as n increases sample becomes more like population).  However, a good question to ask is what resources does it take to sample 2x &amp; is it worth it?</a:t>
                </a:r>
              </a:p>
            </p:txBody>
          </p:sp>
        </mc:Choice>
        <mc:Fallback>
          <p:sp>
            <p:nvSpPr>
              <p:cNvPr id="3" name="Text Box 13">
                <a:extLst>
                  <a:ext uri="{FF2B5EF4-FFF2-40B4-BE49-F238E27FC236}">
                    <a16:creationId xmlns:a16="http://schemas.microsoft.com/office/drawing/2014/main" id="{DF41E345-83DA-C1F0-49CC-4CC4AC8677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92126" y="1981200"/>
                <a:ext cx="8153400" cy="3899529"/>
              </a:xfrm>
              <a:prstGeom prst="rect">
                <a:avLst/>
              </a:prstGeom>
              <a:blipFill>
                <a:blip r:embed="rId3"/>
                <a:stretch>
                  <a:fillRect l="-778" t="-974" r="-62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12045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>
            <a:extLst>
              <a:ext uri="{FF2B5EF4-FFF2-40B4-BE49-F238E27FC236}">
                <a16:creationId xmlns:a16="http://schemas.microsoft.com/office/drawing/2014/main" id="{EA9669C8-ABC0-92B0-A71D-0F1C04E616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Five Elements of Inferential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66ECB-71E9-DA43-75B3-29C03DFC3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/>
              <a:t>Population of Interest (consumers who drink cola)</a:t>
            </a:r>
          </a:p>
          <a:p>
            <a:r>
              <a:rPr lang="en-US" sz="2700"/>
              <a:t>One or more variable to be investigated (cola preference)</a:t>
            </a:r>
          </a:p>
          <a:p>
            <a:r>
              <a:rPr lang="en-US" sz="2700"/>
              <a:t>Sample of the population (1000 cola drinkers)</a:t>
            </a:r>
          </a:p>
          <a:p>
            <a:r>
              <a:rPr lang="en-US" sz="2700"/>
              <a:t>Inference statement about the population based on sample info (% that prefer Coke)</a:t>
            </a:r>
          </a:p>
          <a:p>
            <a:r>
              <a:rPr lang="en-US" sz="2700"/>
              <a:t>Measure of reliability (degree of uncertainty with the inference – e.g., +/- 5%)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Freeform 2">
            <a:extLst>
              <a:ext uri="{FF2B5EF4-FFF2-40B4-BE49-F238E27FC236}">
                <a16:creationId xmlns:a16="http://schemas.microsoft.com/office/drawing/2014/main" id="{10BA0628-2CA7-1C4D-905B-30B547826C8B}"/>
              </a:ext>
            </a:extLst>
          </p:cNvPr>
          <p:cNvSpPr>
            <a:spLocks/>
          </p:cNvSpPr>
          <p:nvPr/>
        </p:nvSpPr>
        <p:spPr bwMode="auto">
          <a:xfrm>
            <a:off x="331788" y="2492375"/>
            <a:ext cx="3273425" cy="3417888"/>
          </a:xfrm>
          <a:custGeom>
            <a:avLst/>
            <a:gdLst>
              <a:gd name="T0" fmla="*/ 813626 w 1903"/>
              <a:gd name="T1" fmla="*/ 185738 h 2153"/>
              <a:gd name="T2" fmla="*/ 600329 w 1903"/>
              <a:gd name="T3" fmla="*/ 292100 h 2153"/>
              <a:gd name="T4" fmla="*/ 407673 w 1903"/>
              <a:gd name="T5" fmla="*/ 427038 h 2153"/>
              <a:gd name="T6" fmla="*/ 249420 w 1903"/>
              <a:gd name="T7" fmla="*/ 590550 h 2153"/>
              <a:gd name="T8" fmla="*/ 123850 w 1903"/>
              <a:gd name="T9" fmla="*/ 777875 h 2153"/>
              <a:gd name="T10" fmla="*/ 39563 w 1903"/>
              <a:gd name="T11" fmla="*/ 982663 h 2153"/>
              <a:gd name="T12" fmla="*/ 0 w 1903"/>
              <a:gd name="T13" fmla="*/ 1193800 h 2153"/>
              <a:gd name="T14" fmla="*/ 5160 w 1903"/>
              <a:gd name="T15" fmla="*/ 1404938 h 2153"/>
              <a:gd name="T16" fmla="*/ 60205 w 1903"/>
              <a:gd name="T17" fmla="*/ 1616075 h 2153"/>
              <a:gd name="T18" fmla="*/ 141051 w 1903"/>
              <a:gd name="T19" fmla="*/ 1854200 h 2153"/>
              <a:gd name="T20" fmla="*/ 221898 w 1903"/>
              <a:gd name="T21" fmla="*/ 2081213 h 2153"/>
              <a:gd name="T22" fmla="*/ 295864 w 1903"/>
              <a:gd name="T23" fmla="*/ 2292350 h 2153"/>
              <a:gd name="T24" fmla="*/ 354349 w 1903"/>
              <a:gd name="T25" fmla="*/ 2482850 h 2153"/>
              <a:gd name="T26" fmla="*/ 402513 w 1903"/>
              <a:gd name="T27" fmla="*/ 2633663 h 2153"/>
              <a:gd name="T28" fmla="*/ 431755 w 1903"/>
              <a:gd name="T29" fmla="*/ 2749550 h 2153"/>
              <a:gd name="T30" fmla="*/ 448956 w 1903"/>
              <a:gd name="T31" fmla="*/ 2822575 h 2153"/>
              <a:gd name="T32" fmla="*/ 447236 w 1903"/>
              <a:gd name="T33" fmla="*/ 2851150 h 2153"/>
              <a:gd name="T34" fmla="*/ 522922 w 1903"/>
              <a:gd name="T35" fmla="*/ 3000375 h 2153"/>
              <a:gd name="T36" fmla="*/ 636452 w 1903"/>
              <a:gd name="T37" fmla="*/ 3128963 h 2153"/>
              <a:gd name="T38" fmla="*/ 792984 w 1903"/>
              <a:gd name="T39" fmla="*/ 3246438 h 2153"/>
              <a:gd name="T40" fmla="*/ 968438 w 1903"/>
              <a:gd name="T41" fmla="*/ 3327400 h 2153"/>
              <a:gd name="T42" fmla="*/ 1173135 w 1903"/>
              <a:gd name="T43" fmla="*/ 3389313 h 2153"/>
              <a:gd name="T44" fmla="*/ 1393313 w 1903"/>
              <a:gd name="T45" fmla="*/ 3416300 h 2153"/>
              <a:gd name="T46" fmla="*/ 1623811 w 1903"/>
              <a:gd name="T47" fmla="*/ 3411538 h 2153"/>
              <a:gd name="T48" fmla="*/ 1852590 w 1903"/>
              <a:gd name="T49" fmla="*/ 3376613 h 2153"/>
              <a:gd name="T50" fmla="*/ 2083089 w 1903"/>
              <a:gd name="T51" fmla="*/ 3308350 h 2153"/>
              <a:gd name="T52" fmla="*/ 2308427 w 1903"/>
              <a:gd name="T53" fmla="*/ 3216275 h 2153"/>
              <a:gd name="T54" fmla="*/ 2520004 w 1903"/>
              <a:gd name="T55" fmla="*/ 3111500 h 2153"/>
              <a:gd name="T56" fmla="*/ 2705779 w 1903"/>
              <a:gd name="T57" fmla="*/ 2984500 h 2153"/>
              <a:gd name="T58" fmla="*/ 2862312 w 1903"/>
              <a:gd name="T59" fmla="*/ 2847975 h 2153"/>
              <a:gd name="T60" fmla="*/ 2979281 w 1903"/>
              <a:gd name="T61" fmla="*/ 2706688 h 2153"/>
              <a:gd name="T62" fmla="*/ 3056687 w 1903"/>
              <a:gd name="T63" fmla="*/ 2560638 h 2153"/>
              <a:gd name="T64" fmla="*/ 3092810 w 1903"/>
              <a:gd name="T65" fmla="*/ 2416175 h 2153"/>
              <a:gd name="T66" fmla="*/ 3091090 w 1903"/>
              <a:gd name="T67" fmla="*/ 2281238 h 2153"/>
              <a:gd name="T68" fmla="*/ 3039486 w 1903"/>
              <a:gd name="T69" fmla="*/ 2109788 h 2153"/>
              <a:gd name="T70" fmla="*/ 2991322 w 1903"/>
              <a:gd name="T71" fmla="*/ 1903413 h 2153"/>
              <a:gd name="T72" fmla="*/ 2972401 w 1903"/>
              <a:gd name="T73" fmla="*/ 1708150 h 2153"/>
              <a:gd name="T74" fmla="*/ 2984442 w 1903"/>
              <a:gd name="T75" fmla="*/ 1536700 h 2153"/>
              <a:gd name="T76" fmla="*/ 3029165 w 1903"/>
              <a:gd name="T77" fmla="*/ 1395413 h 2153"/>
              <a:gd name="T78" fmla="*/ 3096251 w 1903"/>
              <a:gd name="T79" fmla="*/ 1290638 h 2153"/>
              <a:gd name="T80" fmla="*/ 3187418 w 1903"/>
              <a:gd name="T81" fmla="*/ 1238250 h 2153"/>
              <a:gd name="T82" fmla="*/ 3239022 w 1903"/>
              <a:gd name="T83" fmla="*/ 1196975 h 2153"/>
              <a:gd name="T84" fmla="*/ 3266544 w 1903"/>
              <a:gd name="T85" fmla="*/ 1109663 h 2153"/>
              <a:gd name="T86" fmla="*/ 3271705 w 1903"/>
              <a:gd name="T87" fmla="*/ 981075 h 2153"/>
              <a:gd name="T88" fmla="*/ 3251063 w 1903"/>
              <a:gd name="T89" fmla="*/ 827088 h 2153"/>
              <a:gd name="T90" fmla="*/ 3206340 w 1903"/>
              <a:gd name="T91" fmla="*/ 655638 h 2153"/>
              <a:gd name="T92" fmla="*/ 3146135 w 1903"/>
              <a:gd name="T93" fmla="*/ 496888 h 2153"/>
              <a:gd name="T94" fmla="*/ 3049807 w 1903"/>
              <a:gd name="T95" fmla="*/ 363538 h 2153"/>
              <a:gd name="T96" fmla="*/ 2919076 w 1903"/>
              <a:gd name="T97" fmla="*/ 247650 h 2153"/>
              <a:gd name="T98" fmla="*/ 2748783 w 1903"/>
              <a:gd name="T99" fmla="*/ 153988 h 2153"/>
              <a:gd name="T100" fmla="*/ 2544086 w 1903"/>
              <a:gd name="T101" fmla="*/ 79375 h 2153"/>
              <a:gd name="T102" fmla="*/ 2313587 w 1903"/>
              <a:gd name="T103" fmla="*/ 31750 h 2153"/>
              <a:gd name="T104" fmla="*/ 2055566 w 1903"/>
              <a:gd name="T105" fmla="*/ 3175 h 2153"/>
              <a:gd name="T106" fmla="*/ 1787225 w 1903"/>
              <a:gd name="T107" fmla="*/ 6350 h 2153"/>
              <a:gd name="T108" fmla="*/ 1505122 w 1903"/>
              <a:gd name="T109" fmla="*/ 26988 h 2153"/>
              <a:gd name="T110" fmla="*/ 1214418 w 1903"/>
              <a:gd name="T111" fmla="*/ 76200 h 2153"/>
              <a:gd name="T112" fmla="*/ 928875 w 1903"/>
              <a:gd name="T113" fmla="*/ 147638 h 215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903" h="2153">
                <a:moveTo>
                  <a:pt x="540" y="93"/>
                </a:moveTo>
                <a:lnTo>
                  <a:pt x="473" y="117"/>
                </a:lnTo>
                <a:lnTo>
                  <a:pt x="409" y="147"/>
                </a:lnTo>
                <a:lnTo>
                  <a:pt x="349" y="184"/>
                </a:lnTo>
                <a:lnTo>
                  <a:pt x="289" y="224"/>
                </a:lnTo>
                <a:lnTo>
                  <a:pt x="237" y="269"/>
                </a:lnTo>
                <a:lnTo>
                  <a:pt x="188" y="319"/>
                </a:lnTo>
                <a:lnTo>
                  <a:pt x="145" y="372"/>
                </a:lnTo>
                <a:lnTo>
                  <a:pt x="105" y="431"/>
                </a:lnTo>
                <a:lnTo>
                  <a:pt x="72" y="490"/>
                </a:lnTo>
                <a:lnTo>
                  <a:pt x="44" y="553"/>
                </a:lnTo>
                <a:lnTo>
                  <a:pt x="23" y="619"/>
                </a:lnTo>
                <a:lnTo>
                  <a:pt x="8" y="685"/>
                </a:lnTo>
                <a:lnTo>
                  <a:pt x="0" y="752"/>
                </a:lnTo>
                <a:lnTo>
                  <a:pt x="0" y="820"/>
                </a:lnTo>
                <a:lnTo>
                  <a:pt x="3" y="885"/>
                </a:lnTo>
                <a:lnTo>
                  <a:pt x="15" y="951"/>
                </a:lnTo>
                <a:lnTo>
                  <a:pt x="35" y="1018"/>
                </a:lnTo>
                <a:lnTo>
                  <a:pt x="60" y="1091"/>
                </a:lnTo>
                <a:lnTo>
                  <a:pt x="82" y="1168"/>
                </a:lnTo>
                <a:lnTo>
                  <a:pt x="107" y="1240"/>
                </a:lnTo>
                <a:lnTo>
                  <a:pt x="129" y="1311"/>
                </a:lnTo>
                <a:lnTo>
                  <a:pt x="151" y="1379"/>
                </a:lnTo>
                <a:lnTo>
                  <a:pt x="172" y="1444"/>
                </a:lnTo>
                <a:lnTo>
                  <a:pt x="188" y="1506"/>
                </a:lnTo>
                <a:lnTo>
                  <a:pt x="206" y="1564"/>
                </a:lnTo>
                <a:lnTo>
                  <a:pt x="220" y="1613"/>
                </a:lnTo>
                <a:lnTo>
                  <a:pt x="234" y="1659"/>
                </a:lnTo>
                <a:lnTo>
                  <a:pt x="244" y="1697"/>
                </a:lnTo>
                <a:lnTo>
                  <a:pt x="251" y="1732"/>
                </a:lnTo>
                <a:lnTo>
                  <a:pt x="257" y="1757"/>
                </a:lnTo>
                <a:lnTo>
                  <a:pt x="261" y="1778"/>
                </a:lnTo>
                <a:lnTo>
                  <a:pt x="262" y="1788"/>
                </a:lnTo>
                <a:lnTo>
                  <a:pt x="260" y="1796"/>
                </a:lnTo>
                <a:lnTo>
                  <a:pt x="279" y="1843"/>
                </a:lnTo>
                <a:lnTo>
                  <a:pt x="304" y="1890"/>
                </a:lnTo>
                <a:lnTo>
                  <a:pt x="333" y="1932"/>
                </a:lnTo>
                <a:lnTo>
                  <a:pt x="370" y="1971"/>
                </a:lnTo>
                <a:lnTo>
                  <a:pt x="413" y="2011"/>
                </a:lnTo>
                <a:lnTo>
                  <a:pt x="461" y="2045"/>
                </a:lnTo>
                <a:lnTo>
                  <a:pt x="511" y="2072"/>
                </a:lnTo>
                <a:lnTo>
                  <a:pt x="563" y="2096"/>
                </a:lnTo>
                <a:lnTo>
                  <a:pt x="622" y="2119"/>
                </a:lnTo>
                <a:lnTo>
                  <a:pt x="682" y="2135"/>
                </a:lnTo>
                <a:lnTo>
                  <a:pt x="746" y="2145"/>
                </a:lnTo>
                <a:lnTo>
                  <a:pt x="810" y="2152"/>
                </a:lnTo>
                <a:lnTo>
                  <a:pt x="876" y="2150"/>
                </a:lnTo>
                <a:lnTo>
                  <a:pt x="944" y="2149"/>
                </a:lnTo>
                <a:lnTo>
                  <a:pt x="1011" y="2139"/>
                </a:lnTo>
                <a:lnTo>
                  <a:pt x="1077" y="2127"/>
                </a:lnTo>
                <a:lnTo>
                  <a:pt x="1143" y="2109"/>
                </a:lnTo>
                <a:lnTo>
                  <a:pt x="1211" y="2084"/>
                </a:lnTo>
                <a:lnTo>
                  <a:pt x="1280" y="2056"/>
                </a:lnTo>
                <a:lnTo>
                  <a:pt x="1342" y="2026"/>
                </a:lnTo>
                <a:lnTo>
                  <a:pt x="1406" y="1992"/>
                </a:lnTo>
                <a:lnTo>
                  <a:pt x="1465" y="1960"/>
                </a:lnTo>
                <a:lnTo>
                  <a:pt x="1522" y="1919"/>
                </a:lnTo>
                <a:lnTo>
                  <a:pt x="1573" y="1880"/>
                </a:lnTo>
                <a:lnTo>
                  <a:pt x="1621" y="1837"/>
                </a:lnTo>
                <a:lnTo>
                  <a:pt x="1664" y="1794"/>
                </a:lnTo>
                <a:lnTo>
                  <a:pt x="1700" y="1751"/>
                </a:lnTo>
                <a:lnTo>
                  <a:pt x="1732" y="1705"/>
                </a:lnTo>
                <a:lnTo>
                  <a:pt x="1757" y="1659"/>
                </a:lnTo>
                <a:lnTo>
                  <a:pt x="1777" y="1613"/>
                </a:lnTo>
                <a:lnTo>
                  <a:pt x="1792" y="1567"/>
                </a:lnTo>
                <a:lnTo>
                  <a:pt x="1798" y="1522"/>
                </a:lnTo>
                <a:lnTo>
                  <a:pt x="1799" y="1479"/>
                </a:lnTo>
                <a:lnTo>
                  <a:pt x="1797" y="1437"/>
                </a:lnTo>
                <a:lnTo>
                  <a:pt x="1788" y="1396"/>
                </a:lnTo>
                <a:lnTo>
                  <a:pt x="1767" y="1329"/>
                </a:lnTo>
                <a:lnTo>
                  <a:pt x="1752" y="1264"/>
                </a:lnTo>
                <a:lnTo>
                  <a:pt x="1739" y="1199"/>
                </a:lnTo>
                <a:lnTo>
                  <a:pt x="1731" y="1136"/>
                </a:lnTo>
                <a:lnTo>
                  <a:pt x="1728" y="1076"/>
                </a:lnTo>
                <a:lnTo>
                  <a:pt x="1730" y="1019"/>
                </a:lnTo>
                <a:lnTo>
                  <a:pt x="1735" y="968"/>
                </a:lnTo>
                <a:lnTo>
                  <a:pt x="1745" y="920"/>
                </a:lnTo>
                <a:lnTo>
                  <a:pt x="1761" y="879"/>
                </a:lnTo>
                <a:lnTo>
                  <a:pt x="1778" y="842"/>
                </a:lnTo>
                <a:lnTo>
                  <a:pt x="1800" y="813"/>
                </a:lnTo>
                <a:lnTo>
                  <a:pt x="1824" y="791"/>
                </a:lnTo>
                <a:lnTo>
                  <a:pt x="1853" y="780"/>
                </a:lnTo>
                <a:lnTo>
                  <a:pt x="1868" y="770"/>
                </a:lnTo>
                <a:lnTo>
                  <a:pt x="1883" y="754"/>
                </a:lnTo>
                <a:lnTo>
                  <a:pt x="1893" y="730"/>
                </a:lnTo>
                <a:lnTo>
                  <a:pt x="1899" y="699"/>
                </a:lnTo>
                <a:lnTo>
                  <a:pt x="1901" y="664"/>
                </a:lnTo>
                <a:lnTo>
                  <a:pt x="1902" y="618"/>
                </a:lnTo>
                <a:lnTo>
                  <a:pt x="1897" y="570"/>
                </a:lnTo>
                <a:lnTo>
                  <a:pt x="1890" y="521"/>
                </a:lnTo>
                <a:lnTo>
                  <a:pt x="1880" y="467"/>
                </a:lnTo>
                <a:lnTo>
                  <a:pt x="1864" y="413"/>
                </a:lnTo>
                <a:lnTo>
                  <a:pt x="1848" y="355"/>
                </a:lnTo>
                <a:lnTo>
                  <a:pt x="1829" y="313"/>
                </a:lnTo>
                <a:lnTo>
                  <a:pt x="1806" y="269"/>
                </a:lnTo>
                <a:lnTo>
                  <a:pt x="1773" y="229"/>
                </a:lnTo>
                <a:lnTo>
                  <a:pt x="1739" y="192"/>
                </a:lnTo>
                <a:lnTo>
                  <a:pt x="1697" y="156"/>
                </a:lnTo>
                <a:lnTo>
                  <a:pt x="1650" y="125"/>
                </a:lnTo>
                <a:lnTo>
                  <a:pt x="1598" y="97"/>
                </a:lnTo>
                <a:lnTo>
                  <a:pt x="1540" y="74"/>
                </a:lnTo>
                <a:lnTo>
                  <a:pt x="1479" y="50"/>
                </a:lnTo>
                <a:lnTo>
                  <a:pt x="1415" y="33"/>
                </a:lnTo>
                <a:lnTo>
                  <a:pt x="1345" y="20"/>
                </a:lnTo>
                <a:lnTo>
                  <a:pt x="1272" y="8"/>
                </a:lnTo>
                <a:lnTo>
                  <a:pt x="1195" y="2"/>
                </a:lnTo>
                <a:lnTo>
                  <a:pt x="1119" y="0"/>
                </a:lnTo>
                <a:lnTo>
                  <a:pt x="1039" y="4"/>
                </a:lnTo>
                <a:lnTo>
                  <a:pt x="956" y="8"/>
                </a:lnTo>
                <a:lnTo>
                  <a:pt x="875" y="17"/>
                </a:lnTo>
                <a:lnTo>
                  <a:pt x="791" y="33"/>
                </a:lnTo>
                <a:lnTo>
                  <a:pt x="706" y="48"/>
                </a:lnTo>
                <a:lnTo>
                  <a:pt x="623" y="69"/>
                </a:lnTo>
                <a:lnTo>
                  <a:pt x="540" y="93"/>
                </a:lnTo>
              </a:path>
            </a:pathLst>
          </a:custGeom>
          <a:solidFill>
            <a:schemeClr val="folHlink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rgbClr val="000000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DEEF84A5-BB3D-033A-990A-B9146EA8A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188" y="2817813"/>
            <a:ext cx="2225675" cy="81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Mean, </a:t>
            </a:r>
            <a:r>
              <a:rPr lang="en-US" altLang="en-US" b="1">
                <a:latin typeface="Symbol" pitchFamily="2" charset="2"/>
              </a:rPr>
              <a:t>m</a:t>
            </a:r>
            <a:r>
              <a:rPr lang="en-US" altLang="en-US" b="1">
                <a:latin typeface="Times New Roman" panose="02020603050405020304" pitchFamily="18" charset="0"/>
              </a:rPr>
              <a:t>, is unknown</a:t>
            </a:r>
          </a:p>
        </p:txBody>
      </p:sp>
      <p:sp>
        <p:nvSpPr>
          <p:cNvPr id="140292" name="Rectangle 4">
            <a:extLst>
              <a:ext uri="{FF2B5EF4-FFF2-40B4-BE49-F238E27FC236}">
                <a16:creationId xmlns:a16="http://schemas.microsoft.com/office/drawing/2014/main" id="{83BA7C4F-A7E4-4F7B-70DF-AD7D36B41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9638" y="1878013"/>
            <a:ext cx="2225675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lIns="90487" tIns="44450" rIns="90487" bIns="4445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Population</a:t>
            </a:r>
          </a:p>
        </p:txBody>
      </p:sp>
      <p:sp>
        <p:nvSpPr>
          <p:cNvPr id="140293" name="Rectangle 5">
            <a:extLst>
              <a:ext uri="{FF2B5EF4-FFF2-40B4-BE49-F238E27FC236}">
                <a16:creationId xmlns:a16="http://schemas.microsoft.com/office/drawing/2014/main" id="{844DB1F8-875B-955B-A8D6-AD34C4D863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8688" y="1878013"/>
            <a:ext cx="3381375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lIns="90487" tIns="44450" rIns="90487" bIns="4445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Random Sample</a:t>
            </a:r>
          </a:p>
        </p:txBody>
      </p:sp>
      <p:sp>
        <p:nvSpPr>
          <p:cNvPr id="8197" name="Rectangle 6">
            <a:extLst>
              <a:ext uri="{FF2B5EF4-FFF2-40B4-BE49-F238E27FC236}">
                <a16:creationId xmlns:a16="http://schemas.microsoft.com/office/drawing/2014/main" id="{053A5D4B-2D51-1D0B-D9B8-275979DE2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4000" y="4419600"/>
            <a:ext cx="2555875" cy="118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I am 95% confident that </a:t>
            </a:r>
            <a:r>
              <a:rPr lang="en-US" altLang="en-US" b="1">
                <a:latin typeface="Symbol" pitchFamily="2" charset="2"/>
              </a:rPr>
              <a:t>m</a:t>
            </a:r>
            <a:r>
              <a:rPr lang="en-US" altLang="en-US" b="1">
                <a:latin typeface="Times New Roman" panose="02020603050405020304" pitchFamily="18" charset="0"/>
              </a:rPr>
              <a:t> is between 42 &amp; 58.</a:t>
            </a:r>
          </a:p>
        </p:txBody>
      </p:sp>
      <p:sp>
        <p:nvSpPr>
          <p:cNvPr id="8198" name="Oval 7">
            <a:extLst>
              <a:ext uri="{FF2B5EF4-FFF2-40B4-BE49-F238E27FC236}">
                <a16:creationId xmlns:a16="http://schemas.microsoft.com/office/drawing/2014/main" id="{9C05C8A9-0BDF-A5DD-F926-DFB6EE1B8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8" y="2574925"/>
            <a:ext cx="1719262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0000"/>
            </a:solidFill>
            <a:round/>
            <a:headEnd/>
            <a:tailEnd/>
          </a:ln>
          <a:effectLst>
            <a:outerShdw dist="107763" dir="2700000" algn="ctr" rotWithShape="0">
              <a:srgbClr val="000000"/>
            </a:outerShdw>
          </a:effec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8199" name="Oval 8">
            <a:extLst>
              <a:ext uri="{FF2B5EF4-FFF2-40B4-BE49-F238E27FC236}">
                <a16:creationId xmlns:a16="http://schemas.microsoft.com/office/drawing/2014/main" id="{2057BAC0-3922-ADC1-7D52-5D54FF56AD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50" y="3946525"/>
            <a:ext cx="1720850" cy="977900"/>
          </a:xfrm>
          <a:prstGeom prst="ellipse">
            <a:avLst/>
          </a:prstGeom>
          <a:solidFill>
            <a:schemeClr val="accent1"/>
          </a:solidFill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endParaRPr lang="en-US" altLang="en-US"/>
          </a:p>
        </p:txBody>
      </p:sp>
      <p:sp>
        <p:nvSpPr>
          <p:cNvPr id="8200" name="Rectangle 9">
            <a:extLst>
              <a:ext uri="{FF2B5EF4-FFF2-40B4-BE49-F238E27FC236}">
                <a16:creationId xmlns:a16="http://schemas.microsoft.com/office/drawing/2014/main" id="{8DC2AD24-1CE4-C131-3316-653E6861E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7813" y="2647950"/>
            <a:ext cx="18129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lnSpc>
                <a:spcPct val="105000"/>
              </a:lnSpc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Mean</a:t>
            </a:r>
            <a:br>
              <a:rPr lang="en-US" altLang="en-US" b="1">
                <a:latin typeface="Times New Roman" panose="02020603050405020304" pitchFamily="18" charset="0"/>
              </a:rPr>
            </a:br>
            <a:r>
              <a:rPr lang="en-US" altLang="en-US" b="1">
                <a:latin typeface="Times New Roman" panose="02020603050405020304" pitchFamily="18" charset="0"/>
              </a:rPr>
              <a:t> </a:t>
            </a:r>
            <a:r>
              <a:rPr lang="en-US" altLang="en-US" b="1" i="1">
                <a:latin typeface="Times New Roman" panose="02020603050405020304" pitchFamily="18" charset="0"/>
              </a:rPr>
              <a:t>  Xbar </a:t>
            </a:r>
            <a:r>
              <a:rPr lang="en-US" altLang="en-US" b="1">
                <a:latin typeface="Times New Roman" panose="02020603050405020304" pitchFamily="18" charset="0"/>
              </a:rPr>
              <a:t>= 50</a:t>
            </a:r>
          </a:p>
        </p:txBody>
      </p:sp>
      <p:grpSp>
        <p:nvGrpSpPr>
          <p:cNvPr id="8201" name="Group 10">
            <a:extLst>
              <a:ext uri="{FF2B5EF4-FFF2-40B4-BE49-F238E27FC236}">
                <a16:creationId xmlns:a16="http://schemas.microsoft.com/office/drawing/2014/main" id="{B09C359E-38A2-DE37-CFCE-2EF28269C3D3}"/>
              </a:ext>
            </a:extLst>
          </p:cNvPr>
          <p:cNvGrpSpPr>
            <a:grpSpLocks/>
          </p:cNvGrpSpPr>
          <p:nvPr/>
        </p:nvGrpSpPr>
        <p:grpSpPr bwMode="auto">
          <a:xfrm>
            <a:off x="2122488" y="4079875"/>
            <a:ext cx="2973387" cy="915988"/>
            <a:chOff x="1234" y="2570"/>
            <a:chExt cx="1729" cy="577"/>
          </a:xfrm>
        </p:grpSpPr>
        <p:sp>
          <p:nvSpPr>
            <p:cNvPr id="8218" name="Freeform 11">
              <a:extLst>
                <a:ext uri="{FF2B5EF4-FFF2-40B4-BE49-F238E27FC236}">
                  <a16:creationId xmlns:a16="http://schemas.microsoft.com/office/drawing/2014/main" id="{65A0DA62-7E2F-BA6F-8442-237D28F78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4" y="2570"/>
              <a:ext cx="1729" cy="556"/>
            </a:xfrm>
            <a:custGeom>
              <a:avLst/>
              <a:gdLst>
                <a:gd name="T0" fmla="*/ 14 w 1729"/>
                <a:gd name="T1" fmla="*/ 381 h 556"/>
                <a:gd name="T2" fmla="*/ 161 w 1729"/>
                <a:gd name="T3" fmla="*/ 440 h 556"/>
                <a:gd name="T4" fmla="*/ 256 w 1729"/>
                <a:gd name="T5" fmla="*/ 471 h 556"/>
                <a:gd name="T6" fmla="*/ 357 w 1729"/>
                <a:gd name="T7" fmla="*/ 497 h 556"/>
                <a:gd name="T8" fmla="*/ 460 w 1729"/>
                <a:gd name="T9" fmla="*/ 516 h 556"/>
                <a:gd name="T10" fmla="*/ 570 w 1729"/>
                <a:gd name="T11" fmla="*/ 534 h 556"/>
                <a:gd name="T12" fmla="*/ 694 w 1729"/>
                <a:gd name="T13" fmla="*/ 546 h 556"/>
                <a:gd name="T14" fmla="*/ 853 w 1729"/>
                <a:gd name="T15" fmla="*/ 555 h 556"/>
                <a:gd name="T16" fmla="*/ 983 w 1729"/>
                <a:gd name="T17" fmla="*/ 553 h 556"/>
                <a:gd name="T18" fmla="*/ 1101 w 1729"/>
                <a:gd name="T19" fmla="*/ 541 h 556"/>
                <a:gd name="T20" fmla="*/ 1210 w 1729"/>
                <a:gd name="T21" fmla="*/ 521 h 556"/>
                <a:gd name="T22" fmla="*/ 1303 w 1729"/>
                <a:gd name="T23" fmla="*/ 496 h 556"/>
                <a:gd name="T24" fmla="*/ 1379 w 1729"/>
                <a:gd name="T25" fmla="*/ 457 h 556"/>
                <a:gd name="T26" fmla="*/ 1437 w 1729"/>
                <a:gd name="T27" fmla="*/ 401 h 556"/>
                <a:gd name="T28" fmla="*/ 1470 w 1729"/>
                <a:gd name="T29" fmla="*/ 341 h 556"/>
                <a:gd name="T30" fmla="*/ 1481 w 1729"/>
                <a:gd name="T31" fmla="*/ 301 h 556"/>
                <a:gd name="T32" fmla="*/ 1708 w 1729"/>
                <a:gd name="T33" fmla="*/ 409 h 556"/>
                <a:gd name="T34" fmla="*/ 1646 w 1729"/>
                <a:gd name="T35" fmla="*/ 342 h 556"/>
                <a:gd name="T36" fmla="*/ 1592 w 1729"/>
                <a:gd name="T37" fmla="*/ 273 h 556"/>
                <a:gd name="T38" fmla="*/ 1553 w 1729"/>
                <a:gd name="T39" fmla="*/ 206 h 556"/>
                <a:gd name="T40" fmla="*/ 1519 w 1729"/>
                <a:gd name="T41" fmla="*/ 139 h 556"/>
                <a:gd name="T42" fmla="*/ 1491 w 1729"/>
                <a:gd name="T43" fmla="*/ 48 h 556"/>
                <a:gd name="T44" fmla="*/ 1439 w 1729"/>
                <a:gd name="T45" fmla="*/ 11 h 556"/>
                <a:gd name="T46" fmla="*/ 1367 w 1729"/>
                <a:gd name="T47" fmla="*/ 33 h 556"/>
                <a:gd name="T48" fmla="*/ 1308 w 1729"/>
                <a:gd name="T49" fmla="*/ 43 h 556"/>
                <a:gd name="T50" fmla="*/ 1240 w 1729"/>
                <a:gd name="T51" fmla="*/ 43 h 556"/>
                <a:gd name="T52" fmla="*/ 1162 w 1729"/>
                <a:gd name="T53" fmla="*/ 39 h 556"/>
                <a:gd name="T54" fmla="*/ 1075 w 1729"/>
                <a:gd name="T55" fmla="*/ 23 h 556"/>
                <a:gd name="T56" fmla="*/ 1030 w 1729"/>
                <a:gd name="T57" fmla="*/ 56 h 556"/>
                <a:gd name="T58" fmla="*/ 1240 w 1729"/>
                <a:gd name="T59" fmla="*/ 180 h 556"/>
                <a:gd name="T60" fmla="*/ 1190 w 1729"/>
                <a:gd name="T61" fmla="*/ 248 h 556"/>
                <a:gd name="T62" fmla="*/ 1129 w 1729"/>
                <a:gd name="T63" fmla="*/ 304 h 556"/>
                <a:gd name="T64" fmla="*/ 1067 w 1729"/>
                <a:gd name="T65" fmla="*/ 346 h 556"/>
                <a:gd name="T66" fmla="*/ 983 w 1729"/>
                <a:gd name="T67" fmla="*/ 388 h 556"/>
                <a:gd name="T68" fmla="*/ 897 w 1729"/>
                <a:gd name="T69" fmla="*/ 415 h 556"/>
                <a:gd name="T70" fmla="*/ 805 w 1729"/>
                <a:gd name="T71" fmla="*/ 434 h 556"/>
                <a:gd name="T72" fmla="*/ 687 w 1729"/>
                <a:gd name="T73" fmla="*/ 443 h 556"/>
                <a:gd name="T74" fmla="*/ 569 w 1729"/>
                <a:gd name="T75" fmla="*/ 448 h 556"/>
                <a:gd name="T76" fmla="*/ 427 w 1729"/>
                <a:gd name="T77" fmla="*/ 448 h 556"/>
                <a:gd name="T78" fmla="*/ 307 w 1729"/>
                <a:gd name="T79" fmla="*/ 439 h 556"/>
                <a:gd name="T80" fmla="*/ 218 w 1729"/>
                <a:gd name="T81" fmla="*/ 421 h 556"/>
                <a:gd name="T82" fmla="*/ 134 w 1729"/>
                <a:gd name="T83" fmla="*/ 401 h 5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729" h="556">
                  <a:moveTo>
                    <a:pt x="0" y="356"/>
                  </a:moveTo>
                  <a:lnTo>
                    <a:pt x="14" y="381"/>
                  </a:lnTo>
                  <a:lnTo>
                    <a:pt x="102" y="419"/>
                  </a:lnTo>
                  <a:lnTo>
                    <a:pt x="161" y="440"/>
                  </a:lnTo>
                  <a:lnTo>
                    <a:pt x="210" y="454"/>
                  </a:lnTo>
                  <a:lnTo>
                    <a:pt x="256" y="471"/>
                  </a:lnTo>
                  <a:lnTo>
                    <a:pt x="307" y="484"/>
                  </a:lnTo>
                  <a:lnTo>
                    <a:pt x="357" y="497"/>
                  </a:lnTo>
                  <a:lnTo>
                    <a:pt x="412" y="509"/>
                  </a:lnTo>
                  <a:lnTo>
                    <a:pt x="460" y="516"/>
                  </a:lnTo>
                  <a:lnTo>
                    <a:pt x="506" y="525"/>
                  </a:lnTo>
                  <a:lnTo>
                    <a:pt x="570" y="534"/>
                  </a:lnTo>
                  <a:lnTo>
                    <a:pt x="625" y="541"/>
                  </a:lnTo>
                  <a:lnTo>
                    <a:pt x="694" y="546"/>
                  </a:lnTo>
                  <a:lnTo>
                    <a:pt x="783" y="554"/>
                  </a:lnTo>
                  <a:lnTo>
                    <a:pt x="853" y="555"/>
                  </a:lnTo>
                  <a:lnTo>
                    <a:pt x="905" y="554"/>
                  </a:lnTo>
                  <a:lnTo>
                    <a:pt x="983" y="553"/>
                  </a:lnTo>
                  <a:lnTo>
                    <a:pt x="1046" y="549"/>
                  </a:lnTo>
                  <a:lnTo>
                    <a:pt x="1101" y="541"/>
                  </a:lnTo>
                  <a:lnTo>
                    <a:pt x="1159" y="535"/>
                  </a:lnTo>
                  <a:lnTo>
                    <a:pt x="1210" y="521"/>
                  </a:lnTo>
                  <a:lnTo>
                    <a:pt x="1261" y="511"/>
                  </a:lnTo>
                  <a:lnTo>
                    <a:pt x="1303" y="496"/>
                  </a:lnTo>
                  <a:lnTo>
                    <a:pt x="1342" y="477"/>
                  </a:lnTo>
                  <a:lnTo>
                    <a:pt x="1379" y="457"/>
                  </a:lnTo>
                  <a:lnTo>
                    <a:pt x="1412" y="432"/>
                  </a:lnTo>
                  <a:lnTo>
                    <a:pt x="1437" y="401"/>
                  </a:lnTo>
                  <a:lnTo>
                    <a:pt x="1455" y="375"/>
                  </a:lnTo>
                  <a:lnTo>
                    <a:pt x="1470" y="341"/>
                  </a:lnTo>
                  <a:lnTo>
                    <a:pt x="1478" y="317"/>
                  </a:lnTo>
                  <a:lnTo>
                    <a:pt x="1481" y="301"/>
                  </a:lnTo>
                  <a:lnTo>
                    <a:pt x="1728" y="442"/>
                  </a:lnTo>
                  <a:lnTo>
                    <a:pt x="1708" y="409"/>
                  </a:lnTo>
                  <a:lnTo>
                    <a:pt x="1676" y="375"/>
                  </a:lnTo>
                  <a:lnTo>
                    <a:pt x="1646" y="342"/>
                  </a:lnTo>
                  <a:lnTo>
                    <a:pt x="1622" y="308"/>
                  </a:lnTo>
                  <a:lnTo>
                    <a:pt x="1592" y="273"/>
                  </a:lnTo>
                  <a:lnTo>
                    <a:pt x="1574" y="237"/>
                  </a:lnTo>
                  <a:lnTo>
                    <a:pt x="1553" y="206"/>
                  </a:lnTo>
                  <a:lnTo>
                    <a:pt x="1533" y="172"/>
                  </a:lnTo>
                  <a:lnTo>
                    <a:pt x="1519" y="139"/>
                  </a:lnTo>
                  <a:lnTo>
                    <a:pt x="1500" y="94"/>
                  </a:lnTo>
                  <a:lnTo>
                    <a:pt x="1491" y="48"/>
                  </a:lnTo>
                  <a:lnTo>
                    <a:pt x="1468" y="0"/>
                  </a:lnTo>
                  <a:lnTo>
                    <a:pt x="1439" y="11"/>
                  </a:lnTo>
                  <a:lnTo>
                    <a:pt x="1405" y="23"/>
                  </a:lnTo>
                  <a:lnTo>
                    <a:pt x="1367" y="33"/>
                  </a:lnTo>
                  <a:lnTo>
                    <a:pt x="1330" y="40"/>
                  </a:lnTo>
                  <a:lnTo>
                    <a:pt x="1308" y="43"/>
                  </a:lnTo>
                  <a:lnTo>
                    <a:pt x="1278" y="43"/>
                  </a:lnTo>
                  <a:lnTo>
                    <a:pt x="1240" y="43"/>
                  </a:lnTo>
                  <a:lnTo>
                    <a:pt x="1201" y="40"/>
                  </a:lnTo>
                  <a:lnTo>
                    <a:pt x="1162" y="39"/>
                  </a:lnTo>
                  <a:lnTo>
                    <a:pt x="1120" y="30"/>
                  </a:lnTo>
                  <a:lnTo>
                    <a:pt x="1075" y="23"/>
                  </a:lnTo>
                  <a:lnTo>
                    <a:pt x="1004" y="7"/>
                  </a:lnTo>
                  <a:lnTo>
                    <a:pt x="1030" y="56"/>
                  </a:lnTo>
                  <a:lnTo>
                    <a:pt x="1242" y="167"/>
                  </a:lnTo>
                  <a:lnTo>
                    <a:pt x="1240" y="180"/>
                  </a:lnTo>
                  <a:lnTo>
                    <a:pt x="1209" y="218"/>
                  </a:lnTo>
                  <a:lnTo>
                    <a:pt x="1190" y="248"/>
                  </a:lnTo>
                  <a:lnTo>
                    <a:pt x="1154" y="285"/>
                  </a:lnTo>
                  <a:lnTo>
                    <a:pt x="1129" y="304"/>
                  </a:lnTo>
                  <a:lnTo>
                    <a:pt x="1104" y="323"/>
                  </a:lnTo>
                  <a:lnTo>
                    <a:pt x="1067" y="346"/>
                  </a:lnTo>
                  <a:lnTo>
                    <a:pt x="1033" y="370"/>
                  </a:lnTo>
                  <a:lnTo>
                    <a:pt x="983" y="388"/>
                  </a:lnTo>
                  <a:lnTo>
                    <a:pt x="944" y="402"/>
                  </a:lnTo>
                  <a:lnTo>
                    <a:pt x="897" y="415"/>
                  </a:lnTo>
                  <a:lnTo>
                    <a:pt x="846" y="429"/>
                  </a:lnTo>
                  <a:lnTo>
                    <a:pt x="805" y="434"/>
                  </a:lnTo>
                  <a:lnTo>
                    <a:pt x="745" y="441"/>
                  </a:lnTo>
                  <a:lnTo>
                    <a:pt x="687" y="443"/>
                  </a:lnTo>
                  <a:lnTo>
                    <a:pt x="630" y="448"/>
                  </a:lnTo>
                  <a:lnTo>
                    <a:pt x="569" y="448"/>
                  </a:lnTo>
                  <a:lnTo>
                    <a:pt x="495" y="448"/>
                  </a:lnTo>
                  <a:lnTo>
                    <a:pt x="427" y="448"/>
                  </a:lnTo>
                  <a:lnTo>
                    <a:pt x="355" y="442"/>
                  </a:lnTo>
                  <a:lnTo>
                    <a:pt x="307" y="439"/>
                  </a:lnTo>
                  <a:lnTo>
                    <a:pt x="259" y="430"/>
                  </a:lnTo>
                  <a:lnTo>
                    <a:pt x="218" y="421"/>
                  </a:lnTo>
                  <a:lnTo>
                    <a:pt x="173" y="412"/>
                  </a:lnTo>
                  <a:lnTo>
                    <a:pt x="134" y="401"/>
                  </a:lnTo>
                  <a:lnTo>
                    <a:pt x="0" y="356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219" name="Freeform 12">
              <a:extLst>
                <a:ext uri="{FF2B5EF4-FFF2-40B4-BE49-F238E27FC236}">
                  <a16:creationId xmlns:a16="http://schemas.microsoft.com/office/drawing/2014/main" id="{B59E1E67-86AD-8AA2-D1A6-C832BEF90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" y="2621"/>
              <a:ext cx="1718" cy="526"/>
            </a:xfrm>
            <a:custGeom>
              <a:avLst/>
              <a:gdLst>
                <a:gd name="T0" fmla="*/ 112 w 1718"/>
                <a:gd name="T1" fmla="*/ 387 h 526"/>
                <a:gd name="T2" fmla="*/ 207 w 1718"/>
                <a:gd name="T3" fmla="*/ 421 h 526"/>
                <a:gd name="T4" fmla="*/ 304 w 1718"/>
                <a:gd name="T5" fmla="*/ 451 h 526"/>
                <a:gd name="T6" fmla="*/ 411 w 1718"/>
                <a:gd name="T7" fmla="*/ 477 h 526"/>
                <a:gd name="T8" fmla="*/ 506 w 1718"/>
                <a:gd name="T9" fmla="*/ 498 h 526"/>
                <a:gd name="T10" fmla="*/ 626 w 1718"/>
                <a:gd name="T11" fmla="*/ 511 h 526"/>
                <a:gd name="T12" fmla="*/ 784 w 1718"/>
                <a:gd name="T13" fmla="*/ 523 h 526"/>
                <a:gd name="T14" fmla="*/ 911 w 1718"/>
                <a:gd name="T15" fmla="*/ 525 h 526"/>
                <a:gd name="T16" fmla="*/ 1044 w 1718"/>
                <a:gd name="T17" fmla="*/ 520 h 526"/>
                <a:gd name="T18" fmla="*/ 1162 w 1718"/>
                <a:gd name="T19" fmla="*/ 508 h 526"/>
                <a:gd name="T20" fmla="*/ 1263 w 1718"/>
                <a:gd name="T21" fmla="*/ 485 h 526"/>
                <a:gd name="T22" fmla="*/ 1346 w 1718"/>
                <a:gd name="T23" fmla="*/ 454 h 526"/>
                <a:gd name="T24" fmla="*/ 1420 w 1718"/>
                <a:gd name="T25" fmla="*/ 412 h 526"/>
                <a:gd name="T26" fmla="*/ 1460 w 1718"/>
                <a:gd name="T27" fmla="*/ 358 h 526"/>
                <a:gd name="T28" fmla="*/ 1488 w 1718"/>
                <a:gd name="T29" fmla="*/ 304 h 526"/>
                <a:gd name="T30" fmla="*/ 1717 w 1718"/>
                <a:gd name="T31" fmla="*/ 393 h 526"/>
                <a:gd name="T32" fmla="*/ 1656 w 1718"/>
                <a:gd name="T33" fmla="*/ 328 h 526"/>
                <a:gd name="T34" fmla="*/ 1607 w 1718"/>
                <a:gd name="T35" fmla="*/ 263 h 526"/>
                <a:gd name="T36" fmla="*/ 1566 w 1718"/>
                <a:gd name="T37" fmla="*/ 200 h 526"/>
                <a:gd name="T38" fmla="*/ 1532 w 1718"/>
                <a:gd name="T39" fmla="*/ 133 h 526"/>
                <a:gd name="T40" fmla="*/ 1500 w 1718"/>
                <a:gd name="T41" fmla="*/ 56 h 526"/>
                <a:gd name="T42" fmla="*/ 1483 w 1718"/>
                <a:gd name="T43" fmla="*/ 0 h 526"/>
                <a:gd name="T44" fmla="*/ 1421 w 1718"/>
                <a:gd name="T45" fmla="*/ 25 h 526"/>
                <a:gd name="T46" fmla="*/ 1348 w 1718"/>
                <a:gd name="T47" fmla="*/ 40 h 526"/>
                <a:gd name="T48" fmla="*/ 1297 w 1718"/>
                <a:gd name="T49" fmla="*/ 43 h 526"/>
                <a:gd name="T50" fmla="*/ 1217 w 1718"/>
                <a:gd name="T51" fmla="*/ 40 h 526"/>
                <a:gd name="T52" fmla="*/ 1136 w 1718"/>
                <a:gd name="T53" fmla="*/ 30 h 526"/>
                <a:gd name="T54" fmla="*/ 1020 w 1718"/>
                <a:gd name="T55" fmla="*/ 7 h 526"/>
                <a:gd name="T56" fmla="*/ 1250 w 1718"/>
                <a:gd name="T57" fmla="*/ 173 h 526"/>
                <a:gd name="T58" fmla="*/ 1200 w 1718"/>
                <a:gd name="T59" fmla="*/ 237 h 526"/>
                <a:gd name="T60" fmla="*/ 1134 w 1718"/>
                <a:gd name="T61" fmla="*/ 290 h 526"/>
                <a:gd name="T62" fmla="*/ 1075 w 1718"/>
                <a:gd name="T63" fmla="*/ 329 h 526"/>
                <a:gd name="T64" fmla="*/ 991 w 1718"/>
                <a:gd name="T65" fmla="*/ 369 h 526"/>
                <a:gd name="T66" fmla="*/ 899 w 1718"/>
                <a:gd name="T67" fmla="*/ 393 h 526"/>
                <a:gd name="T68" fmla="*/ 808 w 1718"/>
                <a:gd name="T69" fmla="*/ 410 h 526"/>
                <a:gd name="T70" fmla="*/ 689 w 1718"/>
                <a:gd name="T71" fmla="*/ 418 h 526"/>
                <a:gd name="T72" fmla="*/ 571 w 1718"/>
                <a:gd name="T73" fmla="*/ 422 h 526"/>
                <a:gd name="T74" fmla="*/ 428 w 1718"/>
                <a:gd name="T75" fmla="*/ 422 h 526"/>
                <a:gd name="T76" fmla="*/ 309 w 1718"/>
                <a:gd name="T77" fmla="*/ 411 h 526"/>
                <a:gd name="T78" fmla="*/ 217 w 1718"/>
                <a:gd name="T79" fmla="*/ 395 h 526"/>
                <a:gd name="T80" fmla="*/ 137 w 1718"/>
                <a:gd name="T81" fmla="*/ 374 h 5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718" h="526">
                  <a:moveTo>
                    <a:pt x="0" y="330"/>
                  </a:moveTo>
                  <a:lnTo>
                    <a:pt x="112" y="387"/>
                  </a:lnTo>
                  <a:lnTo>
                    <a:pt x="154" y="403"/>
                  </a:lnTo>
                  <a:lnTo>
                    <a:pt x="207" y="421"/>
                  </a:lnTo>
                  <a:lnTo>
                    <a:pt x="251" y="434"/>
                  </a:lnTo>
                  <a:lnTo>
                    <a:pt x="304" y="451"/>
                  </a:lnTo>
                  <a:lnTo>
                    <a:pt x="352" y="464"/>
                  </a:lnTo>
                  <a:lnTo>
                    <a:pt x="411" y="477"/>
                  </a:lnTo>
                  <a:lnTo>
                    <a:pt x="461" y="486"/>
                  </a:lnTo>
                  <a:lnTo>
                    <a:pt x="506" y="498"/>
                  </a:lnTo>
                  <a:lnTo>
                    <a:pt x="568" y="504"/>
                  </a:lnTo>
                  <a:lnTo>
                    <a:pt x="626" y="511"/>
                  </a:lnTo>
                  <a:lnTo>
                    <a:pt x="692" y="516"/>
                  </a:lnTo>
                  <a:lnTo>
                    <a:pt x="784" y="523"/>
                  </a:lnTo>
                  <a:lnTo>
                    <a:pt x="851" y="525"/>
                  </a:lnTo>
                  <a:lnTo>
                    <a:pt x="911" y="525"/>
                  </a:lnTo>
                  <a:lnTo>
                    <a:pt x="988" y="523"/>
                  </a:lnTo>
                  <a:lnTo>
                    <a:pt x="1044" y="520"/>
                  </a:lnTo>
                  <a:lnTo>
                    <a:pt x="1100" y="514"/>
                  </a:lnTo>
                  <a:lnTo>
                    <a:pt x="1162" y="508"/>
                  </a:lnTo>
                  <a:lnTo>
                    <a:pt x="1215" y="496"/>
                  </a:lnTo>
                  <a:lnTo>
                    <a:pt x="1263" y="485"/>
                  </a:lnTo>
                  <a:lnTo>
                    <a:pt x="1310" y="470"/>
                  </a:lnTo>
                  <a:lnTo>
                    <a:pt x="1346" y="454"/>
                  </a:lnTo>
                  <a:lnTo>
                    <a:pt x="1384" y="434"/>
                  </a:lnTo>
                  <a:lnTo>
                    <a:pt x="1420" y="412"/>
                  </a:lnTo>
                  <a:lnTo>
                    <a:pt x="1445" y="383"/>
                  </a:lnTo>
                  <a:lnTo>
                    <a:pt x="1460" y="358"/>
                  </a:lnTo>
                  <a:lnTo>
                    <a:pt x="1481" y="327"/>
                  </a:lnTo>
                  <a:lnTo>
                    <a:pt x="1488" y="304"/>
                  </a:lnTo>
                  <a:lnTo>
                    <a:pt x="1503" y="271"/>
                  </a:lnTo>
                  <a:lnTo>
                    <a:pt x="1717" y="393"/>
                  </a:lnTo>
                  <a:lnTo>
                    <a:pt x="1684" y="359"/>
                  </a:lnTo>
                  <a:lnTo>
                    <a:pt x="1656" y="328"/>
                  </a:lnTo>
                  <a:lnTo>
                    <a:pt x="1630" y="297"/>
                  </a:lnTo>
                  <a:lnTo>
                    <a:pt x="1607" y="263"/>
                  </a:lnTo>
                  <a:lnTo>
                    <a:pt x="1583" y="230"/>
                  </a:lnTo>
                  <a:lnTo>
                    <a:pt x="1566" y="200"/>
                  </a:lnTo>
                  <a:lnTo>
                    <a:pt x="1547" y="166"/>
                  </a:lnTo>
                  <a:lnTo>
                    <a:pt x="1532" y="133"/>
                  </a:lnTo>
                  <a:lnTo>
                    <a:pt x="1513" y="92"/>
                  </a:lnTo>
                  <a:lnTo>
                    <a:pt x="1500" y="56"/>
                  </a:lnTo>
                  <a:lnTo>
                    <a:pt x="1494" y="32"/>
                  </a:lnTo>
                  <a:lnTo>
                    <a:pt x="1483" y="0"/>
                  </a:lnTo>
                  <a:lnTo>
                    <a:pt x="1454" y="12"/>
                  </a:lnTo>
                  <a:lnTo>
                    <a:pt x="1421" y="25"/>
                  </a:lnTo>
                  <a:lnTo>
                    <a:pt x="1384" y="33"/>
                  </a:lnTo>
                  <a:lnTo>
                    <a:pt x="1348" y="40"/>
                  </a:lnTo>
                  <a:lnTo>
                    <a:pt x="1321" y="42"/>
                  </a:lnTo>
                  <a:lnTo>
                    <a:pt x="1297" y="43"/>
                  </a:lnTo>
                  <a:lnTo>
                    <a:pt x="1259" y="43"/>
                  </a:lnTo>
                  <a:lnTo>
                    <a:pt x="1217" y="40"/>
                  </a:lnTo>
                  <a:lnTo>
                    <a:pt x="1182" y="38"/>
                  </a:lnTo>
                  <a:lnTo>
                    <a:pt x="1136" y="30"/>
                  </a:lnTo>
                  <a:lnTo>
                    <a:pt x="1091" y="24"/>
                  </a:lnTo>
                  <a:lnTo>
                    <a:pt x="1020" y="7"/>
                  </a:lnTo>
                  <a:lnTo>
                    <a:pt x="1269" y="142"/>
                  </a:lnTo>
                  <a:lnTo>
                    <a:pt x="1250" y="173"/>
                  </a:lnTo>
                  <a:lnTo>
                    <a:pt x="1223" y="208"/>
                  </a:lnTo>
                  <a:lnTo>
                    <a:pt x="1200" y="237"/>
                  </a:lnTo>
                  <a:lnTo>
                    <a:pt x="1160" y="272"/>
                  </a:lnTo>
                  <a:lnTo>
                    <a:pt x="1134" y="290"/>
                  </a:lnTo>
                  <a:lnTo>
                    <a:pt x="1109" y="308"/>
                  </a:lnTo>
                  <a:lnTo>
                    <a:pt x="1075" y="329"/>
                  </a:lnTo>
                  <a:lnTo>
                    <a:pt x="1037" y="350"/>
                  </a:lnTo>
                  <a:lnTo>
                    <a:pt x="991" y="369"/>
                  </a:lnTo>
                  <a:lnTo>
                    <a:pt x="947" y="381"/>
                  </a:lnTo>
                  <a:lnTo>
                    <a:pt x="899" y="393"/>
                  </a:lnTo>
                  <a:lnTo>
                    <a:pt x="848" y="406"/>
                  </a:lnTo>
                  <a:lnTo>
                    <a:pt x="808" y="410"/>
                  </a:lnTo>
                  <a:lnTo>
                    <a:pt x="748" y="415"/>
                  </a:lnTo>
                  <a:lnTo>
                    <a:pt x="689" y="418"/>
                  </a:lnTo>
                  <a:lnTo>
                    <a:pt x="636" y="421"/>
                  </a:lnTo>
                  <a:lnTo>
                    <a:pt x="571" y="422"/>
                  </a:lnTo>
                  <a:lnTo>
                    <a:pt x="498" y="422"/>
                  </a:lnTo>
                  <a:lnTo>
                    <a:pt x="428" y="422"/>
                  </a:lnTo>
                  <a:lnTo>
                    <a:pt x="357" y="414"/>
                  </a:lnTo>
                  <a:lnTo>
                    <a:pt x="309" y="411"/>
                  </a:lnTo>
                  <a:lnTo>
                    <a:pt x="260" y="404"/>
                  </a:lnTo>
                  <a:lnTo>
                    <a:pt x="217" y="395"/>
                  </a:lnTo>
                  <a:lnTo>
                    <a:pt x="174" y="387"/>
                  </a:lnTo>
                  <a:lnTo>
                    <a:pt x="137" y="374"/>
                  </a:lnTo>
                  <a:lnTo>
                    <a:pt x="0" y="330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02" name="Rectangle 13">
            <a:extLst>
              <a:ext uri="{FF2B5EF4-FFF2-40B4-BE49-F238E27FC236}">
                <a16:creationId xmlns:a16="http://schemas.microsoft.com/office/drawing/2014/main" id="{078D056C-9F2A-9EC0-1FAF-2D162E800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8" y="4227513"/>
            <a:ext cx="22256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>
                <a:latin typeface="Times New Roman" panose="02020603050405020304" pitchFamily="18" charset="0"/>
              </a:rPr>
              <a:t>Sample</a:t>
            </a:r>
          </a:p>
        </p:txBody>
      </p:sp>
      <p:sp>
        <p:nvSpPr>
          <p:cNvPr id="8203" name="Rectangle 14">
            <a:extLst>
              <a:ext uri="{FF2B5EF4-FFF2-40B4-BE49-F238E27FC236}">
                <a16:creationId xmlns:a16="http://schemas.microsoft.com/office/drawing/2014/main" id="{CA4B9342-DCC7-7F52-210B-F9A1F6BFD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863" y="5173663"/>
            <a:ext cx="5667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4" name="Rectangle 15">
            <a:extLst>
              <a:ext uri="{FF2B5EF4-FFF2-40B4-BE49-F238E27FC236}">
                <a16:creationId xmlns:a16="http://schemas.microsoft.com/office/drawing/2014/main" id="{0D1452AF-C705-F2CB-ADCB-208A92EF9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425" y="3752850"/>
            <a:ext cx="566738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5" name="Rectangle 16">
            <a:extLst>
              <a:ext uri="{FF2B5EF4-FFF2-40B4-BE49-F238E27FC236}">
                <a16:creationId xmlns:a16="http://schemas.microsoft.com/office/drawing/2014/main" id="{A456538C-B874-5929-DECE-AD48D24CDD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5825" y="5080000"/>
            <a:ext cx="566738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6" name="Rectangle 17">
            <a:extLst>
              <a:ext uri="{FF2B5EF4-FFF2-40B4-BE49-F238E27FC236}">
                <a16:creationId xmlns:a16="http://schemas.microsoft.com/office/drawing/2014/main" id="{4C64A8A5-6FD4-380C-2299-85119C06D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3" y="4899025"/>
            <a:ext cx="5667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7" name="Rectangle 18">
            <a:extLst>
              <a:ext uri="{FF2B5EF4-FFF2-40B4-BE49-F238E27FC236}">
                <a16:creationId xmlns:a16="http://schemas.microsoft.com/office/drawing/2014/main" id="{6B7E59F0-3116-DF15-6DEE-270025B39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235325"/>
            <a:ext cx="5667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8" name="Rectangle 19">
            <a:extLst>
              <a:ext uri="{FF2B5EF4-FFF2-40B4-BE49-F238E27FC236}">
                <a16:creationId xmlns:a16="http://schemas.microsoft.com/office/drawing/2014/main" id="{61545F91-BEAF-8FF5-2D44-2E91A9B0A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4150" y="3587750"/>
            <a:ext cx="566738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8209" name="Rectangle 20">
            <a:extLst>
              <a:ext uri="{FF2B5EF4-FFF2-40B4-BE49-F238E27FC236}">
                <a16:creationId xmlns:a16="http://schemas.microsoft.com/office/drawing/2014/main" id="{8C9B36BD-E347-DBA3-F7AE-69439DF87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4688" y="3468688"/>
            <a:ext cx="5667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 anchor="ctr" anchorCtr="1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>
                <a:latin typeface="Wingdings" pitchFamily="2" charset="2"/>
              </a:rPr>
              <a:t></a:t>
            </a:r>
          </a:p>
        </p:txBody>
      </p:sp>
      <p:sp>
        <p:nvSpPr>
          <p:cNvPr id="140309" name="Rectangle 21">
            <a:extLst>
              <a:ext uri="{FF2B5EF4-FFF2-40B4-BE49-F238E27FC236}">
                <a16:creationId xmlns:a16="http://schemas.microsoft.com/office/drawing/2014/main" id="{A4CC19C0-115B-101F-1BA7-2673C4173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4950" y="3925888"/>
            <a:ext cx="4810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40310" name="Rectangle 22">
            <a:extLst>
              <a:ext uri="{FF2B5EF4-FFF2-40B4-BE49-F238E27FC236}">
                <a16:creationId xmlns:a16="http://schemas.microsoft.com/office/drawing/2014/main" id="{C124251A-7BF9-8111-05B4-C5E3AA5EE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4522788"/>
            <a:ext cx="4810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40311" name="Rectangle 23">
            <a:extLst>
              <a:ext uri="{FF2B5EF4-FFF2-40B4-BE49-F238E27FC236}">
                <a16:creationId xmlns:a16="http://schemas.microsoft.com/office/drawing/2014/main" id="{A516FDE1-B460-7597-57A6-7DDC212AD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550" y="2760663"/>
            <a:ext cx="481013" cy="5159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140312" name="Rectangle 24">
            <a:extLst>
              <a:ext uri="{FF2B5EF4-FFF2-40B4-BE49-F238E27FC236}">
                <a16:creationId xmlns:a16="http://schemas.microsoft.com/office/drawing/2014/main" id="{FE25FCD8-CBF3-05EA-EFE1-15D387412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6388" y="2701925"/>
            <a:ext cx="481012" cy="5159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0487" tIns="44450" rIns="90487" bIns="44450" anchor="ctr" anchorCtr="1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Wingdings" pitchFamily="2" charset="2"/>
              </a:rPr>
              <a:t></a:t>
            </a:r>
          </a:p>
        </p:txBody>
      </p:sp>
      <p:sp>
        <p:nvSpPr>
          <p:cNvPr id="8214" name="Rectangle 25">
            <a:extLst>
              <a:ext uri="{FF2B5EF4-FFF2-40B4-BE49-F238E27FC236}">
                <a16:creationId xmlns:a16="http://schemas.microsoft.com/office/drawing/2014/main" id="{38792F91-7183-60D4-BEE1-03B55A32AE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Estimation Process</a:t>
            </a:r>
          </a:p>
        </p:txBody>
      </p:sp>
      <p:grpSp>
        <p:nvGrpSpPr>
          <p:cNvPr id="8215" name="Group 26">
            <a:extLst>
              <a:ext uri="{FF2B5EF4-FFF2-40B4-BE49-F238E27FC236}">
                <a16:creationId xmlns:a16="http://schemas.microsoft.com/office/drawing/2014/main" id="{599312FD-75E2-CDB6-D8D1-FAAE553BE4BC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6108700" y="2362200"/>
            <a:ext cx="2311400" cy="2057400"/>
            <a:chOff x="1234" y="2570"/>
            <a:chExt cx="1729" cy="577"/>
          </a:xfrm>
        </p:grpSpPr>
        <p:sp>
          <p:nvSpPr>
            <p:cNvPr id="8216" name="Freeform 27">
              <a:extLst>
                <a:ext uri="{FF2B5EF4-FFF2-40B4-BE49-F238E27FC236}">
                  <a16:creationId xmlns:a16="http://schemas.microsoft.com/office/drawing/2014/main" id="{E9B002A4-A345-598B-733B-9969F4514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4" y="2570"/>
              <a:ext cx="1729" cy="556"/>
            </a:xfrm>
            <a:custGeom>
              <a:avLst/>
              <a:gdLst>
                <a:gd name="T0" fmla="*/ 14 w 1729"/>
                <a:gd name="T1" fmla="*/ 381 h 556"/>
                <a:gd name="T2" fmla="*/ 161 w 1729"/>
                <a:gd name="T3" fmla="*/ 440 h 556"/>
                <a:gd name="T4" fmla="*/ 256 w 1729"/>
                <a:gd name="T5" fmla="*/ 471 h 556"/>
                <a:gd name="T6" fmla="*/ 357 w 1729"/>
                <a:gd name="T7" fmla="*/ 497 h 556"/>
                <a:gd name="T8" fmla="*/ 460 w 1729"/>
                <a:gd name="T9" fmla="*/ 516 h 556"/>
                <a:gd name="T10" fmla="*/ 570 w 1729"/>
                <a:gd name="T11" fmla="*/ 534 h 556"/>
                <a:gd name="T12" fmla="*/ 694 w 1729"/>
                <a:gd name="T13" fmla="*/ 546 h 556"/>
                <a:gd name="T14" fmla="*/ 853 w 1729"/>
                <a:gd name="T15" fmla="*/ 555 h 556"/>
                <a:gd name="T16" fmla="*/ 983 w 1729"/>
                <a:gd name="T17" fmla="*/ 553 h 556"/>
                <a:gd name="T18" fmla="*/ 1101 w 1729"/>
                <a:gd name="T19" fmla="*/ 541 h 556"/>
                <a:gd name="T20" fmla="*/ 1210 w 1729"/>
                <a:gd name="T21" fmla="*/ 521 h 556"/>
                <a:gd name="T22" fmla="*/ 1303 w 1729"/>
                <a:gd name="T23" fmla="*/ 496 h 556"/>
                <a:gd name="T24" fmla="*/ 1379 w 1729"/>
                <a:gd name="T25" fmla="*/ 457 h 556"/>
                <a:gd name="T26" fmla="*/ 1437 w 1729"/>
                <a:gd name="T27" fmla="*/ 401 h 556"/>
                <a:gd name="T28" fmla="*/ 1470 w 1729"/>
                <a:gd name="T29" fmla="*/ 341 h 556"/>
                <a:gd name="T30" fmla="*/ 1481 w 1729"/>
                <a:gd name="T31" fmla="*/ 301 h 556"/>
                <a:gd name="T32" fmla="*/ 1708 w 1729"/>
                <a:gd name="T33" fmla="*/ 409 h 556"/>
                <a:gd name="T34" fmla="*/ 1646 w 1729"/>
                <a:gd name="T35" fmla="*/ 342 h 556"/>
                <a:gd name="T36" fmla="*/ 1592 w 1729"/>
                <a:gd name="T37" fmla="*/ 273 h 556"/>
                <a:gd name="T38" fmla="*/ 1553 w 1729"/>
                <a:gd name="T39" fmla="*/ 206 h 556"/>
                <a:gd name="T40" fmla="*/ 1519 w 1729"/>
                <a:gd name="T41" fmla="*/ 139 h 556"/>
                <a:gd name="T42" fmla="*/ 1491 w 1729"/>
                <a:gd name="T43" fmla="*/ 48 h 556"/>
                <a:gd name="T44" fmla="*/ 1439 w 1729"/>
                <a:gd name="T45" fmla="*/ 11 h 556"/>
                <a:gd name="T46" fmla="*/ 1367 w 1729"/>
                <a:gd name="T47" fmla="*/ 33 h 556"/>
                <a:gd name="T48" fmla="*/ 1308 w 1729"/>
                <a:gd name="T49" fmla="*/ 43 h 556"/>
                <a:gd name="T50" fmla="*/ 1240 w 1729"/>
                <a:gd name="T51" fmla="*/ 43 h 556"/>
                <a:gd name="T52" fmla="*/ 1162 w 1729"/>
                <a:gd name="T53" fmla="*/ 39 h 556"/>
                <a:gd name="T54" fmla="*/ 1075 w 1729"/>
                <a:gd name="T55" fmla="*/ 23 h 556"/>
                <a:gd name="T56" fmla="*/ 1030 w 1729"/>
                <a:gd name="T57" fmla="*/ 56 h 556"/>
                <a:gd name="T58" fmla="*/ 1240 w 1729"/>
                <a:gd name="T59" fmla="*/ 180 h 556"/>
                <a:gd name="T60" fmla="*/ 1190 w 1729"/>
                <a:gd name="T61" fmla="*/ 248 h 556"/>
                <a:gd name="T62" fmla="*/ 1129 w 1729"/>
                <a:gd name="T63" fmla="*/ 304 h 556"/>
                <a:gd name="T64" fmla="*/ 1067 w 1729"/>
                <a:gd name="T65" fmla="*/ 346 h 556"/>
                <a:gd name="T66" fmla="*/ 983 w 1729"/>
                <a:gd name="T67" fmla="*/ 388 h 556"/>
                <a:gd name="T68" fmla="*/ 897 w 1729"/>
                <a:gd name="T69" fmla="*/ 415 h 556"/>
                <a:gd name="T70" fmla="*/ 805 w 1729"/>
                <a:gd name="T71" fmla="*/ 434 h 556"/>
                <a:gd name="T72" fmla="*/ 687 w 1729"/>
                <a:gd name="T73" fmla="*/ 443 h 556"/>
                <a:gd name="T74" fmla="*/ 569 w 1729"/>
                <a:gd name="T75" fmla="*/ 448 h 556"/>
                <a:gd name="T76" fmla="*/ 427 w 1729"/>
                <a:gd name="T77" fmla="*/ 448 h 556"/>
                <a:gd name="T78" fmla="*/ 307 w 1729"/>
                <a:gd name="T79" fmla="*/ 439 h 556"/>
                <a:gd name="T80" fmla="*/ 218 w 1729"/>
                <a:gd name="T81" fmla="*/ 421 h 556"/>
                <a:gd name="T82" fmla="*/ 134 w 1729"/>
                <a:gd name="T83" fmla="*/ 401 h 5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729" h="556">
                  <a:moveTo>
                    <a:pt x="0" y="356"/>
                  </a:moveTo>
                  <a:lnTo>
                    <a:pt x="14" y="381"/>
                  </a:lnTo>
                  <a:lnTo>
                    <a:pt x="102" y="419"/>
                  </a:lnTo>
                  <a:lnTo>
                    <a:pt x="161" y="440"/>
                  </a:lnTo>
                  <a:lnTo>
                    <a:pt x="210" y="454"/>
                  </a:lnTo>
                  <a:lnTo>
                    <a:pt x="256" y="471"/>
                  </a:lnTo>
                  <a:lnTo>
                    <a:pt x="307" y="484"/>
                  </a:lnTo>
                  <a:lnTo>
                    <a:pt x="357" y="497"/>
                  </a:lnTo>
                  <a:lnTo>
                    <a:pt x="412" y="509"/>
                  </a:lnTo>
                  <a:lnTo>
                    <a:pt x="460" y="516"/>
                  </a:lnTo>
                  <a:lnTo>
                    <a:pt x="506" y="525"/>
                  </a:lnTo>
                  <a:lnTo>
                    <a:pt x="570" y="534"/>
                  </a:lnTo>
                  <a:lnTo>
                    <a:pt x="625" y="541"/>
                  </a:lnTo>
                  <a:lnTo>
                    <a:pt x="694" y="546"/>
                  </a:lnTo>
                  <a:lnTo>
                    <a:pt x="783" y="554"/>
                  </a:lnTo>
                  <a:lnTo>
                    <a:pt x="853" y="555"/>
                  </a:lnTo>
                  <a:lnTo>
                    <a:pt x="905" y="554"/>
                  </a:lnTo>
                  <a:lnTo>
                    <a:pt x="983" y="553"/>
                  </a:lnTo>
                  <a:lnTo>
                    <a:pt x="1046" y="549"/>
                  </a:lnTo>
                  <a:lnTo>
                    <a:pt x="1101" y="541"/>
                  </a:lnTo>
                  <a:lnTo>
                    <a:pt x="1159" y="535"/>
                  </a:lnTo>
                  <a:lnTo>
                    <a:pt x="1210" y="521"/>
                  </a:lnTo>
                  <a:lnTo>
                    <a:pt x="1261" y="511"/>
                  </a:lnTo>
                  <a:lnTo>
                    <a:pt x="1303" y="496"/>
                  </a:lnTo>
                  <a:lnTo>
                    <a:pt x="1342" y="477"/>
                  </a:lnTo>
                  <a:lnTo>
                    <a:pt x="1379" y="457"/>
                  </a:lnTo>
                  <a:lnTo>
                    <a:pt x="1412" y="432"/>
                  </a:lnTo>
                  <a:lnTo>
                    <a:pt x="1437" y="401"/>
                  </a:lnTo>
                  <a:lnTo>
                    <a:pt x="1455" y="375"/>
                  </a:lnTo>
                  <a:lnTo>
                    <a:pt x="1470" y="341"/>
                  </a:lnTo>
                  <a:lnTo>
                    <a:pt x="1478" y="317"/>
                  </a:lnTo>
                  <a:lnTo>
                    <a:pt x="1481" y="301"/>
                  </a:lnTo>
                  <a:lnTo>
                    <a:pt x="1728" y="442"/>
                  </a:lnTo>
                  <a:lnTo>
                    <a:pt x="1708" y="409"/>
                  </a:lnTo>
                  <a:lnTo>
                    <a:pt x="1676" y="375"/>
                  </a:lnTo>
                  <a:lnTo>
                    <a:pt x="1646" y="342"/>
                  </a:lnTo>
                  <a:lnTo>
                    <a:pt x="1622" y="308"/>
                  </a:lnTo>
                  <a:lnTo>
                    <a:pt x="1592" y="273"/>
                  </a:lnTo>
                  <a:lnTo>
                    <a:pt x="1574" y="237"/>
                  </a:lnTo>
                  <a:lnTo>
                    <a:pt x="1553" y="206"/>
                  </a:lnTo>
                  <a:lnTo>
                    <a:pt x="1533" y="172"/>
                  </a:lnTo>
                  <a:lnTo>
                    <a:pt x="1519" y="139"/>
                  </a:lnTo>
                  <a:lnTo>
                    <a:pt x="1500" y="94"/>
                  </a:lnTo>
                  <a:lnTo>
                    <a:pt x="1491" y="48"/>
                  </a:lnTo>
                  <a:lnTo>
                    <a:pt x="1468" y="0"/>
                  </a:lnTo>
                  <a:lnTo>
                    <a:pt x="1439" y="11"/>
                  </a:lnTo>
                  <a:lnTo>
                    <a:pt x="1405" y="23"/>
                  </a:lnTo>
                  <a:lnTo>
                    <a:pt x="1367" y="33"/>
                  </a:lnTo>
                  <a:lnTo>
                    <a:pt x="1330" y="40"/>
                  </a:lnTo>
                  <a:lnTo>
                    <a:pt x="1308" y="43"/>
                  </a:lnTo>
                  <a:lnTo>
                    <a:pt x="1278" y="43"/>
                  </a:lnTo>
                  <a:lnTo>
                    <a:pt x="1240" y="43"/>
                  </a:lnTo>
                  <a:lnTo>
                    <a:pt x="1201" y="40"/>
                  </a:lnTo>
                  <a:lnTo>
                    <a:pt x="1162" y="39"/>
                  </a:lnTo>
                  <a:lnTo>
                    <a:pt x="1120" y="30"/>
                  </a:lnTo>
                  <a:lnTo>
                    <a:pt x="1075" y="23"/>
                  </a:lnTo>
                  <a:lnTo>
                    <a:pt x="1004" y="7"/>
                  </a:lnTo>
                  <a:lnTo>
                    <a:pt x="1030" y="56"/>
                  </a:lnTo>
                  <a:lnTo>
                    <a:pt x="1242" y="167"/>
                  </a:lnTo>
                  <a:lnTo>
                    <a:pt x="1240" y="180"/>
                  </a:lnTo>
                  <a:lnTo>
                    <a:pt x="1209" y="218"/>
                  </a:lnTo>
                  <a:lnTo>
                    <a:pt x="1190" y="248"/>
                  </a:lnTo>
                  <a:lnTo>
                    <a:pt x="1154" y="285"/>
                  </a:lnTo>
                  <a:lnTo>
                    <a:pt x="1129" y="304"/>
                  </a:lnTo>
                  <a:lnTo>
                    <a:pt x="1104" y="323"/>
                  </a:lnTo>
                  <a:lnTo>
                    <a:pt x="1067" y="346"/>
                  </a:lnTo>
                  <a:lnTo>
                    <a:pt x="1033" y="370"/>
                  </a:lnTo>
                  <a:lnTo>
                    <a:pt x="983" y="388"/>
                  </a:lnTo>
                  <a:lnTo>
                    <a:pt x="944" y="402"/>
                  </a:lnTo>
                  <a:lnTo>
                    <a:pt x="897" y="415"/>
                  </a:lnTo>
                  <a:lnTo>
                    <a:pt x="846" y="429"/>
                  </a:lnTo>
                  <a:lnTo>
                    <a:pt x="805" y="434"/>
                  </a:lnTo>
                  <a:lnTo>
                    <a:pt x="745" y="441"/>
                  </a:lnTo>
                  <a:lnTo>
                    <a:pt x="687" y="443"/>
                  </a:lnTo>
                  <a:lnTo>
                    <a:pt x="630" y="448"/>
                  </a:lnTo>
                  <a:lnTo>
                    <a:pt x="569" y="448"/>
                  </a:lnTo>
                  <a:lnTo>
                    <a:pt x="495" y="448"/>
                  </a:lnTo>
                  <a:lnTo>
                    <a:pt x="427" y="448"/>
                  </a:lnTo>
                  <a:lnTo>
                    <a:pt x="355" y="442"/>
                  </a:lnTo>
                  <a:lnTo>
                    <a:pt x="307" y="439"/>
                  </a:lnTo>
                  <a:lnTo>
                    <a:pt x="259" y="430"/>
                  </a:lnTo>
                  <a:lnTo>
                    <a:pt x="218" y="421"/>
                  </a:lnTo>
                  <a:lnTo>
                    <a:pt x="173" y="412"/>
                  </a:lnTo>
                  <a:lnTo>
                    <a:pt x="134" y="401"/>
                  </a:lnTo>
                  <a:lnTo>
                    <a:pt x="0" y="356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Freeform 28">
              <a:extLst>
                <a:ext uri="{FF2B5EF4-FFF2-40B4-BE49-F238E27FC236}">
                  <a16:creationId xmlns:a16="http://schemas.microsoft.com/office/drawing/2014/main" id="{C464C5F7-0331-A607-125D-5F80041FA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" y="2621"/>
              <a:ext cx="1718" cy="526"/>
            </a:xfrm>
            <a:custGeom>
              <a:avLst/>
              <a:gdLst>
                <a:gd name="T0" fmla="*/ 112 w 1718"/>
                <a:gd name="T1" fmla="*/ 387 h 526"/>
                <a:gd name="T2" fmla="*/ 207 w 1718"/>
                <a:gd name="T3" fmla="*/ 421 h 526"/>
                <a:gd name="T4" fmla="*/ 304 w 1718"/>
                <a:gd name="T5" fmla="*/ 451 h 526"/>
                <a:gd name="T6" fmla="*/ 411 w 1718"/>
                <a:gd name="T7" fmla="*/ 477 h 526"/>
                <a:gd name="T8" fmla="*/ 506 w 1718"/>
                <a:gd name="T9" fmla="*/ 498 h 526"/>
                <a:gd name="T10" fmla="*/ 626 w 1718"/>
                <a:gd name="T11" fmla="*/ 511 h 526"/>
                <a:gd name="T12" fmla="*/ 784 w 1718"/>
                <a:gd name="T13" fmla="*/ 523 h 526"/>
                <a:gd name="T14" fmla="*/ 911 w 1718"/>
                <a:gd name="T15" fmla="*/ 525 h 526"/>
                <a:gd name="T16" fmla="*/ 1044 w 1718"/>
                <a:gd name="T17" fmla="*/ 520 h 526"/>
                <a:gd name="T18" fmla="*/ 1162 w 1718"/>
                <a:gd name="T19" fmla="*/ 508 h 526"/>
                <a:gd name="T20" fmla="*/ 1263 w 1718"/>
                <a:gd name="T21" fmla="*/ 485 h 526"/>
                <a:gd name="T22" fmla="*/ 1346 w 1718"/>
                <a:gd name="T23" fmla="*/ 454 h 526"/>
                <a:gd name="T24" fmla="*/ 1420 w 1718"/>
                <a:gd name="T25" fmla="*/ 412 h 526"/>
                <a:gd name="T26" fmla="*/ 1460 w 1718"/>
                <a:gd name="T27" fmla="*/ 358 h 526"/>
                <a:gd name="T28" fmla="*/ 1488 w 1718"/>
                <a:gd name="T29" fmla="*/ 304 h 526"/>
                <a:gd name="T30" fmla="*/ 1717 w 1718"/>
                <a:gd name="T31" fmla="*/ 393 h 526"/>
                <a:gd name="T32" fmla="*/ 1656 w 1718"/>
                <a:gd name="T33" fmla="*/ 328 h 526"/>
                <a:gd name="T34" fmla="*/ 1607 w 1718"/>
                <a:gd name="T35" fmla="*/ 263 h 526"/>
                <a:gd name="T36" fmla="*/ 1566 w 1718"/>
                <a:gd name="T37" fmla="*/ 200 h 526"/>
                <a:gd name="T38" fmla="*/ 1532 w 1718"/>
                <a:gd name="T39" fmla="*/ 133 h 526"/>
                <a:gd name="T40" fmla="*/ 1500 w 1718"/>
                <a:gd name="T41" fmla="*/ 56 h 526"/>
                <a:gd name="T42" fmla="*/ 1483 w 1718"/>
                <a:gd name="T43" fmla="*/ 0 h 526"/>
                <a:gd name="T44" fmla="*/ 1421 w 1718"/>
                <a:gd name="T45" fmla="*/ 25 h 526"/>
                <a:gd name="T46" fmla="*/ 1348 w 1718"/>
                <a:gd name="T47" fmla="*/ 40 h 526"/>
                <a:gd name="T48" fmla="*/ 1297 w 1718"/>
                <a:gd name="T49" fmla="*/ 43 h 526"/>
                <a:gd name="T50" fmla="*/ 1217 w 1718"/>
                <a:gd name="T51" fmla="*/ 40 h 526"/>
                <a:gd name="T52" fmla="*/ 1136 w 1718"/>
                <a:gd name="T53" fmla="*/ 30 h 526"/>
                <a:gd name="T54" fmla="*/ 1020 w 1718"/>
                <a:gd name="T55" fmla="*/ 7 h 526"/>
                <a:gd name="T56" fmla="*/ 1250 w 1718"/>
                <a:gd name="T57" fmla="*/ 173 h 526"/>
                <a:gd name="T58" fmla="*/ 1200 w 1718"/>
                <a:gd name="T59" fmla="*/ 237 h 526"/>
                <a:gd name="T60" fmla="*/ 1134 w 1718"/>
                <a:gd name="T61" fmla="*/ 290 h 526"/>
                <a:gd name="T62" fmla="*/ 1075 w 1718"/>
                <a:gd name="T63" fmla="*/ 329 h 526"/>
                <a:gd name="T64" fmla="*/ 991 w 1718"/>
                <a:gd name="T65" fmla="*/ 369 h 526"/>
                <a:gd name="T66" fmla="*/ 899 w 1718"/>
                <a:gd name="T67" fmla="*/ 393 h 526"/>
                <a:gd name="T68" fmla="*/ 808 w 1718"/>
                <a:gd name="T69" fmla="*/ 410 h 526"/>
                <a:gd name="T70" fmla="*/ 689 w 1718"/>
                <a:gd name="T71" fmla="*/ 418 h 526"/>
                <a:gd name="T72" fmla="*/ 571 w 1718"/>
                <a:gd name="T73" fmla="*/ 422 h 526"/>
                <a:gd name="T74" fmla="*/ 428 w 1718"/>
                <a:gd name="T75" fmla="*/ 422 h 526"/>
                <a:gd name="T76" fmla="*/ 309 w 1718"/>
                <a:gd name="T77" fmla="*/ 411 h 526"/>
                <a:gd name="T78" fmla="*/ 217 w 1718"/>
                <a:gd name="T79" fmla="*/ 395 h 526"/>
                <a:gd name="T80" fmla="*/ 137 w 1718"/>
                <a:gd name="T81" fmla="*/ 374 h 5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718" h="526">
                  <a:moveTo>
                    <a:pt x="0" y="330"/>
                  </a:moveTo>
                  <a:lnTo>
                    <a:pt x="112" y="387"/>
                  </a:lnTo>
                  <a:lnTo>
                    <a:pt x="154" y="403"/>
                  </a:lnTo>
                  <a:lnTo>
                    <a:pt x="207" y="421"/>
                  </a:lnTo>
                  <a:lnTo>
                    <a:pt x="251" y="434"/>
                  </a:lnTo>
                  <a:lnTo>
                    <a:pt x="304" y="451"/>
                  </a:lnTo>
                  <a:lnTo>
                    <a:pt x="352" y="464"/>
                  </a:lnTo>
                  <a:lnTo>
                    <a:pt x="411" y="477"/>
                  </a:lnTo>
                  <a:lnTo>
                    <a:pt x="461" y="486"/>
                  </a:lnTo>
                  <a:lnTo>
                    <a:pt x="506" y="498"/>
                  </a:lnTo>
                  <a:lnTo>
                    <a:pt x="568" y="504"/>
                  </a:lnTo>
                  <a:lnTo>
                    <a:pt x="626" y="511"/>
                  </a:lnTo>
                  <a:lnTo>
                    <a:pt x="692" y="516"/>
                  </a:lnTo>
                  <a:lnTo>
                    <a:pt x="784" y="523"/>
                  </a:lnTo>
                  <a:lnTo>
                    <a:pt x="851" y="525"/>
                  </a:lnTo>
                  <a:lnTo>
                    <a:pt x="911" y="525"/>
                  </a:lnTo>
                  <a:lnTo>
                    <a:pt x="988" y="523"/>
                  </a:lnTo>
                  <a:lnTo>
                    <a:pt x="1044" y="520"/>
                  </a:lnTo>
                  <a:lnTo>
                    <a:pt x="1100" y="514"/>
                  </a:lnTo>
                  <a:lnTo>
                    <a:pt x="1162" y="508"/>
                  </a:lnTo>
                  <a:lnTo>
                    <a:pt x="1215" y="496"/>
                  </a:lnTo>
                  <a:lnTo>
                    <a:pt x="1263" y="485"/>
                  </a:lnTo>
                  <a:lnTo>
                    <a:pt x="1310" y="470"/>
                  </a:lnTo>
                  <a:lnTo>
                    <a:pt x="1346" y="454"/>
                  </a:lnTo>
                  <a:lnTo>
                    <a:pt x="1384" y="434"/>
                  </a:lnTo>
                  <a:lnTo>
                    <a:pt x="1420" y="412"/>
                  </a:lnTo>
                  <a:lnTo>
                    <a:pt x="1445" y="383"/>
                  </a:lnTo>
                  <a:lnTo>
                    <a:pt x="1460" y="358"/>
                  </a:lnTo>
                  <a:lnTo>
                    <a:pt x="1481" y="327"/>
                  </a:lnTo>
                  <a:lnTo>
                    <a:pt x="1488" y="304"/>
                  </a:lnTo>
                  <a:lnTo>
                    <a:pt x="1503" y="271"/>
                  </a:lnTo>
                  <a:lnTo>
                    <a:pt x="1717" y="393"/>
                  </a:lnTo>
                  <a:lnTo>
                    <a:pt x="1684" y="359"/>
                  </a:lnTo>
                  <a:lnTo>
                    <a:pt x="1656" y="328"/>
                  </a:lnTo>
                  <a:lnTo>
                    <a:pt x="1630" y="297"/>
                  </a:lnTo>
                  <a:lnTo>
                    <a:pt x="1607" y="263"/>
                  </a:lnTo>
                  <a:lnTo>
                    <a:pt x="1583" y="230"/>
                  </a:lnTo>
                  <a:lnTo>
                    <a:pt x="1566" y="200"/>
                  </a:lnTo>
                  <a:lnTo>
                    <a:pt x="1547" y="166"/>
                  </a:lnTo>
                  <a:lnTo>
                    <a:pt x="1532" y="133"/>
                  </a:lnTo>
                  <a:lnTo>
                    <a:pt x="1513" y="92"/>
                  </a:lnTo>
                  <a:lnTo>
                    <a:pt x="1500" y="56"/>
                  </a:lnTo>
                  <a:lnTo>
                    <a:pt x="1494" y="32"/>
                  </a:lnTo>
                  <a:lnTo>
                    <a:pt x="1483" y="0"/>
                  </a:lnTo>
                  <a:lnTo>
                    <a:pt x="1454" y="12"/>
                  </a:lnTo>
                  <a:lnTo>
                    <a:pt x="1421" y="25"/>
                  </a:lnTo>
                  <a:lnTo>
                    <a:pt x="1384" y="33"/>
                  </a:lnTo>
                  <a:lnTo>
                    <a:pt x="1348" y="40"/>
                  </a:lnTo>
                  <a:lnTo>
                    <a:pt x="1321" y="42"/>
                  </a:lnTo>
                  <a:lnTo>
                    <a:pt x="1297" y="43"/>
                  </a:lnTo>
                  <a:lnTo>
                    <a:pt x="1259" y="43"/>
                  </a:lnTo>
                  <a:lnTo>
                    <a:pt x="1217" y="40"/>
                  </a:lnTo>
                  <a:lnTo>
                    <a:pt x="1182" y="38"/>
                  </a:lnTo>
                  <a:lnTo>
                    <a:pt x="1136" y="30"/>
                  </a:lnTo>
                  <a:lnTo>
                    <a:pt x="1091" y="24"/>
                  </a:lnTo>
                  <a:lnTo>
                    <a:pt x="1020" y="7"/>
                  </a:lnTo>
                  <a:lnTo>
                    <a:pt x="1269" y="142"/>
                  </a:lnTo>
                  <a:lnTo>
                    <a:pt x="1250" y="173"/>
                  </a:lnTo>
                  <a:lnTo>
                    <a:pt x="1223" y="208"/>
                  </a:lnTo>
                  <a:lnTo>
                    <a:pt x="1200" y="237"/>
                  </a:lnTo>
                  <a:lnTo>
                    <a:pt x="1160" y="272"/>
                  </a:lnTo>
                  <a:lnTo>
                    <a:pt x="1134" y="290"/>
                  </a:lnTo>
                  <a:lnTo>
                    <a:pt x="1109" y="308"/>
                  </a:lnTo>
                  <a:lnTo>
                    <a:pt x="1075" y="329"/>
                  </a:lnTo>
                  <a:lnTo>
                    <a:pt x="1037" y="350"/>
                  </a:lnTo>
                  <a:lnTo>
                    <a:pt x="991" y="369"/>
                  </a:lnTo>
                  <a:lnTo>
                    <a:pt x="947" y="381"/>
                  </a:lnTo>
                  <a:lnTo>
                    <a:pt x="899" y="393"/>
                  </a:lnTo>
                  <a:lnTo>
                    <a:pt x="848" y="406"/>
                  </a:lnTo>
                  <a:lnTo>
                    <a:pt x="808" y="410"/>
                  </a:lnTo>
                  <a:lnTo>
                    <a:pt x="748" y="415"/>
                  </a:lnTo>
                  <a:lnTo>
                    <a:pt x="689" y="418"/>
                  </a:lnTo>
                  <a:lnTo>
                    <a:pt x="636" y="421"/>
                  </a:lnTo>
                  <a:lnTo>
                    <a:pt x="571" y="422"/>
                  </a:lnTo>
                  <a:lnTo>
                    <a:pt x="498" y="422"/>
                  </a:lnTo>
                  <a:lnTo>
                    <a:pt x="428" y="422"/>
                  </a:lnTo>
                  <a:lnTo>
                    <a:pt x="357" y="414"/>
                  </a:lnTo>
                  <a:lnTo>
                    <a:pt x="309" y="411"/>
                  </a:lnTo>
                  <a:lnTo>
                    <a:pt x="260" y="404"/>
                  </a:lnTo>
                  <a:lnTo>
                    <a:pt x="217" y="395"/>
                  </a:lnTo>
                  <a:lnTo>
                    <a:pt x="174" y="387"/>
                  </a:lnTo>
                  <a:lnTo>
                    <a:pt x="137" y="374"/>
                  </a:lnTo>
                  <a:lnTo>
                    <a:pt x="0" y="330"/>
                  </a:lnTo>
                </a:path>
              </a:pathLst>
            </a:custGeom>
            <a:solidFill>
              <a:schemeClr val="accent2"/>
            </a:solidFill>
            <a:ln w="12700" cap="rnd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E07B9979-C4BC-7FAE-9735-B25D7C79A0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>
              <a:lnSpc>
                <a:spcPct val="85000"/>
              </a:lnSpc>
            </a:pPr>
            <a:r>
              <a:rPr lang="en-US" altLang="en-US" b="1"/>
              <a:t>Unknown Population Parameters Are Estimated </a:t>
            </a:r>
          </a:p>
        </p:txBody>
      </p:sp>
      <p:grpSp>
        <p:nvGrpSpPr>
          <p:cNvPr id="10242" name="Group 92">
            <a:extLst>
              <a:ext uri="{FF2B5EF4-FFF2-40B4-BE49-F238E27FC236}">
                <a16:creationId xmlns:a16="http://schemas.microsoft.com/office/drawing/2014/main" id="{9FAAC773-5BB8-748E-162A-CF2DDFA82B4D}"/>
              </a:ext>
            </a:extLst>
          </p:cNvPr>
          <p:cNvGrpSpPr>
            <a:grpSpLocks/>
          </p:cNvGrpSpPr>
          <p:nvPr/>
        </p:nvGrpSpPr>
        <p:grpSpPr bwMode="auto">
          <a:xfrm>
            <a:off x="1162050" y="1905000"/>
            <a:ext cx="7600950" cy="3811588"/>
            <a:chOff x="732" y="1200"/>
            <a:chExt cx="4788" cy="2401"/>
          </a:xfrm>
        </p:grpSpPr>
        <p:sp>
          <p:nvSpPr>
            <p:cNvPr id="10243" name="Rectangle 3">
              <a:extLst>
                <a:ext uri="{FF2B5EF4-FFF2-40B4-BE49-F238E27FC236}">
                  <a16:creationId xmlns:a16="http://schemas.microsoft.com/office/drawing/2014/main" id="{A7C04264-4720-61BB-0FF8-346EF414F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1330"/>
              <a:ext cx="6" cy="511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44" name="Rectangle 4">
              <a:extLst>
                <a:ext uri="{FF2B5EF4-FFF2-40B4-BE49-F238E27FC236}">
                  <a16:creationId xmlns:a16="http://schemas.microsoft.com/office/drawing/2014/main" id="{0A759A5C-4B6C-7EC1-B34D-AF3F9B341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1330"/>
              <a:ext cx="6" cy="511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45" name="Rectangle 5">
              <a:extLst>
                <a:ext uri="{FF2B5EF4-FFF2-40B4-BE49-F238E27FC236}">
                  <a16:creationId xmlns:a16="http://schemas.microsoft.com/office/drawing/2014/main" id="{65339A2F-44E7-BF7F-C5D5-2A4D9B9BA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1330"/>
              <a:ext cx="265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366B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46" name="Rectangle 6">
              <a:extLst>
                <a:ext uri="{FF2B5EF4-FFF2-40B4-BE49-F238E27FC236}">
                  <a16:creationId xmlns:a16="http://schemas.microsoft.com/office/drawing/2014/main" id="{93F67572-B603-EEC1-9015-E576B9F4D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" y="1200"/>
              <a:ext cx="2169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/>
              <a:r>
                <a:rPr lang="en-US" altLang="en-US" sz="3200">
                  <a:latin typeface="Times New Roman" panose="02020603050405020304" pitchFamily="18" charset="0"/>
                </a:rPr>
                <a:t>Estimate population</a:t>
              </a:r>
            </a:p>
          </p:txBody>
        </p:sp>
        <p:sp>
          <p:nvSpPr>
            <p:cNvPr id="10247" name="Rectangle 7">
              <a:extLst>
                <a:ext uri="{FF2B5EF4-FFF2-40B4-BE49-F238E27FC236}">
                  <a16:creationId xmlns:a16="http://schemas.microsoft.com/office/drawing/2014/main" id="{B98BC5B5-E186-CAE8-D405-F6E1E71CCA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" y="1588"/>
              <a:ext cx="265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366B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48" name="Rectangle 8">
              <a:extLst>
                <a:ext uri="{FF2B5EF4-FFF2-40B4-BE49-F238E27FC236}">
                  <a16:creationId xmlns:a16="http://schemas.microsoft.com/office/drawing/2014/main" id="{25107D21-0425-9B27-04A7-93AB2F59FE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440"/>
              <a:ext cx="1330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 algn="ctr"/>
              <a:r>
                <a:rPr lang="en-US" altLang="en-US" sz="3200">
                  <a:latin typeface="Times New Roman" panose="02020603050405020304" pitchFamily="18" charset="0"/>
                </a:rPr>
                <a:t>parameter...</a:t>
              </a:r>
            </a:p>
          </p:txBody>
        </p:sp>
        <p:sp>
          <p:nvSpPr>
            <p:cNvPr id="10249" name="Rectangle 9">
              <a:extLst>
                <a:ext uri="{FF2B5EF4-FFF2-40B4-BE49-F238E27FC236}">
                  <a16:creationId xmlns:a16="http://schemas.microsoft.com/office/drawing/2014/main" id="{8E4588F3-FAED-EB7C-1E5E-E028E6E991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1330"/>
              <a:ext cx="209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366B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50" name="Rectangle 10">
              <a:extLst>
                <a:ext uri="{FF2B5EF4-FFF2-40B4-BE49-F238E27FC236}">
                  <a16:creationId xmlns:a16="http://schemas.microsoft.com/office/drawing/2014/main" id="{A792FC08-9AE3-3646-17E1-A971DE4FB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1" y="1200"/>
              <a:ext cx="1359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with sample</a:t>
              </a:r>
            </a:p>
          </p:txBody>
        </p:sp>
        <p:sp>
          <p:nvSpPr>
            <p:cNvPr id="10251" name="Rectangle 11">
              <a:extLst>
                <a:ext uri="{FF2B5EF4-FFF2-40B4-BE49-F238E27FC236}">
                  <a16:creationId xmlns:a16="http://schemas.microsoft.com/office/drawing/2014/main" id="{EA1539AA-9810-7B0F-F1D0-3D898BB42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1588"/>
              <a:ext cx="2099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366B3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52" name="Rectangle 12">
              <a:extLst>
                <a:ext uri="{FF2B5EF4-FFF2-40B4-BE49-F238E27FC236}">
                  <a16:creationId xmlns:a16="http://schemas.microsoft.com/office/drawing/2014/main" id="{136124FF-78EF-70C6-D7AF-75A84EB31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" y="1440"/>
              <a:ext cx="897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statistic</a:t>
              </a:r>
            </a:p>
          </p:txBody>
        </p:sp>
        <p:sp>
          <p:nvSpPr>
            <p:cNvPr id="10253" name="Rectangle 13">
              <a:extLst>
                <a:ext uri="{FF2B5EF4-FFF2-40B4-BE49-F238E27FC236}">
                  <a16:creationId xmlns:a16="http://schemas.microsoft.com/office/drawing/2014/main" id="{AF704122-ACEE-BE4A-9C8A-E6A357CCE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1846"/>
              <a:ext cx="1634" cy="6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54" name="Rectangle 14">
              <a:extLst>
                <a:ext uri="{FF2B5EF4-FFF2-40B4-BE49-F238E27FC236}">
                  <a16:creationId xmlns:a16="http://schemas.microsoft.com/office/drawing/2014/main" id="{4ACBBC3B-690D-A25A-A457-421BCEE2B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1856"/>
              <a:ext cx="1634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55" name="Rectangle 15">
              <a:extLst>
                <a:ext uri="{FF2B5EF4-FFF2-40B4-BE49-F238E27FC236}">
                  <a16:creationId xmlns:a16="http://schemas.microsoft.com/office/drawing/2014/main" id="{C342573E-60BB-4BBB-A9CB-880DDFDF6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1846"/>
              <a:ext cx="17" cy="6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56" name="Rectangle 16">
              <a:extLst>
                <a:ext uri="{FF2B5EF4-FFF2-40B4-BE49-F238E27FC236}">
                  <a16:creationId xmlns:a16="http://schemas.microsoft.com/office/drawing/2014/main" id="{7AB0A079-23B9-8630-D63E-6285C5FCE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1856"/>
              <a:ext cx="17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57" name="Rectangle 17">
              <a:extLst>
                <a:ext uri="{FF2B5EF4-FFF2-40B4-BE49-F238E27FC236}">
                  <a16:creationId xmlns:a16="http://schemas.microsoft.com/office/drawing/2014/main" id="{09D9B884-65AC-95F8-96E8-93BC1BA2C8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1846"/>
              <a:ext cx="995" cy="6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58" name="Rectangle 18">
              <a:extLst>
                <a:ext uri="{FF2B5EF4-FFF2-40B4-BE49-F238E27FC236}">
                  <a16:creationId xmlns:a16="http://schemas.microsoft.com/office/drawing/2014/main" id="{BAF11E5C-B205-2E6A-7790-4AE5E08F42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1856"/>
              <a:ext cx="995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59" name="Rectangle 19">
              <a:extLst>
                <a:ext uri="{FF2B5EF4-FFF2-40B4-BE49-F238E27FC236}">
                  <a16:creationId xmlns:a16="http://schemas.microsoft.com/office/drawing/2014/main" id="{D96E48F8-7CED-9499-1FAF-58ADD1811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1846"/>
              <a:ext cx="6" cy="1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60" name="Rectangle 20">
              <a:extLst>
                <a:ext uri="{FF2B5EF4-FFF2-40B4-BE49-F238E27FC236}">
                  <a16:creationId xmlns:a16="http://schemas.microsoft.com/office/drawing/2014/main" id="{0462336F-2C86-C24C-7205-F77D3D0CF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1846"/>
              <a:ext cx="6" cy="1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61" name="Rectangle 21">
              <a:extLst>
                <a:ext uri="{FF2B5EF4-FFF2-40B4-BE49-F238E27FC236}">
                  <a16:creationId xmlns:a16="http://schemas.microsoft.com/office/drawing/2014/main" id="{5BB702D9-97DA-8D6E-1740-1C6BD584E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1846"/>
              <a:ext cx="2099" cy="6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62" name="Rectangle 22">
              <a:extLst>
                <a:ext uri="{FF2B5EF4-FFF2-40B4-BE49-F238E27FC236}">
                  <a16:creationId xmlns:a16="http://schemas.microsoft.com/office/drawing/2014/main" id="{50ACE2A0-177A-845D-CC4B-C45FEF89F5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1856"/>
              <a:ext cx="2099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63" name="Rectangle 23">
              <a:extLst>
                <a:ext uri="{FF2B5EF4-FFF2-40B4-BE49-F238E27FC236}">
                  <a16:creationId xmlns:a16="http://schemas.microsoft.com/office/drawing/2014/main" id="{0C66B97B-3146-D019-A9BE-49A0F3EB5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1866"/>
              <a:ext cx="11" cy="412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64" name="Rectangle 24">
              <a:extLst>
                <a:ext uri="{FF2B5EF4-FFF2-40B4-BE49-F238E27FC236}">
                  <a16:creationId xmlns:a16="http://schemas.microsoft.com/office/drawing/2014/main" id="{003BC284-7F90-B004-AA6D-3182FBF2F8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1866"/>
              <a:ext cx="6" cy="412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65" name="Rectangle 25">
              <a:extLst>
                <a:ext uri="{FF2B5EF4-FFF2-40B4-BE49-F238E27FC236}">
                  <a16:creationId xmlns:a16="http://schemas.microsoft.com/office/drawing/2014/main" id="{FDF1FEC5-AD81-82C5-F3FF-8ED5095DB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1866"/>
              <a:ext cx="6" cy="412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66" name="Rectangle 26">
              <a:extLst>
                <a:ext uri="{FF2B5EF4-FFF2-40B4-BE49-F238E27FC236}">
                  <a16:creationId xmlns:a16="http://schemas.microsoft.com/office/drawing/2014/main" id="{601DA3F0-3354-2BBF-6273-D82EB22F65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" y="1893"/>
              <a:ext cx="698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Mean</a:t>
              </a:r>
            </a:p>
          </p:txBody>
        </p:sp>
        <p:sp>
          <p:nvSpPr>
            <p:cNvPr id="10267" name="Rectangle 27">
              <a:extLst>
                <a:ext uri="{FF2B5EF4-FFF2-40B4-BE49-F238E27FC236}">
                  <a16:creationId xmlns:a16="http://schemas.microsoft.com/office/drawing/2014/main" id="{45FB335A-581C-95F8-1B3B-93B5A01C1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9" y="1908"/>
              <a:ext cx="262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Symbol" pitchFamily="2" charset="2"/>
                </a:rPr>
                <a:t></a:t>
              </a:r>
            </a:p>
          </p:txBody>
        </p:sp>
        <p:sp>
          <p:nvSpPr>
            <p:cNvPr id="10268" name="Rectangle 28">
              <a:extLst>
                <a:ext uri="{FF2B5EF4-FFF2-40B4-BE49-F238E27FC236}">
                  <a16:creationId xmlns:a16="http://schemas.microsoft.com/office/drawing/2014/main" id="{105AA7A8-BC3B-EB03-A49E-517D33063D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9" y="1911"/>
              <a:ext cx="487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x</a:t>
              </a:r>
              <a:r>
                <a:rPr lang="en-US" altLang="en-US">
                  <a:latin typeface="Times New Roman" panose="02020603050405020304" pitchFamily="18" charset="0"/>
                </a:rPr>
                <a:t>bar</a:t>
              </a:r>
              <a:endParaRPr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10269" name="Rectangle 29">
              <a:extLst>
                <a:ext uri="{FF2B5EF4-FFF2-40B4-BE49-F238E27FC236}">
                  <a16:creationId xmlns:a16="http://schemas.microsoft.com/office/drawing/2014/main" id="{46FB1FAE-4474-2C31-1A15-A45248AE7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2283"/>
              <a:ext cx="1634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0" name="Rectangle 30">
              <a:extLst>
                <a:ext uri="{FF2B5EF4-FFF2-40B4-BE49-F238E27FC236}">
                  <a16:creationId xmlns:a16="http://schemas.microsoft.com/office/drawing/2014/main" id="{9C80CE0A-7543-0420-8CE5-E42A0192D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2294"/>
              <a:ext cx="1634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1" name="Rectangle 31">
              <a:extLst>
                <a:ext uri="{FF2B5EF4-FFF2-40B4-BE49-F238E27FC236}">
                  <a16:creationId xmlns:a16="http://schemas.microsoft.com/office/drawing/2014/main" id="{BF004916-0BBA-32CF-7D3A-EAA931281F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2283"/>
              <a:ext cx="17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2" name="Rectangle 32">
              <a:extLst>
                <a:ext uri="{FF2B5EF4-FFF2-40B4-BE49-F238E27FC236}">
                  <a16:creationId xmlns:a16="http://schemas.microsoft.com/office/drawing/2014/main" id="{2D634497-4D2B-B666-D3B1-86B10FFAD8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2294"/>
              <a:ext cx="17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3" name="Rectangle 33">
              <a:extLst>
                <a:ext uri="{FF2B5EF4-FFF2-40B4-BE49-F238E27FC236}">
                  <a16:creationId xmlns:a16="http://schemas.microsoft.com/office/drawing/2014/main" id="{9F2F4997-4744-0B68-EC90-8F0C5B392F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2283"/>
              <a:ext cx="995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4" name="Rectangle 34">
              <a:extLst>
                <a:ext uri="{FF2B5EF4-FFF2-40B4-BE49-F238E27FC236}">
                  <a16:creationId xmlns:a16="http://schemas.microsoft.com/office/drawing/2014/main" id="{EB765A07-E2D1-89DD-9AA8-66006689A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2294"/>
              <a:ext cx="995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5" name="Rectangle 35">
              <a:extLst>
                <a:ext uri="{FF2B5EF4-FFF2-40B4-BE49-F238E27FC236}">
                  <a16:creationId xmlns:a16="http://schemas.microsoft.com/office/drawing/2014/main" id="{D663A45B-5599-D455-5F67-3DFCDC0B0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2283"/>
              <a:ext cx="6" cy="1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6" name="Rectangle 36">
              <a:extLst>
                <a:ext uri="{FF2B5EF4-FFF2-40B4-BE49-F238E27FC236}">
                  <a16:creationId xmlns:a16="http://schemas.microsoft.com/office/drawing/2014/main" id="{C059B0AB-7A6B-CE8C-E1B0-4DC1D6DEF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2283"/>
              <a:ext cx="6" cy="1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7" name="Rectangle 37">
              <a:extLst>
                <a:ext uri="{FF2B5EF4-FFF2-40B4-BE49-F238E27FC236}">
                  <a16:creationId xmlns:a16="http://schemas.microsoft.com/office/drawing/2014/main" id="{0A616982-6027-65C8-46E5-8EFD7155E3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2283"/>
              <a:ext cx="2099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8" name="Rectangle 38">
              <a:extLst>
                <a:ext uri="{FF2B5EF4-FFF2-40B4-BE49-F238E27FC236}">
                  <a16:creationId xmlns:a16="http://schemas.microsoft.com/office/drawing/2014/main" id="{D32FA722-2148-032E-9547-1A6553E53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2294"/>
              <a:ext cx="2099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79" name="Rectangle 39">
              <a:extLst>
                <a:ext uri="{FF2B5EF4-FFF2-40B4-BE49-F238E27FC236}">
                  <a16:creationId xmlns:a16="http://schemas.microsoft.com/office/drawing/2014/main" id="{A4DE17BF-8208-E6D7-E04C-526981A0B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2303"/>
              <a:ext cx="11" cy="411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80" name="Rectangle 40">
              <a:extLst>
                <a:ext uri="{FF2B5EF4-FFF2-40B4-BE49-F238E27FC236}">
                  <a16:creationId xmlns:a16="http://schemas.microsoft.com/office/drawing/2014/main" id="{AFEA9FB0-F4D0-D8E9-31D3-8D9EFC209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2303"/>
              <a:ext cx="6" cy="411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81" name="Rectangle 41">
              <a:extLst>
                <a:ext uri="{FF2B5EF4-FFF2-40B4-BE49-F238E27FC236}">
                  <a16:creationId xmlns:a16="http://schemas.microsoft.com/office/drawing/2014/main" id="{188EB4F1-84B9-18CE-2B1D-7223CDE47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2303"/>
              <a:ext cx="6" cy="411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82" name="Rectangle 42">
              <a:extLst>
                <a:ext uri="{FF2B5EF4-FFF2-40B4-BE49-F238E27FC236}">
                  <a16:creationId xmlns:a16="http://schemas.microsoft.com/office/drawing/2014/main" id="{B11ABC9F-1A04-DB6C-FD1E-E9504A598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" y="2329"/>
              <a:ext cx="1208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Proportion</a:t>
              </a:r>
            </a:p>
          </p:txBody>
        </p:sp>
        <p:sp>
          <p:nvSpPr>
            <p:cNvPr id="10283" name="Rectangle 43">
              <a:extLst>
                <a:ext uri="{FF2B5EF4-FFF2-40B4-BE49-F238E27FC236}">
                  <a16:creationId xmlns:a16="http://schemas.microsoft.com/office/drawing/2014/main" id="{9F6FB5A9-119E-E610-5DF3-D31B920E4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5" y="2329"/>
              <a:ext cx="242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10284" name="Rectangle 44">
              <a:extLst>
                <a:ext uri="{FF2B5EF4-FFF2-40B4-BE49-F238E27FC236}">
                  <a16:creationId xmlns:a16="http://schemas.microsoft.com/office/drawing/2014/main" id="{89BA9AFE-7622-A3ED-233E-15D1A9BFD5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2329"/>
              <a:ext cx="242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  </a:t>
              </a:r>
            </a:p>
          </p:txBody>
        </p:sp>
        <p:sp>
          <p:nvSpPr>
            <p:cNvPr id="10285" name="Rectangle 45">
              <a:extLst>
                <a:ext uri="{FF2B5EF4-FFF2-40B4-BE49-F238E27FC236}">
                  <a16:creationId xmlns:a16="http://schemas.microsoft.com/office/drawing/2014/main" id="{7CBAA0B3-8133-AC89-D0C6-B42C02998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9" y="2329"/>
              <a:ext cx="242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10286" name="Rectangle 46">
              <a:extLst>
                <a:ext uri="{FF2B5EF4-FFF2-40B4-BE49-F238E27FC236}">
                  <a16:creationId xmlns:a16="http://schemas.microsoft.com/office/drawing/2014/main" id="{2A148620-DDCD-EAE6-D593-8B6D0D35C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9" y="2273"/>
              <a:ext cx="21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800">
                  <a:latin typeface="Times New Roman" panose="02020603050405020304" pitchFamily="18" charset="0"/>
                </a:rPr>
                <a:t>^</a:t>
              </a:r>
            </a:p>
          </p:txBody>
        </p:sp>
        <p:sp>
          <p:nvSpPr>
            <p:cNvPr id="10287" name="Rectangle 47">
              <a:extLst>
                <a:ext uri="{FF2B5EF4-FFF2-40B4-BE49-F238E27FC236}">
                  <a16:creationId xmlns:a16="http://schemas.microsoft.com/office/drawing/2014/main" id="{1789057B-3150-6AAD-B60B-4545CE2A03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2720"/>
              <a:ext cx="1634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88" name="Rectangle 48">
              <a:extLst>
                <a:ext uri="{FF2B5EF4-FFF2-40B4-BE49-F238E27FC236}">
                  <a16:creationId xmlns:a16="http://schemas.microsoft.com/office/drawing/2014/main" id="{CBBF4648-C980-09F1-8F99-4894785FC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2730"/>
              <a:ext cx="1634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89" name="Rectangle 49">
              <a:extLst>
                <a:ext uri="{FF2B5EF4-FFF2-40B4-BE49-F238E27FC236}">
                  <a16:creationId xmlns:a16="http://schemas.microsoft.com/office/drawing/2014/main" id="{637CFEC0-C739-02C6-F8E9-A732C8F69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2720"/>
              <a:ext cx="17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0" name="Rectangle 50">
              <a:extLst>
                <a:ext uri="{FF2B5EF4-FFF2-40B4-BE49-F238E27FC236}">
                  <a16:creationId xmlns:a16="http://schemas.microsoft.com/office/drawing/2014/main" id="{62F988EA-A251-54E6-B583-ACF1C53D0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2730"/>
              <a:ext cx="17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1" name="Rectangle 51">
              <a:extLst>
                <a:ext uri="{FF2B5EF4-FFF2-40B4-BE49-F238E27FC236}">
                  <a16:creationId xmlns:a16="http://schemas.microsoft.com/office/drawing/2014/main" id="{B251D10E-E9C5-A9DE-748F-30F958EDB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2720"/>
              <a:ext cx="995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2" name="Rectangle 52">
              <a:extLst>
                <a:ext uri="{FF2B5EF4-FFF2-40B4-BE49-F238E27FC236}">
                  <a16:creationId xmlns:a16="http://schemas.microsoft.com/office/drawing/2014/main" id="{456D4CD4-A713-A84F-0C4B-76EC8DFA8D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2730"/>
              <a:ext cx="995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3" name="Rectangle 53">
              <a:extLst>
                <a:ext uri="{FF2B5EF4-FFF2-40B4-BE49-F238E27FC236}">
                  <a16:creationId xmlns:a16="http://schemas.microsoft.com/office/drawing/2014/main" id="{A82C749E-CF37-0C98-C96D-54801B002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2720"/>
              <a:ext cx="6" cy="1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4" name="Rectangle 54">
              <a:extLst>
                <a:ext uri="{FF2B5EF4-FFF2-40B4-BE49-F238E27FC236}">
                  <a16:creationId xmlns:a16="http://schemas.microsoft.com/office/drawing/2014/main" id="{42DD2DDE-4AD0-DECC-E868-231306FC86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2720"/>
              <a:ext cx="6" cy="1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5" name="Rectangle 55">
              <a:extLst>
                <a:ext uri="{FF2B5EF4-FFF2-40B4-BE49-F238E27FC236}">
                  <a16:creationId xmlns:a16="http://schemas.microsoft.com/office/drawing/2014/main" id="{2AA65D3F-16E1-2628-6AD9-EF6C73332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2720"/>
              <a:ext cx="2099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6" name="Rectangle 56">
              <a:extLst>
                <a:ext uri="{FF2B5EF4-FFF2-40B4-BE49-F238E27FC236}">
                  <a16:creationId xmlns:a16="http://schemas.microsoft.com/office/drawing/2014/main" id="{9BAEFAD7-76AC-D701-7C6B-9C0940CDC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2730"/>
              <a:ext cx="2099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7" name="Rectangle 57">
              <a:extLst>
                <a:ext uri="{FF2B5EF4-FFF2-40B4-BE49-F238E27FC236}">
                  <a16:creationId xmlns:a16="http://schemas.microsoft.com/office/drawing/2014/main" id="{ED8BD55A-7302-5161-ADDA-51447D357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2741"/>
              <a:ext cx="11" cy="411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8" name="Rectangle 58">
              <a:extLst>
                <a:ext uri="{FF2B5EF4-FFF2-40B4-BE49-F238E27FC236}">
                  <a16:creationId xmlns:a16="http://schemas.microsoft.com/office/drawing/2014/main" id="{E118B17B-3CBD-CDD6-AF29-379DF1CF8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2741"/>
              <a:ext cx="6" cy="411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299" name="Rectangle 59">
              <a:extLst>
                <a:ext uri="{FF2B5EF4-FFF2-40B4-BE49-F238E27FC236}">
                  <a16:creationId xmlns:a16="http://schemas.microsoft.com/office/drawing/2014/main" id="{5530C61E-4399-AFF8-8019-DFE4F7D911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2741"/>
              <a:ext cx="6" cy="411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00" name="Rectangle 60">
              <a:extLst>
                <a:ext uri="{FF2B5EF4-FFF2-40B4-BE49-F238E27FC236}">
                  <a16:creationId xmlns:a16="http://schemas.microsoft.com/office/drawing/2014/main" id="{F52FCB3C-2C09-0CC9-48AE-CD3A8C719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" y="2765"/>
              <a:ext cx="1039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Variance</a:t>
              </a:r>
            </a:p>
          </p:txBody>
        </p:sp>
        <p:sp>
          <p:nvSpPr>
            <p:cNvPr id="10301" name="Rectangle 61">
              <a:extLst>
                <a:ext uri="{FF2B5EF4-FFF2-40B4-BE49-F238E27FC236}">
                  <a16:creationId xmlns:a16="http://schemas.microsoft.com/office/drawing/2014/main" id="{1C50478E-9ABC-9EA6-1468-3F6B9314C9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" y="2781"/>
              <a:ext cx="268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Symbol" pitchFamily="2" charset="2"/>
                </a:rPr>
                <a:t></a:t>
              </a:r>
            </a:p>
          </p:txBody>
        </p:sp>
        <p:sp>
          <p:nvSpPr>
            <p:cNvPr id="10302" name="Rectangle 62">
              <a:extLst>
                <a:ext uri="{FF2B5EF4-FFF2-40B4-BE49-F238E27FC236}">
                  <a16:creationId xmlns:a16="http://schemas.microsoft.com/office/drawing/2014/main" id="{ABE24826-BD66-1AC5-8CB7-47BB7E0FB4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3" y="2742"/>
              <a:ext cx="19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1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42399" name="Rectangle 63">
              <a:extLst>
                <a:ext uri="{FF2B5EF4-FFF2-40B4-BE49-F238E27FC236}">
                  <a16:creationId xmlns:a16="http://schemas.microsoft.com/office/drawing/2014/main" id="{8FD1BBE9-030A-94E1-BAF1-244299464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7" y="2765"/>
              <a:ext cx="256" cy="36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90487" tIns="44450" rIns="90487" bIns="44450">
              <a:spAutoFit/>
            </a:bodyPr>
            <a:lstStyle/>
            <a:p>
              <a:pPr>
                <a:defRPr/>
              </a:pPr>
              <a:r>
                <a:rPr lang="en-US" altLang="en-US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</a:rPr>
                <a:t>  </a:t>
              </a:r>
            </a:p>
          </p:txBody>
        </p:sp>
        <p:sp>
          <p:nvSpPr>
            <p:cNvPr id="10304" name="Rectangle 64">
              <a:extLst>
                <a:ext uri="{FF2B5EF4-FFF2-40B4-BE49-F238E27FC236}">
                  <a16:creationId xmlns:a16="http://schemas.microsoft.com/office/drawing/2014/main" id="{ADD9DF78-B0D3-DB83-5BF7-B815304F9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7" y="2765"/>
              <a:ext cx="328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se</a:t>
              </a:r>
              <a:endParaRPr lang="en-US" altLang="en-US" sz="3200">
                <a:latin typeface="Arial" panose="020B0604020202020204" pitchFamily="34" charset="0"/>
              </a:endParaRPr>
            </a:p>
          </p:txBody>
        </p:sp>
        <p:sp>
          <p:nvSpPr>
            <p:cNvPr id="10305" name="Rectangle 65">
              <a:extLst>
                <a:ext uri="{FF2B5EF4-FFF2-40B4-BE49-F238E27FC236}">
                  <a16:creationId xmlns:a16="http://schemas.microsoft.com/office/drawing/2014/main" id="{A0ACD042-12B9-1E74-84E0-7AF90E8F1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3" y="2725"/>
              <a:ext cx="19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1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306" name="Rectangle 66">
              <a:extLst>
                <a:ext uri="{FF2B5EF4-FFF2-40B4-BE49-F238E27FC236}">
                  <a16:creationId xmlns:a16="http://schemas.microsoft.com/office/drawing/2014/main" id="{F927958D-1E1F-E547-CB15-4E4A5938F9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3157"/>
              <a:ext cx="1634" cy="6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07" name="Rectangle 67">
              <a:extLst>
                <a:ext uri="{FF2B5EF4-FFF2-40B4-BE49-F238E27FC236}">
                  <a16:creationId xmlns:a16="http://schemas.microsoft.com/office/drawing/2014/main" id="{C0C5CE2C-BFA1-866D-D581-CB436586B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" y="3167"/>
              <a:ext cx="1634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08" name="Rectangle 68">
              <a:extLst>
                <a:ext uri="{FF2B5EF4-FFF2-40B4-BE49-F238E27FC236}">
                  <a16:creationId xmlns:a16="http://schemas.microsoft.com/office/drawing/2014/main" id="{B46538DA-DF0A-C9A3-8C22-05C580FEC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3157"/>
              <a:ext cx="17" cy="6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09" name="Rectangle 69">
              <a:extLst>
                <a:ext uri="{FF2B5EF4-FFF2-40B4-BE49-F238E27FC236}">
                  <a16:creationId xmlns:a16="http://schemas.microsoft.com/office/drawing/2014/main" id="{EC036884-9834-671D-E2DF-30D12F136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3167"/>
              <a:ext cx="17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0" name="Rectangle 70">
              <a:extLst>
                <a:ext uri="{FF2B5EF4-FFF2-40B4-BE49-F238E27FC236}">
                  <a16:creationId xmlns:a16="http://schemas.microsoft.com/office/drawing/2014/main" id="{576011A4-5CC0-9834-F55F-D0833AE3F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3157"/>
              <a:ext cx="995" cy="6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1" name="Rectangle 71">
              <a:extLst>
                <a:ext uri="{FF2B5EF4-FFF2-40B4-BE49-F238E27FC236}">
                  <a16:creationId xmlns:a16="http://schemas.microsoft.com/office/drawing/2014/main" id="{77C8F257-4DF0-64C3-17D5-6AC486316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5" y="3167"/>
              <a:ext cx="995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2" name="Rectangle 72">
              <a:extLst>
                <a:ext uri="{FF2B5EF4-FFF2-40B4-BE49-F238E27FC236}">
                  <a16:creationId xmlns:a16="http://schemas.microsoft.com/office/drawing/2014/main" id="{2AB9193D-03ED-3517-B2AE-C8EC0E40F5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3157"/>
              <a:ext cx="6" cy="1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3" name="Rectangle 73">
              <a:extLst>
                <a:ext uri="{FF2B5EF4-FFF2-40B4-BE49-F238E27FC236}">
                  <a16:creationId xmlns:a16="http://schemas.microsoft.com/office/drawing/2014/main" id="{ECBC4152-0F56-1E48-698E-C9208DD7B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3157"/>
              <a:ext cx="6" cy="1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4" name="Rectangle 74">
              <a:extLst>
                <a:ext uri="{FF2B5EF4-FFF2-40B4-BE49-F238E27FC236}">
                  <a16:creationId xmlns:a16="http://schemas.microsoft.com/office/drawing/2014/main" id="{979B64ED-D385-802B-FEAE-08A424F4E2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3157"/>
              <a:ext cx="2099" cy="6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5" name="Rectangle 75">
              <a:extLst>
                <a:ext uri="{FF2B5EF4-FFF2-40B4-BE49-F238E27FC236}">
                  <a16:creationId xmlns:a16="http://schemas.microsoft.com/office/drawing/2014/main" id="{97A7A97C-D397-CB74-51B4-80AC81C092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1" y="3167"/>
              <a:ext cx="2099" cy="5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6" name="Rectangle 76">
              <a:extLst>
                <a:ext uri="{FF2B5EF4-FFF2-40B4-BE49-F238E27FC236}">
                  <a16:creationId xmlns:a16="http://schemas.microsoft.com/office/drawing/2014/main" id="{52975846-8B22-E9A3-D26F-7643666E7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2" y="3177"/>
              <a:ext cx="11" cy="412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7" name="Rectangle 77">
              <a:extLst>
                <a:ext uri="{FF2B5EF4-FFF2-40B4-BE49-F238E27FC236}">
                  <a16:creationId xmlns:a16="http://schemas.microsoft.com/office/drawing/2014/main" id="{7AA10C04-6DE2-5E91-5B33-86A4A5B72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8" y="3177"/>
              <a:ext cx="6" cy="412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8" name="Rectangle 78">
              <a:extLst>
                <a:ext uri="{FF2B5EF4-FFF2-40B4-BE49-F238E27FC236}">
                  <a16:creationId xmlns:a16="http://schemas.microsoft.com/office/drawing/2014/main" id="{A3788B75-33B7-F657-D886-26C95ADE84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9" y="3177"/>
              <a:ext cx="6" cy="412"/>
            </a:xfrm>
            <a:prstGeom prst="rect">
              <a:avLst/>
            </a:prstGeom>
            <a:solidFill>
              <a:srgbClr val="D989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19" name="Rectangle 79">
              <a:extLst>
                <a:ext uri="{FF2B5EF4-FFF2-40B4-BE49-F238E27FC236}">
                  <a16:creationId xmlns:a16="http://schemas.microsoft.com/office/drawing/2014/main" id="{7D223074-E16E-4F72-6B8F-89CFFD8B6A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" y="3203"/>
              <a:ext cx="1309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Differences</a:t>
              </a:r>
            </a:p>
          </p:txBody>
        </p:sp>
        <p:sp>
          <p:nvSpPr>
            <p:cNvPr id="10320" name="Rectangle 80">
              <a:extLst>
                <a:ext uri="{FF2B5EF4-FFF2-40B4-BE49-F238E27FC236}">
                  <a16:creationId xmlns:a16="http://schemas.microsoft.com/office/drawing/2014/main" id="{97012194-91E4-82D8-9D31-7DE6536E7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0" y="3218"/>
              <a:ext cx="262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Symbol" pitchFamily="2" charset="2"/>
                </a:rPr>
                <a:t></a:t>
              </a:r>
            </a:p>
          </p:txBody>
        </p:sp>
        <p:sp>
          <p:nvSpPr>
            <p:cNvPr id="10321" name="Rectangle 81">
              <a:extLst>
                <a:ext uri="{FF2B5EF4-FFF2-40B4-BE49-F238E27FC236}">
                  <a16:creationId xmlns:a16="http://schemas.microsoft.com/office/drawing/2014/main" id="{157F6F11-BC5B-89BD-3B46-658851B49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8" y="3340"/>
              <a:ext cx="19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10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322" name="Rectangle 82">
              <a:extLst>
                <a:ext uri="{FF2B5EF4-FFF2-40B4-BE49-F238E27FC236}">
                  <a16:creationId xmlns:a16="http://schemas.microsoft.com/office/drawing/2014/main" id="{653C2F5F-B8F6-674B-B2CE-7491F498EE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0" y="3218"/>
              <a:ext cx="560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Arial" panose="020B0604020202020204" pitchFamily="34" charset="0"/>
                </a:rPr>
                <a:t> -  </a:t>
              </a:r>
              <a:r>
                <a:rPr lang="en-US" altLang="en-US" sz="3200">
                  <a:latin typeface="Symbol" pitchFamily="2" charset="2"/>
                </a:rPr>
                <a:t></a:t>
              </a:r>
            </a:p>
          </p:txBody>
        </p:sp>
        <p:sp>
          <p:nvSpPr>
            <p:cNvPr id="10323" name="Rectangle 83">
              <a:extLst>
                <a:ext uri="{FF2B5EF4-FFF2-40B4-BE49-F238E27FC236}">
                  <a16:creationId xmlns:a16="http://schemas.microsoft.com/office/drawing/2014/main" id="{AB30A9D5-0D3D-1F83-30AC-D815575AC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7" y="3343"/>
              <a:ext cx="19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1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324" name="Rectangle 84">
              <a:extLst>
                <a:ext uri="{FF2B5EF4-FFF2-40B4-BE49-F238E27FC236}">
                  <a16:creationId xmlns:a16="http://schemas.microsoft.com/office/drawing/2014/main" id="{C0F34645-0EC9-7DAF-2DE9-DE509CB29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6" y="3222"/>
              <a:ext cx="446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x</a:t>
              </a:r>
              <a:r>
                <a:rPr lang="en-US" altLang="en-US" sz="2000">
                  <a:latin typeface="Times New Roman" panose="02020603050405020304" pitchFamily="18" charset="0"/>
                </a:rPr>
                <a:t>bar</a:t>
              </a:r>
              <a:endParaRPr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10325" name="Rectangle 85">
              <a:extLst>
                <a:ext uri="{FF2B5EF4-FFF2-40B4-BE49-F238E27FC236}">
                  <a16:creationId xmlns:a16="http://schemas.microsoft.com/office/drawing/2014/main" id="{845E9A95-A744-78A8-80D2-406D3C9B67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9" y="3320"/>
              <a:ext cx="19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100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10326" name="Rectangle 86">
              <a:extLst>
                <a:ext uri="{FF2B5EF4-FFF2-40B4-BE49-F238E27FC236}">
                  <a16:creationId xmlns:a16="http://schemas.microsoft.com/office/drawing/2014/main" id="{99FC8E50-36A3-C145-D0E9-48F3A20ED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1" y="3222"/>
              <a:ext cx="263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 -</a:t>
              </a:r>
            </a:p>
          </p:txBody>
        </p:sp>
        <p:sp>
          <p:nvSpPr>
            <p:cNvPr id="10327" name="Rectangle 87">
              <a:extLst>
                <a:ext uri="{FF2B5EF4-FFF2-40B4-BE49-F238E27FC236}">
                  <a16:creationId xmlns:a16="http://schemas.microsoft.com/office/drawing/2014/main" id="{96820232-D33D-687E-9FEF-25C8BAC61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7" y="3222"/>
              <a:ext cx="446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3200">
                  <a:latin typeface="Times New Roman" panose="02020603050405020304" pitchFamily="18" charset="0"/>
                </a:rPr>
                <a:t>x</a:t>
              </a:r>
              <a:r>
                <a:rPr lang="en-US" altLang="en-US" sz="2000">
                  <a:latin typeface="Times New Roman" panose="02020603050405020304" pitchFamily="18" charset="0"/>
                </a:rPr>
                <a:t>bar</a:t>
              </a:r>
              <a:endParaRPr lang="en-US" altLang="en-US" sz="3200">
                <a:latin typeface="Times New Roman" panose="02020603050405020304" pitchFamily="18" charset="0"/>
              </a:endParaRPr>
            </a:p>
          </p:txBody>
        </p:sp>
        <p:sp>
          <p:nvSpPr>
            <p:cNvPr id="10328" name="Rectangle 88">
              <a:extLst>
                <a:ext uri="{FF2B5EF4-FFF2-40B4-BE49-F238E27FC236}">
                  <a16:creationId xmlns:a16="http://schemas.microsoft.com/office/drawing/2014/main" id="{2C8E73C5-AD62-0B5E-4B94-F9EFD947F4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61" y="3320"/>
              <a:ext cx="198" cy="2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100">
                  <a:latin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0329" name="Rectangle 89">
              <a:extLst>
                <a:ext uri="{FF2B5EF4-FFF2-40B4-BE49-F238E27FC236}">
                  <a16:creationId xmlns:a16="http://schemas.microsoft.com/office/drawing/2014/main" id="{4FE3BAA4-2F41-F26B-347B-DF9F8DA5D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9" y="3423"/>
              <a:ext cx="118" cy="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Freeform 2">
            <a:extLst>
              <a:ext uri="{FF2B5EF4-FFF2-40B4-BE49-F238E27FC236}">
                <a16:creationId xmlns:a16="http://schemas.microsoft.com/office/drawing/2014/main" id="{A9651986-9B66-6F88-843A-6FBE4DFFDF7F}"/>
              </a:ext>
            </a:extLst>
          </p:cNvPr>
          <p:cNvSpPr>
            <a:spLocks/>
          </p:cNvSpPr>
          <p:nvPr/>
        </p:nvSpPr>
        <p:spPr bwMode="auto">
          <a:xfrm>
            <a:off x="2947988" y="3254375"/>
            <a:ext cx="1982787" cy="331788"/>
          </a:xfrm>
          <a:custGeom>
            <a:avLst/>
            <a:gdLst>
              <a:gd name="T0" fmla="*/ 1981067 w 1153"/>
              <a:gd name="T1" fmla="*/ 0 h 209"/>
              <a:gd name="T2" fmla="*/ 1981067 w 1153"/>
              <a:gd name="T3" fmla="*/ 227013 h 209"/>
              <a:gd name="T4" fmla="*/ 0 w 1153"/>
              <a:gd name="T5" fmla="*/ 227013 h 209"/>
              <a:gd name="T6" fmla="*/ 0 w 1153"/>
              <a:gd name="T7" fmla="*/ 330200 h 20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53" h="209">
                <a:moveTo>
                  <a:pt x="1152" y="0"/>
                </a:moveTo>
                <a:lnTo>
                  <a:pt x="1152" y="143"/>
                </a:lnTo>
                <a:lnTo>
                  <a:pt x="0" y="143"/>
                </a:lnTo>
                <a:lnTo>
                  <a:pt x="0" y="208"/>
                </a:lnTo>
              </a:path>
            </a:pathLst>
          </a:custGeom>
          <a:noFill/>
          <a:ln w="508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9D9B64E6-D2A5-98AA-210A-5ED39D5059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Estimation Methods</a:t>
            </a:r>
          </a:p>
        </p:txBody>
      </p:sp>
      <p:sp>
        <p:nvSpPr>
          <p:cNvPr id="12291" name="Freeform 4">
            <a:extLst>
              <a:ext uri="{FF2B5EF4-FFF2-40B4-BE49-F238E27FC236}">
                <a16:creationId xmlns:a16="http://schemas.microsoft.com/office/drawing/2014/main" id="{3B4B5850-A8CB-1D1E-E488-F3B451AD980E}"/>
              </a:ext>
            </a:extLst>
          </p:cNvPr>
          <p:cNvSpPr>
            <a:spLocks/>
          </p:cNvSpPr>
          <p:nvPr/>
        </p:nvSpPr>
        <p:spPr bwMode="auto">
          <a:xfrm>
            <a:off x="3941763" y="2344738"/>
            <a:ext cx="1976437" cy="911225"/>
          </a:xfrm>
          <a:custGeom>
            <a:avLst/>
            <a:gdLst>
              <a:gd name="T0" fmla="*/ 0 w 1149"/>
              <a:gd name="T1" fmla="*/ 909638 h 574"/>
              <a:gd name="T2" fmla="*/ 1974717 w 1149"/>
              <a:gd name="T3" fmla="*/ 909638 h 574"/>
              <a:gd name="T4" fmla="*/ 1974717 w 1149"/>
              <a:gd name="T5" fmla="*/ 0 h 574"/>
              <a:gd name="T6" fmla="*/ 0 w 1149"/>
              <a:gd name="T7" fmla="*/ 0 h 574"/>
              <a:gd name="T8" fmla="*/ 0 w 1149"/>
              <a:gd name="T9" fmla="*/ 909638 h 5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9" h="574">
                <a:moveTo>
                  <a:pt x="0" y="573"/>
                </a:moveTo>
                <a:lnTo>
                  <a:pt x="1148" y="573"/>
                </a:lnTo>
                <a:lnTo>
                  <a:pt x="1148" y="0"/>
                </a:lnTo>
                <a:lnTo>
                  <a:pt x="0" y="0"/>
                </a:lnTo>
                <a:lnTo>
                  <a:pt x="0" y="573"/>
                </a:lnTo>
              </a:path>
            </a:pathLst>
          </a:custGeom>
          <a:solidFill>
            <a:srgbClr val="00DFCA"/>
          </a:solidFill>
          <a:ln w="25400" cap="rnd" cmpd="sng">
            <a:solidFill>
              <a:srgbClr val="1A1A1A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292" name="Rectangle 5">
            <a:extLst>
              <a:ext uri="{FF2B5EF4-FFF2-40B4-BE49-F238E27FC236}">
                <a16:creationId xmlns:a16="http://schemas.microsoft.com/office/drawing/2014/main" id="{245B6953-18B3-30EF-96F7-F77135F02E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6213" y="2573338"/>
            <a:ext cx="18827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Estimation</a:t>
            </a:r>
          </a:p>
        </p:txBody>
      </p:sp>
      <p:sp>
        <p:nvSpPr>
          <p:cNvPr id="12293" name="Freeform 6">
            <a:extLst>
              <a:ext uri="{FF2B5EF4-FFF2-40B4-BE49-F238E27FC236}">
                <a16:creationId xmlns:a16="http://schemas.microsoft.com/office/drawing/2014/main" id="{E61782C8-21C2-9F76-53C8-F89013738834}"/>
              </a:ext>
            </a:extLst>
          </p:cNvPr>
          <p:cNvSpPr>
            <a:spLocks/>
          </p:cNvSpPr>
          <p:nvPr/>
        </p:nvSpPr>
        <p:spPr bwMode="auto">
          <a:xfrm>
            <a:off x="4929188" y="3254375"/>
            <a:ext cx="2027237" cy="331788"/>
          </a:xfrm>
          <a:custGeom>
            <a:avLst/>
            <a:gdLst>
              <a:gd name="T0" fmla="*/ 0 w 1179"/>
              <a:gd name="T1" fmla="*/ 0 h 209"/>
              <a:gd name="T2" fmla="*/ 0 w 1179"/>
              <a:gd name="T3" fmla="*/ 227013 h 209"/>
              <a:gd name="T4" fmla="*/ 2025518 w 1179"/>
              <a:gd name="T5" fmla="*/ 227013 h 209"/>
              <a:gd name="T6" fmla="*/ 2025518 w 1179"/>
              <a:gd name="T7" fmla="*/ 330200 h 20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79" h="209">
                <a:moveTo>
                  <a:pt x="0" y="0"/>
                </a:moveTo>
                <a:lnTo>
                  <a:pt x="0" y="143"/>
                </a:lnTo>
                <a:lnTo>
                  <a:pt x="1178" y="143"/>
                </a:lnTo>
                <a:lnTo>
                  <a:pt x="1178" y="208"/>
                </a:lnTo>
              </a:path>
            </a:pathLst>
          </a:custGeom>
          <a:noFill/>
          <a:ln w="508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Freeform 7">
            <a:extLst>
              <a:ext uri="{FF2B5EF4-FFF2-40B4-BE49-F238E27FC236}">
                <a16:creationId xmlns:a16="http://schemas.microsoft.com/office/drawing/2014/main" id="{DA1DC6E2-619B-E2C8-14DF-55E76E2087D9}"/>
              </a:ext>
            </a:extLst>
          </p:cNvPr>
          <p:cNvSpPr>
            <a:spLocks/>
          </p:cNvSpPr>
          <p:nvPr/>
        </p:nvSpPr>
        <p:spPr bwMode="auto">
          <a:xfrm>
            <a:off x="6878638" y="3567113"/>
            <a:ext cx="157162" cy="144462"/>
          </a:xfrm>
          <a:custGeom>
            <a:avLst/>
            <a:gdLst>
              <a:gd name="T0" fmla="*/ 155435 w 91"/>
              <a:gd name="T1" fmla="*/ 0 h 91"/>
              <a:gd name="T2" fmla="*/ 75990 w 91"/>
              <a:gd name="T3" fmla="*/ 142875 h 91"/>
              <a:gd name="T4" fmla="*/ 0 w 91"/>
              <a:gd name="T5" fmla="*/ 0 h 91"/>
              <a:gd name="T6" fmla="*/ 155435 w 91"/>
              <a:gd name="T7" fmla="*/ 0 h 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1" h="91">
                <a:moveTo>
                  <a:pt x="90" y="0"/>
                </a:moveTo>
                <a:lnTo>
                  <a:pt x="44" y="90"/>
                </a:lnTo>
                <a:lnTo>
                  <a:pt x="0" y="0"/>
                </a:lnTo>
                <a:lnTo>
                  <a:pt x="90" y="0"/>
                </a:lnTo>
              </a:path>
            </a:pathLst>
          </a:custGeom>
          <a:solidFill>
            <a:srgbClr val="FFFF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5" name="Freeform 8">
            <a:extLst>
              <a:ext uri="{FF2B5EF4-FFF2-40B4-BE49-F238E27FC236}">
                <a16:creationId xmlns:a16="http://schemas.microsoft.com/office/drawing/2014/main" id="{3F8C1A97-1155-B8AD-F701-393A69C4FFBC}"/>
              </a:ext>
            </a:extLst>
          </p:cNvPr>
          <p:cNvSpPr>
            <a:spLocks/>
          </p:cNvSpPr>
          <p:nvPr/>
        </p:nvSpPr>
        <p:spPr bwMode="auto">
          <a:xfrm>
            <a:off x="2868613" y="3567113"/>
            <a:ext cx="157162" cy="144462"/>
          </a:xfrm>
          <a:custGeom>
            <a:avLst/>
            <a:gdLst>
              <a:gd name="T0" fmla="*/ 155435 w 91"/>
              <a:gd name="T1" fmla="*/ 0 h 91"/>
              <a:gd name="T2" fmla="*/ 79445 w 91"/>
              <a:gd name="T3" fmla="*/ 142875 h 91"/>
              <a:gd name="T4" fmla="*/ 0 w 91"/>
              <a:gd name="T5" fmla="*/ 0 h 91"/>
              <a:gd name="T6" fmla="*/ 155435 w 91"/>
              <a:gd name="T7" fmla="*/ 0 h 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1" h="91">
                <a:moveTo>
                  <a:pt x="90" y="0"/>
                </a:moveTo>
                <a:lnTo>
                  <a:pt x="46" y="90"/>
                </a:lnTo>
                <a:lnTo>
                  <a:pt x="0" y="0"/>
                </a:lnTo>
                <a:lnTo>
                  <a:pt x="90" y="0"/>
                </a:lnTo>
              </a:path>
            </a:pathLst>
          </a:custGeom>
          <a:solidFill>
            <a:srgbClr val="FFFF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6" name="Freeform 9">
            <a:extLst>
              <a:ext uri="{FF2B5EF4-FFF2-40B4-BE49-F238E27FC236}">
                <a16:creationId xmlns:a16="http://schemas.microsoft.com/office/drawing/2014/main" id="{5FBCC7A2-028A-465E-2CB9-A6A502209A11}"/>
              </a:ext>
            </a:extLst>
          </p:cNvPr>
          <p:cNvSpPr>
            <a:spLocks/>
          </p:cNvSpPr>
          <p:nvPr/>
        </p:nvSpPr>
        <p:spPr bwMode="auto">
          <a:xfrm>
            <a:off x="2009775" y="3709988"/>
            <a:ext cx="1878013" cy="911225"/>
          </a:xfrm>
          <a:custGeom>
            <a:avLst/>
            <a:gdLst>
              <a:gd name="T0" fmla="*/ 0 w 1092"/>
              <a:gd name="T1" fmla="*/ 909638 h 574"/>
              <a:gd name="T2" fmla="*/ 1876293 w 1092"/>
              <a:gd name="T3" fmla="*/ 909638 h 574"/>
              <a:gd name="T4" fmla="*/ 1876293 w 1092"/>
              <a:gd name="T5" fmla="*/ 0 h 574"/>
              <a:gd name="T6" fmla="*/ 0 w 1092"/>
              <a:gd name="T7" fmla="*/ 0 h 574"/>
              <a:gd name="T8" fmla="*/ 0 w 1092"/>
              <a:gd name="T9" fmla="*/ 909638 h 5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92" h="574">
                <a:moveTo>
                  <a:pt x="0" y="573"/>
                </a:moveTo>
                <a:lnTo>
                  <a:pt x="1091" y="573"/>
                </a:lnTo>
                <a:lnTo>
                  <a:pt x="1091" y="0"/>
                </a:lnTo>
                <a:lnTo>
                  <a:pt x="0" y="0"/>
                </a:lnTo>
                <a:lnTo>
                  <a:pt x="0" y="573"/>
                </a:lnTo>
              </a:path>
            </a:pathLst>
          </a:custGeom>
          <a:solidFill>
            <a:schemeClr val="accent1"/>
          </a:solidFill>
          <a:ln w="25400" cap="rnd" cmpd="sng">
            <a:solidFill>
              <a:srgbClr val="1A1A1A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297" name="Rectangle 10">
            <a:extLst>
              <a:ext uri="{FF2B5EF4-FFF2-40B4-BE49-F238E27FC236}">
                <a16:creationId xmlns:a16="http://schemas.microsoft.com/office/drawing/2014/main" id="{831B67FA-A437-80BB-1E8A-71F24C8AE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88" y="3754438"/>
            <a:ext cx="1020762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Point</a:t>
            </a:r>
          </a:p>
        </p:txBody>
      </p:sp>
      <p:sp>
        <p:nvSpPr>
          <p:cNvPr id="12298" name="Rectangle 11">
            <a:extLst>
              <a:ext uri="{FF2B5EF4-FFF2-40B4-BE49-F238E27FC236}">
                <a16:creationId xmlns:a16="http://schemas.microsoft.com/office/drawing/2014/main" id="{25235A84-BFD1-67A3-D168-1FC47564D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4117975"/>
            <a:ext cx="1884363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Estimation</a:t>
            </a:r>
          </a:p>
        </p:txBody>
      </p:sp>
      <p:sp>
        <p:nvSpPr>
          <p:cNvPr id="12299" name="Freeform 12">
            <a:extLst>
              <a:ext uri="{FF2B5EF4-FFF2-40B4-BE49-F238E27FC236}">
                <a16:creationId xmlns:a16="http://schemas.microsoft.com/office/drawing/2014/main" id="{A977B74F-98FF-A177-FC2D-ACD56967DD9D}"/>
              </a:ext>
            </a:extLst>
          </p:cNvPr>
          <p:cNvSpPr>
            <a:spLocks/>
          </p:cNvSpPr>
          <p:nvPr/>
        </p:nvSpPr>
        <p:spPr bwMode="auto">
          <a:xfrm>
            <a:off x="5967413" y="3709988"/>
            <a:ext cx="1976437" cy="911225"/>
          </a:xfrm>
          <a:custGeom>
            <a:avLst/>
            <a:gdLst>
              <a:gd name="T0" fmla="*/ 0 w 1149"/>
              <a:gd name="T1" fmla="*/ 909638 h 574"/>
              <a:gd name="T2" fmla="*/ 1974717 w 1149"/>
              <a:gd name="T3" fmla="*/ 909638 h 574"/>
              <a:gd name="T4" fmla="*/ 1974717 w 1149"/>
              <a:gd name="T5" fmla="*/ 0 h 574"/>
              <a:gd name="T6" fmla="*/ 0 w 1149"/>
              <a:gd name="T7" fmla="*/ 0 h 574"/>
              <a:gd name="T8" fmla="*/ 0 w 1149"/>
              <a:gd name="T9" fmla="*/ 909638 h 5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9" h="574">
                <a:moveTo>
                  <a:pt x="0" y="573"/>
                </a:moveTo>
                <a:lnTo>
                  <a:pt x="1148" y="573"/>
                </a:lnTo>
                <a:lnTo>
                  <a:pt x="1148" y="0"/>
                </a:lnTo>
                <a:lnTo>
                  <a:pt x="0" y="0"/>
                </a:lnTo>
                <a:lnTo>
                  <a:pt x="0" y="573"/>
                </a:lnTo>
              </a:path>
            </a:pathLst>
          </a:custGeom>
          <a:solidFill>
            <a:srgbClr val="00DFCA"/>
          </a:solidFill>
          <a:ln w="25400" cap="rnd" cmpd="sng">
            <a:solidFill>
              <a:srgbClr val="1A1A1A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300" name="Rectangle 13">
            <a:extLst>
              <a:ext uri="{FF2B5EF4-FFF2-40B4-BE49-F238E27FC236}">
                <a16:creationId xmlns:a16="http://schemas.microsoft.com/office/drawing/2014/main" id="{9BB1E515-7FF6-B436-61A4-60C093391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5388" y="3754438"/>
            <a:ext cx="13716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Interval</a:t>
            </a:r>
          </a:p>
        </p:txBody>
      </p:sp>
      <p:sp>
        <p:nvSpPr>
          <p:cNvPr id="12301" name="Rectangle 14">
            <a:extLst>
              <a:ext uri="{FF2B5EF4-FFF2-40B4-BE49-F238E27FC236}">
                <a16:creationId xmlns:a16="http://schemas.microsoft.com/office/drawing/2014/main" id="{0F014DD3-CCC6-C643-ADD8-7E4B2A2B5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6625" y="4117975"/>
            <a:ext cx="18827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Estimation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FF50CE96-D22A-00AB-F11B-155F2BA5E3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Point Estimation</a:t>
            </a:r>
          </a:p>
        </p:txBody>
      </p:sp>
      <p:sp>
        <p:nvSpPr>
          <p:cNvPr id="146435" name="Rectangle 3">
            <a:extLst>
              <a:ext uri="{FF2B5EF4-FFF2-40B4-BE49-F238E27FC236}">
                <a16:creationId xmlns:a16="http://schemas.microsoft.com/office/drawing/2014/main" id="{5B2C4F44-BB53-E13C-C07E-88D46722D2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7725" y="2054225"/>
            <a:ext cx="8296275" cy="3584575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/>
            <a:r>
              <a:rPr lang="en-US" altLang="en-US"/>
              <a:t>1.	Provides single value</a:t>
            </a:r>
          </a:p>
          <a:p>
            <a:pPr marL="971550" lvl="1" indent="-285750" defTabSz="914400"/>
            <a:r>
              <a:rPr lang="en-US" altLang="en-US"/>
              <a:t>Based on observations from 1 sample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/>
              <a:t>2.	Gives no information about how close value is to the unknown population parameter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/>
              <a:t>3.	Example: Sample mean</a:t>
            </a:r>
            <a:r>
              <a:rPr lang="en-US" altLang="en-US" i="1">
                <a:latin typeface="Symbol" pitchFamily="2" charset="2"/>
              </a:rPr>
              <a:t> </a:t>
            </a:r>
            <a:r>
              <a:rPr lang="en-US" altLang="en-US" i="1"/>
              <a:t>x</a:t>
            </a:r>
            <a:r>
              <a:rPr lang="en-US" altLang="en-US" sz="2000" i="1"/>
              <a:t>bar</a:t>
            </a:r>
            <a:r>
              <a:rPr lang="en-US" altLang="en-US" i="1"/>
              <a:t> </a:t>
            </a:r>
            <a:r>
              <a:rPr lang="en-US" altLang="en-US"/>
              <a:t>= 3 is point estimate of unknown population mean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Freeform 2">
            <a:extLst>
              <a:ext uri="{FF2B5EF4-FFF2-40B4-BE49-F238E27FC236}">
                <a16:creationId xmlns:a16="http://schemas.microsoft.com/office/drawing/2014/main" id="{66AF84FE-1013-D4DB-23CB-E47F347D259A}"/>
              </a:ext>
            </a:extLst>
          </p:cNvPr>
          <p:cNvSpPr>
            <a:spLocks/>
          </p:cNvSpPr>
          <p:nvPr/>
        </p:nvSpPr>
        <p:spPr bwMode="auto">
          <a:xfrm>
            <a:off x="2947988" y="3254375"/>
            <a:ext cx="1982787" cy="331788"/>
          </a:xfrm>
          <a:custGeom>
            <a:avLst/>
            <a:gdLst>
              <a:gd name="T0" fmla="*/ 1981067 w 1153"/>
              <a:gd name="T1" fmla="*/ 0 h 209"/>
              <a:gd name="T2" fmla="*/ 1981067 w 1153"/>
              <a:gd name="T3" fmla="*/ 227013 h 209"/>
              <a:gd name="T4" fmla="*/ 0 w 1153"/>
              <a:gd name="T5" fmla="*/ 227013 h 209"/>
              <a:gd name="T6" fmla="*/ 0 w 1153"/>
              <a:gd name="T7" fmla="*/ 330200 h 20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53" h="209">
                <a:moveTo>
                  <a:pt x="1152" y="0"/>
                </a:moveTo>
                <a:lnTo>
                  <a:pt x="1152" y="143"/>
                </a:lnTo>
                <a:lnTo>
                  <a:pt x="0" y="143"/>
                </a:lnTo>
                <a:lnTo>
                  <a:pt x="0" y="208"/>
                </a:lnTo>
              </a:path>
            </a:pathLst>
          </a:custGeom>
          <a:noFill/>
          <a:ln w="508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3518461A-B6C2-91D9-4BB6-2FCFD631FE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Estimation Methods</a:t>
            </a:r>
          </a:p>
        </p:txBody>
      </p:sp>
      <p:sp>
        <p:nvSpPr>
          <p:cNvPr id="16387" name="Freeform 4">
            <a:extLst>
              <a:ext uri="{FF2B5EF4-FFF2-40B4-BE49-F238E27FC236}">
                <a16:creationId xmlns:a16="http://schemas.microsoft.com/office/drawing/2014/main" id="{D001441C-64D8-8938-7740-2B954E3BB13C}"/>
              </a:ext>
            </a:extLst>
          </p:cNvPr>
          <p:cNvSpPr>
            <a:spLocks/>
          </p:cNvSpPr>
          <p:nvPr/>
        </p:nvSpPr>
        <p:spPr bwMode="auto">
          <a:xfrm>
            <a:off x="3941763" y="2344738"/>
            <a:ext cx="1976437" cy="911225"/>
          </a:xfrm>
          <a:custGeom>
            <a:avLst/>
            <a:gdLst>
              <a:gd name="T0" fmla="*/ 0 w 1149"/>
              <a:gd name="T1" fmla="*/ 909638 h 574"/>
              <a:gd name="T2" fmla="*/ 1974717 w 1149"/>
              <a:gd name="T3" fmla="*/ 909638 h 574"/>
              <a:gd name="T4" fmla="*/ 1974717 w 1149"/>
              <a:gd name="T5" fmla="*/ 0 h 574"/>
              <a:gd name="T6" fmla="*/ 0 w 1149"/>
              <a:gd name="T7" fmla="*/ 0 h 574"/>
              <a:gd name="T8" fmla="*/ 0 w 1149"/>
              <a:gd name="T9" fmla="*/ 909638 h 5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9" h="574">
                <a:moveTo>
                  <a:pt x="0" y="573"/>
                </a:moveTo>
                <a:lnTo>
                  <a:pt x="1148" y="573"/>
                </a:lnTo>
                <a:lnTo>
                  <a:pt x="1148" y="0"/>
                </a:lnTo>
                <a:lnTo>
                  <a:pt x="0" y="0"/>
                </a:lnTo>
                <a:lnTo>
                  <a:pt x="0" y="573"/>
                </a:lnTo>
              </a:path>
            </a:pathLst>
          </a:custGeom>
          <a:solidFill>
            <a:srgbClr val="00DFCA"/>
          </a:solidFill>
          <a:ln w="25400" cap="rnd" cmpd="sng">
            <a:solidFill>
              <a:srgbClr val="1A1A1A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388" name="Rectangle 5">
            <a:extLst>
              <a:ext uri="{FF2B5EF4-FFF2-40B4-BE49-F238E27FC236}">
                <a16:creationId xmlns:a16="http://schemas.microsoft.com/office/drawing/2014/main" id="{1D5FA559-1D73-C683-E585-D5B82CDF6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6213" y="2573338"/>
            <a:ext cx="18827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Estimation</a:t>
            </a:r>
          </a:p>
        </p:txBody>
      </p:sp>
      <p:sp>
        <p:nvSpPr>
          <p:cNvPr id="16389" name="Freeform 6">
            <a:extLst>
              <a:ext uri="{FF2B5EF4-FFF2-40B4-BE49-F238E27FC236}">
                <a16:creationId xmlns:a16="http://schemas.microsoft.com/office/drawing/2014/main" id="{83112E61-E88D-845D-1687-F11FFF421CA9}"/>
              </a:ext>
            </a:extLst>
          </p:cNvPr>
          <p:cNvSpPr>
            <a:spLocks/>
          </p:cNvSpPr>
          <p:nvPr/>
        </p:nvSpPr>
        <p:spPr bwMode="auto">
          <a:xfrm>
            <a:off x="4929188" y="3254375"/>
            <a:ext cx="2027237" cy="331788"/>
          </a:xfrm>
          <a:custGeom>
            <a:avLst/>
            <a:gdLst>
              <a:gd name="T0" fmla="*/ 0 w 1179"/>
              <a:gd name="T1" fmla="*/ 0 h 209"/>
              <a:gd name="T2" fmla="*/ 0 w 1179"/>
              <a:gd name="T3" fmla="*/ 227013 h 209"/>
              <a:gd name="T4" fmla="*/ 2025518 w 1179"/>
              <a:gd name="T5" fmla="*/ 227013 h 209"/>
              <a:gd name="T6" fmla="*/ 2025518 w 1179"/>
              <a:gd name="T7" fmla="*/ 330200 h 20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79" h="209">
                <a:moveTo>
                  <a:pt x="0" y="0"/>
                </a:moveTo>
                <a:lnTo>
                  <a:pt x="0" y="143"/>
                </a:lnTo>
                <a:lnTo>
                  <a:pt x="1178" y="143"/>
                </a:lnTo>
                <a:lnTo>
                  <a:pt x="1178" y="208"/>
                </a:lnTo>
              </a:path>
            </a:pathLst>
          </a:custGeom>
          <a:noFill/>
          <a:ln w="50800" cap="rnd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0" name="Freeform 7">
            <a:extLst>
              <a:ext uri="{FF2B5EF4-FFF2-40B4-BE49-F238E27FC236}">
                <a16:creationId xmlns:a16="http://schemas.microsoft.com/office/drawing/2014/main" id="{024CDF65-C8C3-2B45-ED30-4BACC545087E}"/>
              </a:ext>
            </a:extLst>
          </p:cNvPr>
          <p:cNvSpPr>
            <a:spLocks/>
          </p:cNvSpPr>
          <p:nvPr/>
        </p:nvSpPr>
        <p:spPr bwMode="auto">
          <a:xfrm>
            <a:off x="6878638" y="3567113"/>
            <a:ext cx="157162" cy="144462"/>
          </a:xfrm>
          <a:custGeom>
            <a:avLst/>
            <a:gdLst>
              <a:gd name="T0" fmla="*/ 155435 w 91"/>
              <a:gd name="T1" fmla="*/ 0 h 91"/>
              <a:gd name="T2" fmla="*/ 75990 w 91"/>
              <a:gd name="T3" fmla="*/ 142875 h 91"/>
              <a:gd name="T4" fmla="*/ 0 w 91"/>
              <a:gd name="T5" fmla="*/ 0 h 91"/>
              <a:gd name="T6" fmla="*/ 155435 w 91"/>
              <a:gd name="T7" fmla="*/ 0 h 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1" h="91">
                <a:moveTo>
                  <a:pt x="90" y="0"/>
                </a:moveTo>
                <a:lnTo>
                  <a:pt x="44" y="90"/>
                </a:lnTo>
                <a:lnTo>
                  <a:pt x="0" y="0"/>
                </a:lnTo>
                <a:lnTo>
                  <a:pt x="90" y="0"/>
                </a:lnTo>
              </a:path>
            </a:pathLst>
          </a:custGeom>
          <a:solidFill>
            <a:srgbClr val="FFFF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1" name="Freeform 8">
            <a:extLst>
              <a:ext uri="{FF2B5EF4-FFF2-40B4-BE49-F238E27FC236}">
                <a16:creationId xmlns:a16="http://schemas.microsoft.com/office/drawing/2014/main" id="{9ACEB811-FC4C-F8DF-634A-095DDA37004D}"/>
              </a:ext>
            </a:extLst>
          </p:cNvPr>
          <p:cNvSpPr>
            <a:spLocks/>
          </p:cNvSpPr>
          <p:nvPr/>
        </p:nvSpPr>
        <p:spPr bwMode="auto">
          <a:xfrm>
            <a:off x="2868613" y="3567113"/>
            <a:ext cx="157162" cy="144462"/>
          </a:xfrm>
          <a:custGeom>
            <a:avLst/>
            <a:gdLst>
              <a:gd name="T0" fmla="*/ 155435 w 91"/>
              <a:gd name="T1" fmla="*/ 0 h 91"/>
              <a:gd name="T2" fmla="*/ 79445 w 91"/>
              <a:gd name="T3" fmla="*/ 142875 h 91"/>
              <a:gd name="T4" fmla="*/ 0 w 91"/>
              <a:gd name="T5" fmla="*/ 0 h 91"/>
              <a:gd name="T6" fmla="*/ 155435 w 91"/>
              <a:gd name="T7" fmla="*/ 0 h 9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1" h="91">
                <a:moveTo>
                  <a:pt x="90" y="0"/>
                </a:moveTo>
                <a:lnTo>
                  <a:pt x="46" y="90"/>
                </a:lnTo>
                <a:lnTo>
                  <a:pt x="0" y="0"/>
                </a:lnTo>
                <a:lnTo>
                  <a:pt x="90" y="0"/>
                </a:lnTo>
              </a:path>
            </a:pathLst>
          </a:custGeom>
          <a:solidFill>
            <a:srgbClr val="FFFFFF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 cap="rnd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2" name="Freeform 9">
            <a:extLst>
              <a:ext uri="{FF2B5EF4-FFF2-40B4-BE49-F238E27FC236}">
                <a16:creationId xmlns:a16="http://schemas.microsoft.com/office/drawing/2014/main" id="{55BC020D-6473-C889-55B2-1B4560D5DED8}"/>
              </a:ext>
            </a:extLst>
          </p:cNvPr>
          <p:cNvSpPr>
            <a:spLocks/>
          </p:cNvSpPr>
          <p:nvPr/>
        </p:nvSpPr>
        <p:spPr bwMode="auto">
          <a:xfrm>
            <a:off x="2009775" y="3709988"/>
            <a:ext cx="1878013" cy="911225"/>
          </a:xfrm>
          <a:custGeom>
            <a:avLst/>
            <a:gdLst>
              <a:gd name="T0" fmla="*/ 0 w 1092"/>
              <a:gd name="T1" fmla="*/ 909638 h 574"/>
              <a:gd name="T2" fmla="*/ 1876293 w 1092"/>
              <a:gd name="T3" fmla="*/ 909638 h 574"/>
              <a:gd name="T4" fmla="*/ 1876293 w 1092"/>
              <a:gd name="T5" fmla="*/ 0 h 574"/>
              <a:gd name="T6" fmla="*/ 0 w 1092"/>
              <a:gd name="T7" fmla="*/ 0 h 574"/>
              <a:gd name="T8" fmla="*/ 0 w 1092"/>
              <a:gd name="T9" fmla="*/ 909638 h 5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92" h="574">
                <a:moveTo>
                  <a:pt x="0" y="573"/>
                </a:moveTo>
                <a:lnTo>
                  <a:pt x="1091" y="573"/>
                </a:lnTo>
                <a:lnTo>
                  <a:pt x="1091" y="0"/>
                </a:lnTo>
                <a:lnTo>
                  <a:pt x="0" y="0"/>
                </a:lnTo>
                <a:lnTo>
                  <a:pt x="0" y="573"/>
                </a:lnTo>
              </a:path>
            </a:pathLst>
          </a:custGeom>
          <a:solidFill>
            <a:srgbClr val="00DFCA"/>
          </a:solidFill>
          <a:ln w="25400" cap="rnd" cmpd="sng">
            <a:solidFill>
              <a:srgbClr val="1A1A1A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393" name="Rectangle 10">
            <a:extLst>
              <a:ext uri="{FF2B5EF4-FFF2-40B4-BE49-F238E27FC236}">
                <a16:creationId xmlns:a16="http://schemas.microsoft.com/office/drawing/2014/main" id="{1A5BDB58-C5F6-AF54-1AC3-6895EBFA6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88" y="3754438"/>
            <a:ext cx="1020762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Point</a:t>
            </a:r>
          </a:p>
        </p:txBody>
      </p:sp>
      <p:sp>
        <p:nvSpPr>
          <p:cNvPr id="16394" name="Rectangle 11">
            <a:extLst>
              <a:ext uri="{FF2B5EF4-FFF2-40B4-BE49-F238E27FC236}">
                <a16:creationId xmlns:a16="http://schemas.microsoft.com/office/drawing/2014/main" id="{6F7E0C15-8E79-A412-4E82-863F3D39A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9775" y="4117975"/>
            <a:ext cx="1884363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Estimation</a:t>
            </a:r>
          </a:p>
        </p:txBody>
      </p:sp>
      <p:sp>
        <p:nvSpPr>
          <p:cNvPr id="16395" name="Freeform 12">
            <a:extLst>
              <a:ext uri="{FF2B5EF4-FFF2-40B4-BE49-F238E27FC236}">
                <a16:creationId xmlns:a16="http://schemas.microsoft.com/office/drawing/2014/main" id="{3E231E4A-48D4-8323-E54A-70A32750A414}"/>
              </a:ext>
            </a:extLst>
          </p:cNvPr>
          <p:cNvSpPr>
            <a:spLocks/>
          </p:cNvSpPr>
          <p:nvPr/>
        </p:nvSpPr>
        <p:spPr bwMode="auto">
          <a:xfrm>
            <a:off x="5967413" y="3709988"/>
            <a:ext cx="1976437" cy="911225"/>
          </a:xfrm>
          <a:custGeom>
            <a:avLst/>
            <a:gdLst>
              <a:gd name="T0" fmla="*/ 0 w 1149"/>
              <a:gd name="T1" fmla="*/ 909638 h 574"/>
              <a:gd name="T2" fmla="*/ 1974717 w 1149"/>
              <a:gd name="T3" fmla="*/ 909638 h 574"/>
              <a:gd name="T4" fmla="*/ 1974717 w 1149"/>
              <a:gd name="T5" fmla="*/ 0 h 574"/>
              <a:gd name="T6" fmla="*/ 0 w 1149"/>
              <a:gd name="T7" fmla="*/ 0 h 574"/>
              <a:gd name="T8" fmla="*/ 0 w 1149"/>
              <a:gd name="T9" fmla="*/ 909638 h 5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9" h="574">
                <a:moveTo>
                  <a:pt x="0" y="573"/>
                </a:moveTo>
                <a:lnTo>
                  <a:pt x="1148" y="573"/>
                </a:lnTo>
                <a:lnTo>
                  <a:pt x="1148" y="0"/>
                </a:lnTo>
                <a:lnTo>
                  <a:pt x="0" y="0"/>
                </a:lnTo>
                <a:lnTo>
                  <a:pt x="0" y="573"/>
                </a:lnTo>
              </a:path>
            </a:pathLst>
          </a:custGeom>
          <a:solidFill>
            <a:schemeClr val="accent1"/>
          </a:solidFill>
          <a:ln w="25400" cap="rnd" cmpd="sng">
            <a:solidFill>
              <a:srgbClr val="1A1A1A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396" name="Rectangle 13">
            <a:extLst>
              <a:ext uri="{FF2B5EF4-FFF2-40B4-BE49-F238E27FC236}">
                <a16:creationId xmlns:a16="http://schemas.microsoft.com/office/drawing/2014/main" id="{82B457C5-29A4-6FBC-8EFD-F6AEAE01E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5388" y="3754438"/>
            <a:ext cx="1371600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Interval</a:t>
            </a:r>
          </a:p>
        </p:txBody>
      </p:sp>
      <p:sp>
        <p:nvSpPr>
          <p:cNvPr id="16397" name="Rectangle 14">
            <a:extLst>
              <a:ext uri="{FF2B5EF4-FFF2-40B4-BE49-F238E27FC236}">
                <a16:creationId xmlns:a16="http://schemas.microsoft.com/office/drawing/2014/main" id="{CE08A2E2-39CA-934F-867A-773352392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6625" y="4117975"/>
            <a:ext cx="18827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Arial" panose="020B0604020202020204" pitchFamily="34" charset="0"/>
              </a:rPr>
              <a:t>Estimation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DA48F247-E21D-776B-DF4A-E8F75A93F0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>
                <a:latin typeface="Times New Roman" panose="02020603050405020304" pitchFamily="18" charset="0"/>
              </a:rPr>
              <a:t>Confidence Interval Estimates</a:t>
            </a:r>
          </a:p>
        </p:txBody>
      </p:sp>
      <p:grpSp>
        <p:nvGrpSpPr>
          <p:cNvPr id="32770" name="Group 114">
            <a:extLst>
              <a:ext uri="{FF2B5EF4-FFF2-40B4-BE49-F238E27FC236}">
                <a16:creationId xmlns:a16="http://schemas.microsoft.com/office/drawing/2014/main" id="{D7E3F652-4920-FEA1-3D78-F673F7772A9C}"/>
              </a:ext>
            </a:extLst>
          </p:cNvPr>
          <p:cNvGrpSpPr>
            <a:grpSpLocks/>
          </p:cNvGrpSpPr>
          <p:nvPr/>
        </p:nvGrpSpPr>
        <p:grpSpPr bwMode="auto">
          <a:xfrm>
            <a:off x="1385888" y="2146300"/>
            <a:ext cx="7146925" cy="3438525"/>
            <a:chOff x="873" y="1352"/>
            <a:chExt cx="4502" cy="2166"/>
          </a:xfrm>
        </p:grpSpPr>
        <p:sp>
          <p:nvSpPr>
            <p:cNvPr id="32771" name="Rectangle 4">
              <a:extLst>
                <a:ext uri="{FF2B5EF4-FFF2-40B4-BE49-F238E27FC236}">
                  <a16:creationId xmlns:a16="http://schemas.microsoft.com/office/drawing/2014/main" id="{C042B8E6-A943-8105-B8D4-E322A0F60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6" y="1359"/>
              <a:ext cx="1086" cy="476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772" name="Freeform 5">
              <a:extLst>
                <a:ext uri="{FF2B5EF4-FFF2-40B4-BE49-F238E27FC236}">
                  <a16:creationId xmlns:a16="http://schemas.microsoft.com/office/drawing/2014/main" id="{933E4B07-B7B8-E992-38E9-877CDFBC9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8" y="1352"/>
              <a:ext cx="1086" cy="476"/>
            </a:xfrm>
            <a:custGeom>
              <a:avLst/>
              <a:gdLst>
                <a:gd name="T0" fmla="*/ 0 w 1086"/>
                <a:gd name="T1" fmla="*/ 476 h 476"/>
                <a:gd name="T2" fmla="*/ 1086 w 1086"/>
                <a:gd name="T3" fmla="*/ 476 h 476"/>
                <a:gd name="T4" fmla="*/ 1086 w 1086"/>
                <a:gd name="T5" fmla="*/ 0 h 476"/>
                <a:gd name="T6" fmla="*/ 0 w 1086"/>
                <a:gd name="T7" fmla="*/ 0 h 476"/>
                <a:gd name="T8" fmla="*/ 0 w 1086"/>
                <a:gd name="T9" fmla="*/ 476 h 476"/>
                <a:gd name="T10" fmla="*/ 0 w 1086"/>
                <a:gd name="T11" fmla="*/ 476 h 4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86" h="476">
                  <a:moveTo>
                    <a:pt x="0" y="476"/>
                  </a:moveTo>
                  <a:lnTo>
                    <a:pt x="1086" y="476"/>
                  </a:lnTo>
                  <a:lnTo>
                    <a:pt x="1086" y="0"/>
                  </a:lnTo>
                  <a:lnTo>
                    <a:pt x="0" y="0"/>
                  </a:lnTo>
                  <a:lnTo>
                    <a:pt x="0" y="476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73" name="Rectangle 6">
              <a:extLst>
                <a:ext uri="{FF2B5EF4-FFF2-40B4-BE49-F238E27FC236}">
                  <a16:creationId xmlns:a16="http://schemas.microsoft.com/office/drawing/2014/main" id="{6329745C-1FD7-C2C8-6874-7EF3F3EC78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1" y="1386"/>
              <a:ext cx="1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4" name="Rectangle 7">
              <a:extLst>
                <a:ext uri="{FF2B5EF4-FFF2-40B4-BE49-F238E27FC236}">
                  <a16:creationId xmlns:a16="http://schemas.microsoft.com/office/drawing/2014/main" id="{B2DF1BBE-F5F6-2C59-B34D-86A48B69B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2" y="1386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5" name="Rectangle 8">
              <a:extLst>
                <a:ext uri="{FF2B5EF4-FFF2-40B4-BE49-F238E27FC236}">
                  <a16:creationId xmlns:a16="http://schemas.microsoft.com/office/drawing/2014/main" id="{77E182A0-9C06-5DA5-25D2-4313AE48C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9" y="1386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6" name="Rectangle 9">
              <a:extLst>
                <a:ext uri="{FF2B5EF4-FFF2-40B4-BE49-F238E27FC236}">
                  <a16:creationId xmlns:a16="http://schemas.microsoft.com/office/drawing/2014/main" id="{9B3A08E1-DD1E-8B26-E103-ECE3328B0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1567"/>
              <a:ext cx="12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7" name="Rectangle 10">
              <a:extLst>
                <a:ext uri="{FF2B5EF4-FFF2-40B4-BE49-F238E27FC236}">
                  <a16:creationId xmlns:a16="http://schemas.microsoft.com/office/drawing/2014/main" id="{68A12F54-38F1-8271-3B12-3BA22EDD39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0" y="15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8" name="Rectangle 11">
              <a:extLst>
                <a:ext uri="{FF2B5EF4-FFF2-40B4-BE49-F238E27FC236}">
                  <a16:creationId xmlns:a16="http://schemas.microsoft.com/office/drawing/2014/main" id="{E7BDCE5C-BEC4-5C4C-23E8-FE11E6AF8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7" y="15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79" name="Rectangle 12">
              <a:extLst>
                <a:ext uri="{FF2B5EF4-FFF2-40B4-BE49-F238E27FC236}">
                  <a16:creationId xmlns:a16="http://schemas.microsoft.com/office/drawing/2014/main" id="{5EC50B29-6B4D-75A5-0DAA-D8C48CEDBE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5" y="15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0" name="Rectangle 13">
              <a:extLst>
                <a:ext uri="{FF2B5EF4-FFF2-40B4-BE49-F238E27FC236}">
                  <a16:creationId xmlns:a16="http://schemas.microsoft.com/office/drawing/2014/main" id="{FB9000D9-A20A-67F8-B6ED-B0D70DDD7D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3" y="156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1" name="Rectangle 14">
              <a:extLst>
                <a:ext uri="{FF2B5EF4-FFF2-40B4-BE49-F238E27FC236}">
                  <a16:creationId xmlns:a16="http://schemas.microsoft.com/office/drawing/2014/main" id="{7045B889-2DCB-0582-9681-64DAF695C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7" y="15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2" name="Rectangle 15">
              <a:extLst>
                <a:ext uri="{FF2B5EF4-FFF2-40B4-BE49-F238E27FC236}">
                  <a16:creationId xmlns:a16="http://schemas.microsoft.com/office/drawing/2014/main" id="{921677A9-FF80-2D0C-2C8A-9B1FA623E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5" y="1567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3" name="Rectangle 16">
              <a:extLst>
                <a:ext uri="{FF2B5EF4-FFF2-40B4-BE49-F238E27FC236}">
                  <a16:creationId xmlns:a16="http://schemas.microsoft.com/office/drawing/2014/main" id="{067D4A0A-2827-3A88-7FF4-C57BE9C10A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8" y="156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4" name="Rectangle 17">
              <a:extLst>
                <a:ext uri="{FF2B5EF4-FFF2-40B4-BE49-F238E27FC236}">
                  <a16:creationId xmlns:a16="http://schemas.microsoft.com/office/drawing/2014/main" id="{316EE980-A52E-3DFB-914B-EAEF762AD4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" y="15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5" name="Rectangle 18">
              <a:extLst>
                <a:ext uri="{FF2B5EF4-FFF2-40B4-BE49-F238E27FC236}">
                  <a16:creationId xmlns:a16="http://schemas.microsoft.com/office/drawing/2014/main" id="{7E84E44D-2DD3-99E8-A485-4A13C8FD4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0" y="15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6" name="Rectangle 19">
              <a:extLst>
                <a:ext uri="{FF2B5EF4-FFF2-40B4-BE49-F238E27FC236}">
                  <a16:creationId xmlns:a16="http://schemas.microsoft.com/office/drawing/2014/main" id="{10B14875-C703-58EB-319D-7D3ECFE62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2975"/>
              <a:ext cx="1158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787" name="Freeform 20">
              <a:extLst>
                <a:ext uri="{FF2B5EF4-FFF2-40B4-BE49-F238E27FC236}">
                  <a16:creationId xmlns:a16="http://schemas.microsoft.com/office/drawing/2014/main" id="{58B0C8D2-6F20-90EB-D7A1-321C4F556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2968"/>
              <a:ext cx="1157" cy="543"/>
            </a:xfrm>
            <a:custGeom>
              <a:avLst/>
              <a:gdLst>
                <a:gd name="T0" fmla="*/ 0 w 1157"/>
                <a:gd name="T1" fmla="*/ 543 h 543"/>
                <a:gd name="T2" fmla="*/ 1157 w 1157"/>
                <a:gd name="T3" fmla="*/ 543 h 543"/>
                <a:gd name="T4" fmla="*/ 1157 w 1157"/>
                <a:gd name="T5" fmla="*/ 0 h 543"/>
                <a:gd name="T6" fmla="*/ 0 w 1157"/>
                <a:gd name="T7" fmla="*/ 0 h 543"/>
                <a:gd name="T8" fmla="*/ 0 w 1157"/>
                <a:gd name="T9" fmla="*/ 543 h 543"/>
                <a:gd name="T10" fmla="*/ 0 w 1157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7" h="543">
                  <a:moveTo>
                    <a:pt x="0" y="543"/>
                  </a:moveTo>
                  <a:lnTo>
                    <a:pt x="1157" y="543"/>
                  </a:lnTo>
                  <a:lnTo>
                    <a:pt x="1157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788" name="Rectangle 21">
              <a:extLst>
                <a:ext uri="{FF2B5EF4-FFF2-40B4-BE49-F238E27FC236}">
                  <a16:creationId xmlns:a16="http://schemas.microsoft.com/office/drawing/2014/main" id="{6ABB9D52-FC5C-180A-CEE3-835FE9F16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0" y="3027"/>
              <a:ext cx="13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Z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89" name="Rectangle 22">
              <a:extLst>
                <a:ext uri="{FF2B5EF4-FFF2-40B4-BE49-F238E27FC236}">
                  <a16:creationId xmlns:a16="http://schemas.microsoft.com/office/drawing/2014/main" id="{716A1550-8F0C-0F03-2440-F87231B36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3245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0" name="Rectangle 23">
              <a:extLst>
                <a:ext uri="{FF2B5EF4-FFF2-40B4-BE49-F238E27FC236}">
                  <a16:creationId xmlns:a16="http://schemas.microsoft.com/office/drawing/2014/main" id="{6023D9DD-327D-903A-6A2F-901E618A58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1" name="Rectangle 24">
              <a:extLst>
                <a:ext uri="{FF2B5EF4-FFF2-40B4-BE49-F238E27FC236}">
                  <a16:creationId xmlns:a16="http://schemas.microsoft.com/office/drawing/2014/main" id="{6A2F1560-73E8-7F99-2D9F-D66974973F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3245"/>
              <a:ext cx="78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2" name="Rectangle 25">
              <a:extLst>
                <a:ext uri="{FF2B5EF4-FFF2-40B4-BE49-F238E27FC236}">
                  <a16:creationId xmlns:a16="http://schemas.microsoft.com/office/drawing/2014/main" id="{0873F245-A199-9164-15C7-83C47B3F9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8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3" name="Rectangle 26">
              <a:extLst>
                <a:ext uri="{FF2B5EF4-FFF2-40B4-BE49-F238E27FC236}">
                  <a16:creationId xmlns:a16="http://schemas.microsoft.com/office/drawing/2014/main" id="{076DBAB5-01B7-EA94-F50A-6169D5AE6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2" y="3245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4" name="Rectangle 27">
              <a:extLst>
                <a:ext uri="{FF2B5EF4-FFF2-40B4-BE49-F238E27FC236}">
                  <a16:creationId xmlns:a16="http://schemas.microsoft.com/office/drawing/2014/main" id="{3857EF37-E0B1-9257-B960-EE291929A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5" name="Rectangle 28">
              <a:extLst>
                <a:ext uri="{FF2B5EF4-FFF2-40B4-BE49-F238E27FC236}">
                  <a16:creationId xmlns:a16="http://schemas.microsoft.com/office/drawing/2014/main" id="{A7F9337E-0550-6511-EA8B-9E0D58F90B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1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6" name="Rectangle 29">
              <a:extLst>
                <a:ext uri="{FF2B5EF4-FFF2-40B4-BE49-F238E27FC236}">
                  <a16:creationId xmlns:a16="http://schemas.microsoft.com/office/drawing/2014/main" id="{0E244CE0-80E3-0962-C0A3-E87490F12C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9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7" name="Rectangle 30">
              <a:extLst>
                <a:ext uri="{FF2B5EF4-FFF2-40B4-BE49-F238E27FC236}">
                  <a16:creationId xmlns:a16="http://schemas.microsoft.com/office/drawing/2014/main" id="{28646721-3EA0-3615-73E5-82C256A41E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7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8" name="Rectangle 31">
              <a:extLst>
                <a:ext uri="{FF2B5EF4-FFF2-40B4-BE49-F238E27FC236}">
                  <a16:creationId xmlns:a16="http://schemas.microsoft.com/office/drawing/2014/main" id="{FA80A6FA-2EE5-FBAE-EA26-40A485F18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0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799" name="Rectangle 32">
              <a:extLst>
                <a:ext uri="{FF2B5EF4-FFF2-40B4-BE49-F238E27FC236}">
                  <a16:creationId xmlns:a16="http://schemas.microsoft.com/office/drawing/2014/main" id="{252428C9-C0C6-ED99-903E-07495A45C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3245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0" name="Rectangle 33">
              <a:extLst>
                <a:ext uri="{FF2B5EF4-FFF2-40B4-BE49-F238E27FC236}">
                  <a16:creationId xmlns:a16="http://schemas.microsoft.com/office/drawing/2014/main" id="{000EEFA8-AECB-24CF-340C-F84A3B3CB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1" name="Rectangle 34">
              <a:extLst>
                <a:ext uri="{FF2B5EF4-FFF2-40B4-BE49-F238E27FC236}">
                  <a16:creationId xmlns:a16="http://schemas.microsoft.com/office/drawing/2014/main" id="{7DCF2BB2-7801-980E-4C29-67C103D4E8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8" y="2975"/>
              <a:ext cx="1158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802" name="Freeform 35">
              <a:extLst>
                <a:ext uri="{FF2B5EF4-FFF2-40B4-BE49-F238E27FC236}">
                  <a16:creationId xmlns:a16="http://schemas.microsoft.com/office/drawing/2014/main" id="{5C97E3FB-28C2-E65C-C146-42F72F26D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1" y="2968"/>
              <a:ext cx="1157" cy="543"/>
            </a:xfrm>
            <a:custGeom>
              <a:avLst/>
              <a:gdLst>
                <a:gd name="T0" fmla="*/ 0 w 1157"/>
                <a:gd name="T1" fmla="*/ 543 h 543"/>
                <a:gd name="T2" fmla="*/ 1157 w 1157"/>
                <a:gd name="T3" fmla="*/ 543 h 543"/>
                <a:gd name="T4" fmla="*/ 1157 w 1157"/>
                <a:gd name="T5" fmla="*/ 0 h 543"/>
                <a:gd name="T6" fmla="*/ 0 w 1157"/>
                <a:gd name="T7" fmla="*/ 0 h 543"/>
                <a:gd name="T8" fmla="*/ 0 w 1157"/>
                <a:gd name="T9" fmla="*/ 543 h 543"/>
                <a:gd name="T10" fmla="*/ 0 w 1157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7" h="543">
                  <a:moveTo>
                    <a:pt x="0" y="543"/>
                  </a:moveTo>
                  <a:lnTo>
                    <a:pt x="1157" y="543"/>
                  </a:lnTo>
                  <a:lnTo>
                    <a:pt x="1157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03" name="Rectangle 36">
              <a:extLst>
                <a:ext uri="{FF2B5EF4-FFF2-40B4-BE49-F238E27FC236}">
                  <a16:creationId xmlns:a16="http://schemas.microsoft.com/office/drawing/2014/main" id="{B0E7D65E-5729-4112-AFFB-771A94AA4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7" y="3027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4" name="Rectangle 37">
              <a:extLst>
                <a:ext uri="{FF2B5EF4-FFF2-40B4-BE49-F238E27FC236}">
                  <a16:creationId xmlns:a16="http://schemas.microsoft.com/office/drawing/2014/main" id="{320C2125-B665-86EF-2DC4-5B75D4C5D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7" y="3245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5" name="Rectangle 38">
              <a:extLst>
                <a:ext uri="{FF2B5EF4-FFF2-40B4-BE49-F238E27FC236}">
                  <a16:creationId xmlns:a16="http://schemas.microsoft.com/office/drawing/2014/main" id="{35BC57B9-088A-8A83-45E7-CD31C00E02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6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6" name="Rectangle 39">
              <a:extLst>
                <a:ext uri="{FF2B5EF4-FFF2-40B4-BE49-F238E27FC236}">
                  <a16:creationId xmlns:a16="http://schemas.microsoft.com/office/drawing/2014/main" id="{9A70CDED-8D41-4E71-87CB-5FB67F8D23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0" y="3245"/>
              <a:ext cx="78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7" name="Rectangle 40">
              <a:extLst>
                <a:ext uri="{FF2B5EF4-FFF2-40B4-BE49-F238E27FC236}">
                  <a16:creationId xmlns:a16="http://schemas.microsoft.com/office/drawing/2014/main" id="{4453799B-5DA2-170B-30E0-DE946237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8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8" name="Rectangle 41">
              <a:extLst>
                <a:ext uri="{FF2B5EF4-FFF2-40B4-BE49-F238E27FC236}">
                  <a16:creationId xmlns:a16="http://schemas.microsoft.com/office/drawing/2014/main" id="{36156790-A6C8-F22D-4748-FAFF210F9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2" y="3245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09" name="Rectangle 42">
              <a:extLst>
                <a:ext uri="{FF2B5EF4-FFF2-40B4-BE49-F238E27FC236}">
                  <a16:creationId xmlns:a16="http://schemas.microsoft.com/office/drawing/2014/main" id="{9BFECF88-BE08-00CE-CAD1-ABA8A6C2F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77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0" name="Rectangle 43">
              <a:extLst>
                <a:ext uri="{FF2B5EF4-FFF2-40B4-BE49-F238E27FC236}">
                  <a16:creationId xmlns:a16="http://schemas.microsoft.com/office/drawing/2014/main" id="{56B7CA12-B1D9-A7F4-7682-56A7533CE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1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1" name="Rectangle 44">
              <a:extLst>
                <a:ext uri="{FF2B5EF4-FFF2-40B4-BE49-F238E27FC236}">
                  <a16:creationId xmlns:a16="http://schemas.microsoft.com/office/drawing/2014/main" id="{7D0F94D0-1E90-0471-4C3C-65EC84337E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2" name="Rectangle 45">
              <a:extLst>
                <a:ext uri="{FF2B5EF4-FFF2-40B4-BE49-F238E27FC236}">
                  <a16:creationId xmlns:a16="http://schemas.microsoft.com/office/drawing/2014/main" id="{7798FA48-C73C-FC85-379F-568934D85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7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3" name="Rectangle 46">
              <a:extLst>
                <a:ext uri="{FF2B5EF4-FFF2-40B4-BE49-F238E27FC236}">
                  <a16:creationId xmlns:a16="http://schemas.microsoft.com/office/drawing/2014/main" id="{383D9A73-CD25-EBDD-9AD4-D37052CCB4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0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4" name="Rectangle 47">
              <a:extLst>
                <a:ext uri="{FF2B5EF4-FFF2-40B4-BE49-F238E27FC236}">
                  <a16:creationId xmlns:a16="http://schemas.microsoft.com/office/drawing/2014/main" id="{97B1FBD5-2399-0AD3-B69F-1E024CD7B4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4" y="3245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5" name="Rectangle 48">
              <a:extLst>
                <a:ext uri="{FF2B5EF4-FFF2-40B4-BE49-F238E27FC236}">
                  <a16:creationId xmlns:a16="http://schemas.microsoft.com/office/drawing/2014/main" id="{FAC19699-C59D-3087-C25D-371F662D1E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2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16" name="Freeform 49">
              <a:extLst>
                <a:ext uri="{FF2B5EF4-FFF2-40B4-BE49-F238E27FC236}">
                  <a16:creationId xmlns:a16="http://schemas.microsoft.com/office/drawing/2014/main" id="{3F7D3171-33AB-409E-63C8-365418D09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2638"/>
              <a:ext cx="760" cy="241"/>
            </a:xfrm>
            <a:custGeom>
              <a:avLst/>
              <a:gdLst>
                <a:gd name="T0" fmla="*/ 760 w 760"/>
                <a:gd name="T1" fmla="*/ 241 h 241"/>
                <a:gd name="T2" fmla="*/ 760 w 760"/>
                <a:gd name="T3" fmla="*/ 143 h 241"/>
                <a:gd name="T4" fmla="*/ 0 w 760"/>
                <a:gd name="T5" fmla="*/ 143 h 241"/>
                <a:gd name="T6" fmla="*/ 0 w 760"/>
                <a:gd name="T7" fmla="*/ 0 h 2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60" h="241">
                  <a:moveTo>
                    <a:pt x="760" y="241"/>
                  </a:moveTo>
                  <a:lnTo>
                    <a:pt x="760" y="143"/>
                  </a:lnTo>
                  <a:lnTo>
                    <a:pt x="0" y="143"/>
                  </a:lnTo>
                  <a:lnTo>
                    <a:pt x="0" y="0"/>
                  </a:lnTo>
                </a:path>
              </a:pathLst>
            </a:custGeom>
            <a:noFill/>
            <a:ln w="396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7" name="Freeform 50">
              <a:extLst>
                <a:ext uri="{FF2B5EF4-FFF2-40B4-BE49-F238E27FC236}">
                  <a16:creationId xmlns:a16="http://schemas.microsoft.com/office/drawing/2014/main" id="{2ABC2B8E-C59F-AD99-3BDE-D234CCF3B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" y="2879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0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0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8" name="Freeform 51">
              <a:extLst>
                <a:ext uri="{FF2B5EF4-FFF2-40B4-BE49-F238E27FC236}">
                  <a16:creationId xmlns:a16="http://schemas.microsoft.com/office/drawing/2014/main" id="{D2D780A6-E806-4311-285A-F431A07D31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7" y="2879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2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2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9" name="Freeform 52">
              <a:extLst>
                <a:ext uri="{FF2B5EF4-FFF2-40B4-BE49-F238E27FC236}">
                  <a16:creationId xmlns:a16="http://schemas.microsoft.com/office/drawing/2014/main" id="{117490C2-F8A4-0090-449B-888CFAB0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7" y="2638"/>
              <a:ext cx="758" cy="241"/>
            </a:xfrm>
            <a:custGeom>
              <a:avLst/>
              <a:gdLst>
                <a:gd name="T0" fmla="*/ 758 w 758"/>
                <a:gd name="T1" fmla="*/ 0 h 241"/>
                <a:gd name="T2" fmla="*/ 758 w 758"/>
                <a:gd name="T3" fmla="*/ 143 h 241"/>
                <a:gd name="T4" fmla="*/ 0 w 758"/>
                <a:gd name="T5" fmla="*/ 143 h 241"/>
                <a:gd name="T6" fmla="*/ 0 w 758"/>
                <a:gd name="T7" fmla="*/ 241 h 24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58" h="241">
                  <a:moveTo>
                    <a:pt x="758" y="0"/>
                  </a:moveTo>
                  <a:lnTo>
                    <a:pt x="758" y="143"/>
                  </a:lnTo>
                  <a:lnTo>
                    <a:pt x="0" y="143"/>
                  </a:lnTo>
                  <a:lnTo>
                    <a:pt x="0" y="241"/>
                  </a:lnTo>
                </a:path>
              </a:pathLst>
            </a:custGeom>
            <a:noFill/>
            <a:ln w="396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20" name="Rectangle 53">
              <a:extLst>
                <a:ext uri="{FF2B5EF4-FFF2-40B4-BE49-F238E27FC236}">
                  <a16:creationId xmlns:a16="http://schemas.microsoft.com/office/drawing/2014/main" id="{8FA390F4-C905-0A29-F470-22C2AF76E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1" y="2363"/>
              <a:ext cx="13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1" name="Rectangle 54">
              <a:extLst>
                <a:ext uri="{FF2B5EF4-FFF2-40B4-BE49-F238E27FC236}">
                  <a16:creationId xmlns:a16="http://schemas.microsoft.com/office/drawing/2014/main" id="{18243BD7-116D-ECCB-388B-A0E093085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" y="2363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2" name="Rectangle 55">
              <a:extLst>
                <a:ext uri="{FF2B5EF4-FFF2-40B4-BE49-F238E27FC236}">
                  <a16:creationId xmlns:a16="http://schemas.microsoft.com/office/drawing/2014/main" id="{74A250FB-586A-7D8A-2B42-855D81AA1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6" y="2363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3" name="Rectangle 56">
              <a:extLst>
                <a:ext uri="{FF2B5EF4-FFF2-40B4-BE49-F238E27FC236}">
                  <a16:creationId xmlns:a16="http://schemas.microsoft.com/office/drawing/2014/main" id="{C5D6F7DA-E364-86AA-1661-E70554D08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" y="2363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g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4" name="Rectangle 57">
              <a:extLst>
                <a:ext uri="{FF2B5EF4-FFF2-40B4-BE49-F238E27FC236}">
                  <a16:creationId xmlns:a16="http://schemas.microsoft.com/office/drawing/2014/main" id="{5AA2AF69-6E3A-ED7E-8CA2-54E27808C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9" y="2363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5" name="Rectangle 58">
              <a:extLst>
                <a:ext uri="{FF2B5EF4-FFF2-40B4-BE49-F238E27FC236}">
                  <a16:creationId xmlns:a16="http://schemas.microsoft.com/office/drawing/2014/main" id="{20FFE94B-F414-D952-7B87-5C929BFE1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" y="2544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6" name="Rectangle 59">
              <a:extLst>
                <a:ext uri="{FF2B5EF4-FFF2-40B4-BE49-F238E27FC236}">
                  <a16:creationId xmlns:a16="http://schemas.microsoft.com/office/drawing/2014/main" id="{30B38C46-9586-9E22-54DC-DE805811D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" y="2544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7" name="Rectangle 60">
              <a:extLst>
                <a:ext uri="{FF2B5EF4-FFF2-40B4-BE49-F238E27FC236}">
                  <a16:creationId xmlns:a16="http://schemas.microsoft.com/office/drawing/2014/main" id="{B16D16E4-EB31-93B2-6EE2-7D1C1ADF8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7" y="2544"/>
              <a:ext cx="1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m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8" name="Rectangle 61">
              <a:extLst>
                <a:ext uri="{FF2B5EF4-FFF2-40B4-BE49-F238E27FC236}">
                  <a16:creationId xmlns:a16="http://schemas.microsoft.com/office/drawing/2014/main" id="{65018169-6A06-80DA-3415-160B6CF3C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8" y="2544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29" name="Rectangle 62">
              <a:extLst>
                <a:ext uri="{FF2B5EF4-FFF2-40B4-BE49-F238E27FC236}">
                  <a16:creationId xmlns:a16="http://schemas.microsoft.com/office/drawing/2014/main" id="{313C3417-A8B2-ABA4-D5C8-3BCB476DA7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6" y="2544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0" name="Rectangle 63">
              <a:extLst>
                <a:ext uri="{FF2B5EF4-FFF2-40B4-BE49-F238E27FC236}">
                  <a16:creationId xmlns:a16="http://schemas.microsoft.com/office/drawing/2014/main" id="{E265FDC2-6865-35FF-59B5-DAE0D0A755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544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1" name="Rectangle 64">
              <a:extLst>
                <a:ext uri="{FF2B5EF4-FFF2-40B4-BE49-F238E27FC236}">
                  <a16:creationId xmlns:a16="http://schemas.microsoft.com/office/drawing/2014/main" id="{BE7EB868-0AA0-9F1B-05DD-9CBBB63D6D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7" y="2975"/>
              <a:ext cx="1158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832" name="Freeform 65">
              <a:extLst>
                <a:ext uri="{FF2B5EF4-FFF2-40B4-BE49-F238E27FC236}">
                  <a16:creationId xmlns:a16="http://schemas.microsoft.com/office/drawing/2014/main" id="{6CEE842D-DE6E-E584-802E-A9A0539B5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" y="2968"/>
              <a:ext cx="1157" cy="543"/>
            </a:xfrm>
            <a:custGeom>
              <a:avLst/>
              <a:gdLst>
                <a:gd name="T0" fmla="*/ 0 w 1157"/>
                <a:gd name="T1" fmla="*/ 543 h 543"/>
                <a:gd name="T2" fmla="*/ 1157 w 1157"/>
                <a:gd name="T3" fmla="*/ 543 h 543"/>
                <a:gd name="T4" fmla="*/ 1157 w 1157"/>
                <a:gd name="T5" fmla="*/ 0 h 543"/>
                <a:gd name="T6" fmla="*/ 0 w 1157"/>
                <a:gd name="T7" fmla="*/ 0 h 543"/>
                <a:gd name="T8" fmla="*/ 0 w 1157"/>
                <a:gd name="T9" fmla="*/ 543 h 543"/>
                <a:gd name="T10" fmla="*/ 0 w 1157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7" h="543">
                  <a:moveTo>
                    <a:pt x="0" y="543"/>
                  </a:moveTo>
                  <a:lnTo>
                    <a:pt x="1157" y="543"/>
                  </a:lnTo>
                  <a:lnTo>
                    <a:pt x="1157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33" name="Rectangle 66">
              <a:extLst>
                <a:ext uri="{FF2B5EF4-FFF2-40B4-BE49-F238E27FC236}">
                  <a16:creationId xmlns:a16="http://schemas.microsoft.com/office/drawing/2014/main" id="{55094962-FF69-F3DF-A9EB-8E2A1D3A18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7" y="3027"/>
              <a:ext cx="133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Z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4" name="Rectangle 67">
              <a:extLst>
                <a:ext uri="{FF2B5EF4-FFF2-40B4-BE49-F238E27FC236}">
                  <a16:creationId xmlns:a16="http://schemas.microsoft.com/office/drawing/2014/main" id="{C87FEDA7-AFBB-B516-6B12-877C1AB5B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4" y="3245"/>
              <a:ext cx="144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5" name="Rectangle 68">
              <a:extLst>
                <a:ext uri="{FF2B5EF4-FFF2-40B4-BE49-F238E27FC236}">
                  <a16:creationId xmlns:a16="http://schemas.microsoft.com/office/drawing/2014/main" id="{C0BB386A-9CAD-D205-6F92-754BA098DB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3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6" name="Rectangle 69">
              <a:extLst>
                <a:ext uri="{FF2B5EF4-FFF2-40B4-BE49-F238E27FC236}">
                  <a16:creationId xmlns:a16="http://schemas.microsoft.com/office/drawing/2014/main" id="{DDCFDE19-8511-63F1-7C2F-3DCF6CAF91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7" y="3245"/>
              <a:ext cx="78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7" name="Rectangle 70">
              <a:extLst>
                <a:ext uri="{FF2B5EF4-FFF2-40B4-BE49-F238E27FC236}">
                  <a16:creationId xmlns:a16="http://schemas.microsoft.com/office/drawing/2014/main" id="{0A042CD8-3EF1-5738-A923-D561533835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5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8" name="Rectangle 71">
              <a:extLst>
                <a:ext uri="{FF2B5EF4-FFF2-40B4-BE49-F238E27FC236}">
                  <a16:creationId xmlns:a16="http://schemas.microsoft.com/office/drawing/2014/main" id="{CCBB56AB-E317-61D1-C94E-B6A7BCB6B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9" y="3245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39" name="Rectangle 72">
              <a:extLst>
                <a:ext uri="{FF2B5EF4-FFF2-40B4-BE49-F238E27FC236}">
                  <a16:creationId xmlns:a16="http://schemas.microsoft.com/office/drawing/2014/main" id="{8346CF82-9465-3C41-2A8C-E4885BB7F7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4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0" name="Rectangle 73">
              <a:extLst>
                <a:ext uri="{FF2B5EF4-FFF2-40B4-BE49-F238E27FC236}">
                  <a16:creationId xmlns:a16="http://schemas.microsoft.com/office/drawing/2014/main" id="{9A2296C0-3BEE-8FFC-C9D9-35BAA80A8A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8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1" name="Rectangle 74">
              <a:extLst>
                <a:ext uri="{FF2B5EF4-FFF2-40B4-BE49-F238E27FC236}">
                  <a16:creationId xmlns:a16="http://schemas.microsoft.com/office/drawing/2014/main" id="{6ADC4E4D-3F38-05D9-F2AC-3D564260C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6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u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2" name="Rectangle 75">
              <a:extLst>
                <a:ext uri="{FF2B5EF4-FFF2-40B4-BE49-F238E27FC236}">
                  <a16:creationId xmlns:a16="http://schemas.microsoft.com/office/drawing/2014/main" id="{E8E495D6-F0A1-56EF-6B2A-6DB511B27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84" y="3245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3" name="Rectangle 76">
              <a:extLst>
                <a:ext uri="{FF2B5EF4-FFF2-40B4-BE49-F238E27FC236}">
                  <a16:creationId xmlns:a16="http://schemas.microsoft.com/office/drawing/2014/main" id="{6642E84C-498D-C2AD-E7D8-21ED4F67CD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7" y="324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4" name="Rectangle 77">
              <a:extLst>
                <a:ext uri="{FF2B5EF4-FFF2-40B4-BE49-F238E27FC236}">
                  <a16:creationId xmlns:a16="http://schemas.microsoft.com/office/drawing/2014/main" id="{A34421BC-F90D-4A19-CEBB-ECC8122B2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1" y="3245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5" name="Rectangle 78">
              <a:extLst>
                <a:ext uri="{FF2B5EF4-FFF2-40B4-BE49-F238E27FC236}">
                  <a16:creationId xmlns:a16="http://schemas.microsoft.com/office/drawing/2014/main" id="{99531438-EDBF-E878-D61D-1FDED3A316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9" y="324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6" name="Rectangle 79">
              <a:extLst>
                <a:ext uri="{FF2B5EF4-FFF2-40B4-BE49-F238E27FC236}">
                  <a16:creationId xmlns:a16="http://schemas.microsoft.com/office/drawing/2014/main" id="{D2D5EF30-12D2-7F89-12F5-C6DB73C36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56" y="2106"/>
              <a:ext cx="724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847" name="Freeform 80">
              <a:extLst>
                <a:ext uri="{FF2B5EF4-FFF2-40B4-BE49-F238E27FC236}">
                  <a16:creationId xmlns:a16="http://schemas.microsoft.com/office/drawing/2014/main" id="{1A5DB4A2-4E82-ABA2-FBA3-278C06900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" y="2099"/>
              <a:ext cx="723" cy="543"/>
            </a:xfrm>
            <a:custGeom>
              <a:avLst/>
              <a:gdLst>
                <a:gd name="T0" fmla="*/ 0 w 723"/>
                <a:gd name="T1" fmla="*/ 543 h 543"/>
                <a:gd name="T2" fmla="*/ 723 w 723"/>
                <a:gd name="T3" fmla="*/ 543 h 543"/>
                <a:gd name="T4" fmla="*/ 723 w 723"/>
                <a:gd name="T5" fmla="*/ 0 h 543"/>
                <a:gd name="T6" fmla="*/ 0 w 723"/>
                <a:gd name="T7" fmla="*/ 0 h 543"/>
                <a:gd name="T8" fmla="*/ 0 w 723"/>
                <a:gd name="T9" fmla="*/ 543 h 543"/>
                <a:gd name="T10" fmla="*/ 0 w 723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3" h="543">
                  <a:moveTo>
                    <a:pt x="0" y="543"/>
                  </a:moveTo>
                  <a:lnTo>
                    <a:pt x="723" y="543"/>
                  </a:lnTo>
                  <a:lnTo>
                    <a:pt x="723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48" name="Rectangle 81">
              <a:extLst>
                <a:ext uri="{FF2B5EF4-FFF2-40B4-BE49-F238E27FC236}">
                  <a16:creationId xmlns:a16="http://schemas.microsoft.com/office/drawing/2014/main" id="{9687A65D-66FF-859E-F477-12D468FC9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1" y="2267"/>
              <a:ext cx="1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M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49" name="Rectangle 82">
              <a:extLst>
                <a:ext uri="{FF2B5EF4-FFF2-40B4-BE49-F238E27FC236}">
                  <a16:creationId xmlns:a16="http://schemas.microsoft.com/office/drawing/2014/main" id="{E5C7534F-E9D0-4A03-79A7-9B446A46F4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1" y="226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0" name="Rectangle 83">
              <a:extLst>
                <a:ext uri="{FF2B5EF4-FFF2-40B4-BE49-F238E27FC236}">
                  <a16:creationId xmlns:a16="http://schemas.microsoft.com/office/drawing/2014/main" id="{E8695F54-70CA-6BE9-7383-2E8F873CA1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9" y="22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1" name="Rectangle 84">
              <a:extLst>
                <a:ext uri="{FF2B5EF4-FFF2-40B4-BE49-F238E27FC236}">
                  <a16:creationId xmlns:a16="http://schemas.microsoft.com/office/drawing/2014/main" id="{00165DDD-5C97-4FAC-CF1B-DAEEBB4A9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7" y="22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2" name="Rectangle 85">
              <a:extLst>
                <a:ext uri="{FF2B5EF4-FFF2-40B4-BE49-F238E27FC236}">
                  <a16:creationId xmlns:a16="http://schemas.microsoft.com/office/drawing/2014/main" id="{907048F2-998F-62C2-73C6-BC74AFDBE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7" y="2106"/>
              <a:ext cx="1158" cy="543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2853" name="Freeform 86">
              <a:extLst>
                <a:ext uri="{FF2B5EF4-FFF2-40B4-BE49-F238E27FC236}">
                  <a16:creationId xmlns:a16="http://schemas.microsoft.com/office/drawing/2014/main" id="{EBBA3D3C-5B8F-2FE4-DF38-EA063E91F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" y="2099"/>
              <a:ext cx="1157" cy="543"/>
            </a:xfrm>
            <a:custGeom>
              <a:avLst/>
              <a:gdLst>
                <a:gd name="T0" fmla="*/ 0 w 1157"/>
                <a:gd name="T1" fmla="*/ 543 h 543"/>
                <a:gd name="T2" fmla="*/ 1157 w 1157"/>
                <a:gd name="T3" fmla="*/ 543 h 543"/>
                <a:gd name="T4" fmla="*/ 1157 w 1157"/>
                <a:gd name="T5" fmla="*/ 0 h 543"/>
                <a:gd name="T6" fmla="*/ 0 w 1157"/>
                <a:gd name="T7" fmla="*/ 0 h 543"/>
                <a:gd name="T8" fmla="*/ 0 w 1157"/>
                <a:gd name="T9" fmla="*/ 543 h 543"/>
                <a:gd name="T10" fmla="*/ 0 w 1157"/>
                <a:gd name="T11" fmla="*/ 543 h 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7" h="543">
                  <a:moveTo>
                    <a:pt x="0" y="543"/>
                  </a:moveTo>
                  <a:lnTo>
                    <a:pt x="1157" y="543"/>
                  </a:lnTo>
                  <a:lnTo>
                    <a:pt x="1157" y="0"/>
                  </a:lnTo>
                  <a:lnTo>
                    <a:pt x="0" y="0"/>
                  </a:lnTo>
                  <a:lnTo>
                    <a:pt x="0" y="543"/>
                  </a:lnTo>
                  <a:close/>
                </a:path>
              </a:pathLst>
            </a:custGeom>
            <a:noFill/>
            <a:ln w="26988">
              <a:solidFill>
                <a:srgbClr val="1A1A1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54" name="Rectangle 87">
              <a:extLst>
                <a:ext uri="{FF2B5EF4-FFF2-40B4-BE49-F238E27FC236}">
                  <a16:creationId xmlns:a16="http://schemas.microsoft.com/office/drawing/2014/main" id="{A1EBA57D-6BC7-AFA4-FDA7-CE662F89C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3" y="2267"/>
              <a:ext cx="12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5" name="Rectangle 88">
              <a:extLst>
                <a:ext uri="{FF2B5EF4-FFF2-40B4-BE49-F238E27FC236}">
                  <a16:creationId xmlns:a16="http://schemas.microsoft.com/office/drawing/2014/main" id="{3F959787-9983-6883-BC44-EC840999E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2" y="226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6" name="Rectangle 89">
              <a:extLst>
                <a:ext uri="{FF2B5EF4-FFF2-40B4-BE49-F238E27FC236}">
                  <a16:creationId xmlns:a16="http://schemas.microsoft.com/office/drawing/2014/main" id="{63AC165F-D653-C55E-0489-EBFB70DCF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7" y="22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7" name="Rectangle 90">
              <a:extLst>
                <a:ext uri="{FF2B5EF4-FFF2-40B4-BE49-F238E27FC236}">
                  <a16:creationId xmlns:a16="http://schemas.microsoft.com/office/drawing/2014/main" id="{9208586D-789F-114D-DDFC-E6EF3536C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5" y="22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8" name="Rectangle 91">
              <a:extLst>
                <a:ext uri="{FF2B5EF4-FFF2-40B4-BE49-F238E27FC236}">
                  <a16:creationId xmlns:a16="http://schemas.microsoft.com/office/drawing/2014/main" id="{8E570015-7CEE-0114-75FD-FA240B0B6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2" y="22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59" name="Rectangle 92">
              <a:extLst>
                <a:ext uri="{FF2B5EF4-FFF2-40B4-BE49-F238E27FC236}">
                  <a16:creationId xmlns:a16="http://schemas.microsoft.com/office/drawing/2014/main" id="{D3EFFDAB-96F6-CBD2-3C14-6B8579D288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0" y="226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r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0" name="Rectangle 93">
              <a:extLst>
                <a:ext uri="{FF2B5EF4-FFF2-40B4-BE49-F238E27FC236}">
                  <a16:creationId xmlns:a16="http://schemas.microsoft.com/office/drawing/2014/main" id="{2FC3ED66-7C29-9F1E-BFB5-42A4D3DB2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35" y="2267"/>
              <a:ext cx="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t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1" name="Rectangle 94">
              <a:extLst>
                <a:ext uri="{FF2B5EF4-FFF2-40B4-BE49-F238E27FC236}">
                  <a16:creationId xmlns:a16="http://schemas.microsoft.com/office/drawing/2014/main" id="{A1495385-44A9-6CC2-0748-4B41EDBC68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9" y="226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2" name="Rectangle 95">
              <a:extLst>
                <a:ext uri="{FF2B5EF4-FFF2-40B4-BE49-F238E27FC236}">
                  <a16:creationId xmlns:a16="http://schemas.microsoft.com/office/drawing/2014/main" id="{4FD97DDA-623A-9C23-AA6E-ACDA3F5349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3" y="226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o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3" name="Rectangle 96">
              <a:extLst>
                <a:ext uri="{FF2B5EF4-FFF2-40B4-BE49-F238E27FC236}">
                  <a16:creationId xmlns:a16="http://schemas.microsoft.com/office/drawing/2014/main" id="{302A7F2E-792E-319E-CA76-E02F0D0B6A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1" y="226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n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4" name="Rectangle 97">
              <a:extLst>
                <a:ext uri="{FF2B5EF4-FFF2-40B4-BE49-F238E27FC236}">
                  <a16:creationId xmlns:a16="http://schemas.microsoft.com/office/drawing/2014/main" id="{173D9CE4-D8D4-B74C-2558-CEFA902C7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2" y="2365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5" name="Rectangle 98">
              <a:extLst>
                <a:ext uri="{FF2B5EF4-FFF2-40B4-BE49-F238E27FC236}">
                  <a16:creationId xmlns:a16="http://schemas.microsoft.com/office/drawing/2014/main" id="{6C56979E-D32A-B552-0006-8C1126D74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2" y="2365"/>
              <a:ext cx="1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m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6" name="Rectangle 99">
              <a:extLst>
                <a:ext uri="{FF2B5EF4-FFF2-40B4-BE49-F238E27FC236}">
                  <a16:creationId xmlns:a16="http://schemas.microsoft.com/office/drawing/2014/main" id="{DCC27F90-9C85-DAFA-1024-303EE9EBC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3" y="2365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7" name="Rectangle 100">
              <a:extLst>
                <a:ext uri="{FF2B5EF4-FFF2-40B4-BE49-F238E27FC236}">
                  <a16:creationId xmlns:a16="http://schemas.microsoft.com/office/drawing/2014/main" id="{E50738E7-4FF8-B3BA-0805-18ABA9B189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1" y="236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8" name="Rectangle 101">
              <a:extLst>
                <a:ext uri="{FF2B5EF4-FFF2-40B4-BE49-F238E27FC236}">
                  <a16:creationId xmlns:a16="http://schemas.microsoft.com/office/drawing/2014/main" id="{DF675B63-7591-28BE-4FB5-3A509078AB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5" y="2365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69" name="Rectangle 102">
              <a:extLst>
                <a:ext uri="{FF2B5EF4-FFF2-40B4-BE49-F238E27FC236}">
                  <a16:creationId xmlns:a16="http://schemas.microsoft.com/office/drawing/2014/main" id="{9BB44137-65D8-38AF-4F8C-D5BC45A76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6" y="253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S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0" name="Rectangle 103">
              <a:extLst>
                <a:ext uri="{FF2B5EF4-FFF2-40B4-BE49-F238E27FC236}">
                  <a16:creationId xmlns:a16="http://schemas.microsoft.com/office/drawing/2014/main" id="{4221A64C-8CA1-53A2-48E9-6051BB69E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2537"/>
              <a:ext cx="10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a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1" name="Rectangle 104">
              <a:extLst>
                <a:ext uri="{FF2B5EF4-FFF2-40B4-BE49-F238E27FC236}">
                  <a16:creationId xmlns:a16="http://schemas.microsoft.com/office/drawing/2014/main" id="{2888562C-DFD7-E7B3-F691-02361FBF7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3" y="2537"/>
              <a:ext cx="167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m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2" name="Rectangle 105">
              <a:extLst>
                <a:ext uri="{FF2B5EF4-FFF2-40B4-BE49-F238E27FC236}">
                  <a16:creationId xmlns:a16="http://schemas.microsoft.com/office/drawing/2014/main" id="{F4B0D491-B017-24E4-F95B-F2006B6DE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" y="2537"/>
              <a:ext cx="111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p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3" name="Rectangle 106">
              <a:extLst>
                <a:ext uri="{FF2B5EF4-FFF2-40B4-BE49-F238E27FC236}">
                  <a16:creationId xmlns:a16="http://schemas.microsoft.com/office/drawing/2014/main" id="{8EB5DA0A-4341-D827-68BF-D0672156A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2" y="2537"/>
              <a:ext cx="56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l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4" name="Rectangle 107">
              <a:extLst>
                <a:ext uri="{FF2B5EF4-FFF2-40B4-BE49-F238E27FC236}">
                  <a16:creationId xmlns:a16="http://schemas.microsoft.com/office/drawing/2014/main" id="{0B5AB33D-0E30-7D84-B8BD-1F8EDB354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6" y="2537"/>
              <a:ext cx="89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r>
                <a:rPr lang="en-US" altLang="en-US" sz="2500" b="1">
                  <a:latin typeface="Times New Roman" panose="02020603050405020304" pitchFamily="18" charset="0"/>
                </a:rPr>
                <a:t>e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32875" name="Line 108">
              <a:extLst>
                <a:ext uri="{FF2B5EF4-FFF2-40B4-BE49-F238E27FC236}">
                  <a16:creationId xmlns:a16="http://schemas.microsoft.com/office/drawing/2014/main" id="{4C7BA6A3-53B6-5A0D-6CB5-D0387ABB5D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84" y="2638"/>
              <a:ext cx="1" cy="241"/>
            </a:xfrm>
            <a:prstGeom prst="line">
              <a:avLst/>
            </a:prstGeom>
            <a:noFill/>
            <a:ln w="39688">
              <a:solidFill>
                <a:srgbClr val="CDCDCD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76" name="Freeform 109">
              <a:extLst>
                <a:ext uri="{FF2B5EF4-FFF2-40B4-BE49-F238E27FC236}">
                  <a16:creationId xmlns:a16="http://schemas.microsoft.com/office/drawing/2014/main" id="{2479783D-7FC7-5030-F3CD-14DD03F64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" y="2879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2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2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77" name="Freeform 110">
              <a:extLst>
                <a:ext uri="{FF2B5EF4-FFF2-40B4-BE49-F238E27FC236}">
                  <a16:creationId xmlns:a16="http://schemas.microsoft.com/office/drawing/2014/main" id="{D2BEAD31-6364-A35C-DC34-AF0131090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4" y="2010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2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2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78" name="Freeform 111">
              <a:extLst>
                <a:ext uri="{FF2B5EF4-FFF2-40B4-BE49-F238E27FC236}">
                  <a16:creationId xmlns:a16="http://schemas.microsoft.com/office/drawing/2014/main" id="{79F44BDB-6289-3FA0-2514-71CB28374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8" y="1824"/>
              <a:ext cx="1456" cy="186"/>
            </a:xfrm>
            <a:custGeom>
              <a:avLst/>
              <a:gdLst>
                <a:gd name="T0" fmla="*/ 1456 w 1456"/>
                <a:gd name="T1" fmla="*/ 186 h 186"/>
                <a:gd name="T2" fmla="*/ 1456 w 1456"/>
                <a:gd name="T3" fmla="*/ 119 h 186"/>
                <a:gd name="T4" fmla="*/ 0 w 1456"/>
                <a:gd name="T5" fmla="*/ 119 h 186"/>
                <a:gd name="T6" fmla="*/ 0 w 1456"/>
                <a:gd name="T7" fmla="*/ 0 h 18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56" h="186">
                  <a:moveTo>
                    <a:pt x="1456" y="186"/>
                  </a:moveTo>
                  <a:lnTo>
                    <a:pt x="1456" y="119"/>
                  </a:lnTo>
                  <a:lnTo>
                    <a:pt x="0" y="119"/>
                  </a:lnTo>
                  <a:lnTo>
                    <a:pt x="0" y="0"/>
                  </a:lnTo>
                </a:path>
              </a:pathLst>
            </a:custGeom>
            <a:noFill/>
            <a:ln w="396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79" name="Freeform 112">
              <a:extLst>
                <a:ext uri="{FF2B5EF4-FFF2-40B4-BE49-F238E27FC236}">
                  <a16:creationId xmlns:a16="http://schemas.microsoft.com/office/drawing/2014/main" id="{3528E8C6-6A35-6692-F367-0706470AD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" y="1824"/>
              <a:ext cx="1123" cy="186"/>
            </a:xfrm>
            <a:custGeom>
              <a:avLst/>
              <a:gdLst>
                <a:gd name="T0" fmla="*/ 0 w 1123"/>
                <a:gd name="T1" fmla="*/ 186 h 186"/>
                <a:gd name="T2" fmla="*/ 0 w 1123"/>
                <a:gd name="T3" fmla="*/ 119 h 186"/>
                <a:gd name="T4" fmla="*/ 1123 w 1123"/>
                <a:gd name="T5" fmla="*/ 119 h 186"/>
                <a:gd name="T6" fmla="*/ 1123 w 1123"/>
                <a:gd name="T7" fmla="*/ 0 h 18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23" h="186">
                  <a:moveTo>
                    <a:pt x="0" y="186"/>
                  </a:moveTo>
                  <a:lnTo>
                    <a:pt x="0" y="119"/>
                  </a:lnTo>
                  <a:lnTo>
                    <a:pt x="1123" y="119"/>
                  </a:lnTo>
                  <a:lnTo>
                    <a:pt x="1123" y="0"/>
                  </a:lnTo>
                </a:path>
              </a:pathLst>
            </a:custGeom>
            <a:noFill/>
            <a:ln w="39688">
              <a:solidFill>
                <a:srgbClr val="CDCDC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80" name="Freeform 113">
              <a:extLst>
                <a:ext uri="{FF2B5EF4-FFF2-40B4-BE49-F238E27FC236}">
                  <a16:creationId xmlns:a16="http://schemas.microsoft.com/office/drawing/2014/main" id="{79F851DC-CCF7-E537-D150-738828EFF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7" y="2010"/>
              <a:ext cx="102" cy="96"/>
            </a:xfrm>
            <a:custGeom>
              <a:avLst/>
              <a:gdLst>
                <a:gd name="T0" fmla="*/ 102 w 102"/>
                <a:gd name="T1" fmla="*/ 0 h 96"/>
                <a:gd name="T2" fmla="*/ 50 w 102"/>
                <a:gd name="T3" fmla="*/ 96 h 96"/>
                <a:gd name="T4" fmla="*/ 0 w 102"/>
                <a:gd name="T5" fmla="*/ 0 h 96"/>
                <a:gd name="T6" fmla="*/ 102 w 102"/>
                <a:gd name="T7" fmla="*/ 0 h 9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2" h="96">
                  <a:moveTo>
                    <a:pt x="102" y="0"/>
                  </a:moveTo>
                  <a:lnTo>
                    <a:pt x="50" y="96"/>
                  </a:lnTo>
                  <a:lnTo>
                    <a:pt x="0" y="0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2B39E313-D2FE-ED18-7C90-709D9CC4B4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83820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487" tIns="44450" rIns="90487" bIns="44450" numCol="1" anchor="ctr" anchorCtr="1" compatLnSpc="1">
            <a:prstTxWarp prst="textNoShape">
              <a:avLst/>
            </a:prstTxWarp>
          </a:bodyPr>
          <a:lstStyle/>
          <a:p>
            <a:pPr defTabSz="914400"/>
            <a:r>
              <a:rPr lang="en-US" altLang="en-US"/>
              <a:t>Interval Estimation</a:t>
            </a:r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93616B3-375D-41B7-CCF7-AA8A8A6793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3750" y="2057400"/>
            <a:ext cx="8274050" cy="41148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/>
          <a:p>
            <a:pPr marL="571500" indent="-571500" defTabSz="914400"/>
            <a:r>
              <a:rPr lang="en-US" altLang="en-US" sz="2800"/>
              <a:t>1.	Provides range of values </a:t>
            </a:r>
          </a:p>
          <a:p>
            <a:pPr marL="971550" lvl="1" indent="-285750" defTabSz="914400"/>
            <a:r>
              <a:rPr lang="en-US" altLang="en-US" sz="1800"/>
              <a:t>Based on observations from 1 sample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 sz="2800"/>
              <a:t>2.	Gives information about closeness to unknown population parameter</a:t>
            </a:r>
          </a:p>
          <a:p>
            <a:pPr marL="971550" lvl="1" indent="-285750" defTabSz="914400"/>
            <a:r>
              <a:rPr lang="en-US" altLang="en-US" sz="1800"/>
              <a:t>Stated in terms of probability</a:t>
            </a:r>
          </a:p>
          <a:p>
            <a:pPr marL="971550" lvl="1" indent="-285750" defTabSz="914400"/>
            <a:r>
              <a:rPr lang="en-US" altLang="en-US" sz="1800"/>
              <a:t>Knowing exact closeness requires knowing unknown population parameter</a:t>
            </a:r>
          </a:p>
          <a:p>
            <a:pPr marL="571500" indent="-571500" defTabSz="914400">
              <a:spcBef>
                <a:spcPct val="33000"/>
              </a:spcBef>
            </a:pPr>
            <a:r>
              <a:rPr lang="en-US" altLang="en-US" sz="2800"/>
              <a:t>3.	Example: unknown population mean lies between 50 &amp; 70 with 95% confidence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autoUpdateAnimBg="0"/>
    </p:bldLst>
  </p:timing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804</TotalTime>
  <Pages>13</Pages>
  <Words>1153</Words>
  <Application>Microsoft Macintosh PowerPoint</Application>
  <PresentationFormat>A4 Paper (210x297 mm)</PresentationFormat>
  <Paragraphs>275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 Narrow</vt:lpstr>
      <vt:lpstr>Arial</vt:lpstr>
      <vt:lpstr>Cambria Math</vt:lpstr>
      <vt:lpstr>Symbol</vt:lpstr>
      <vt:lpstr>Times</vt:lpstr>
      <vt:lpstr>Times New Roman</vt:lpstr>
      <vt:lpstr>Wingdings</vt:lpstr>
      <vt:lpstr>untitled 1</vt:lpstr>
      <vt:lpstr>PowerPoint Presentation</vt:lpstr>
      <vt:lpstr>Five Elements of Inferential Statistics</vt:lpstr>
      <vt:lpstr>Estimation Process</vt:lpstr>
      <vt:lpstr>Unknown Population Parameters Are Estimated </vt:lpstr>
      <vt:lpstr>Estimation Methods</vt:lpstr>
      <vt:lpstr>Point Estimation</vt:lpstr>
      <vt:lpstr>Estimation Methods</vt:lpstr>
      <vt:lpstr>Confidence Interval Estimates</vt:lpstr>
      <vt:lpstr>Interval Estimation</vt:lpstr>
      <vt:lpstr>Key Elements of Interval Estimation</vt:lpstr>
      <vt:lpstr>Many Samples Have Same Interval</vt:lpstr>
      <vt:lpstr>Confidence Interval for Population Mean</vt:lpstr>
      <vt:lpstr>Confidence Level </vt:lpstr>
      <vt:lpstr>Factors Affecting Interval Width</vt:lpstr>
      <vt:lpstr>Large Sample Confidence Intervals</vt:lpstr>
      <vt:lpstr>Large Sample Confidence Intervals</vt:lpstr>
      <vt:lpstr>Large Sample Confidence Intervals</vt:lpstr>
      <vt:lpstr>Large Sample Confidence Interval Example</vt:lpstr>
      <vt:lpstr>Large Sample Confidence Interval Example 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164</cp:revision>
  <cp:lastPrinted>1997-09-02T01:16:35Z</cp:lastPrinted>
  <dcterms:created xsi:type="dcterms:W3CDTF">1997-09-02T00:07:43Z</dcterms:created>
  <dcterms:modified xsi:type="dcterms:W3CDTF">2026-08-04T18:24:57Z</dcterms:modified>
</cp:coreProperties>
</file>