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12" r:id="rId2"/>
    <p:sldId id="313" r:id="rId3"/>
    <p:sldId id="279" r:id="rId4"/>
    <p:sldId id="280" r:id="rId5"/>
    <p:sldId id="290" r:id="rId6"/>
    <p:sldId id="291" r:id="rId7"/>
    <p:sldId id="292" r:id="rId8"/>
    <p:sldId id="293" r:id="rId9"/>
    <p:sldId id="299" r:id="rId10"/>
    <p:sldId id="300" r:id="rId11"/>
  </p:sldIdLst>
  <p:sldSz cx="9906000" cy="6858000" type="A4"/>
  <p:notesSz cx="4267200" cy="57912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37"/>
    <p:restoredTop sz="94658"/>
  </p:normalViewPr>
  <p:slideViewPr>
    <p:cSldViewPr>
      <p:cViewPr varScale="1">
        <p:scale>
          <a:sx n="120" d="100"/>
          <a:sy n="120" d="100"/>
        </p:scale>
        <p:origin x="1760" y="1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339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E9D29BC5-A781-9722-7FA9-A0216BF9169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69913" y="2749550"/>
            <a:ext cx="3127375" cy="260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5562" tIns="26987" rIns="55562" bIns="269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47B08F8E-E0AD-ECA8-E0D8-4FECCB25FA7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1200" y="534988"/>
            <a:ext cx="2844800" cy="19700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1pPr>
    <a:lvl2pPr marL="273050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2pPr>
    <a:lvl3pPr marL="544513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3pPr>
    <a:lvl4pPr marL="817563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4pPr>
    <a:lvl5pPr marL="1085850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B4AC97DC-CECB-4E82-257E-BFCD978591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4F982CE3-A6F3-602E-C3CC-DBA323EB7E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76F7DEF1-A28C-B923-3F8C-3C76ECC11F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B45E4EF0-E44A-A7AF-7CD9-CF76146A76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>
            <a:extLst>
              <a:ext uri="{FF2B5EF4-FFF2-40B4-BE49-F238E27FC236}">
                <a16:creationId xmlns:a16="http://schemas.microsoft.com/office/drawing/2014/main" id="{918C118F-FC85-DFB0-4AEC-839999A10D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noFill/>
          <a:ln/>
        </p:spPr>
        <p:txBody>
          <a:bodyPr lIns="56871" tIns="27937" rIns="56871" bIns="27937"/>
          <a:lstStyle/>
          <a:p>
            <a:r>
              <a:rPr lang="en-US" altLang="en-US" dirty="0"/>
              <a:t>An estimator is a random variable used to estimate a population parameter (characteristic).</a:t>
            </a:r>
          </a:p>
          <a:p>
            <a:r>
              <a:rPr lang="en-US" altLang="en-US" b="1" dirty="0"/>
              <a:t>Unbiasedness</a:t>
            </a:r>
            <a:endParaRPr lang="en-US" altLang="en-US" dirty="0"/>
          </a:p>
          <a:p>
            <a:r>
              <a:rPr lang="en-US" altLang="en-US" dirty="0"/>
              <a:t>An estimator is unbiased if the </a:t>
            </a:r>
            <a:r>
              <a:rPr lang="en-US" altLang="en-US" b="1" dirty="0"/>
              <a:t>mean</a:t>
            </a:r>
            <a:r>
              <a:rPr lang="en-US" altLang="en-US" dirty="0"/>
              <a:t> of its sampling distribution is </a:t>
            </a:r>
            <a:r>
              <a:rPr lang="en-US" altLang="en-US" b="1" dirty="0"/>
              <a:t>equal</a:t>
            </a:r>
            <a:r>
              <a:rPr lang="en-US" altLang="en-US" dirty="0"/>
              <a:t> to the population </a:t>
            </a:r>
            <a:r>
              <a:rPr lang="en-US" altLang="en-US" b="1" dirty="0"/>
              <a:t>parameter</a:t>
            </a:r>
            <a:r>
              <a:rPr lang="en-US" altLang="en-US" dirty="0"/>
              <a:t>.</a:t>
            </a:r>
          </a:p>
          <a:p>
            <a:r>
              <a:rPr lang="en-US" altLang="en-US" b="1" dirty="0"/>
              <a:t>Efficiency</a:t>
            </a:r>
            <a:endParaRPr lang="en-US" altLang="en-US" dirty="0"/>
          </a:p>
          <a:p>
            <a:r>
              <a:rPr lang="en-US" altLang="en-US" dirty="0"/>
              <a:t>The efficiency of an unbiased estimator is measured by the </a:t>
            </a:r>
            <a:r>
              <a:rPr lang="en-US" altLang="en-US" b="1" dirty="0"/>
              <a:t>variance</a:t>
            </a:r>
            <a:r>
              <a:rPr lang="en-US" altLang="en-US" dirty="0"/>
              <a:t> of its sampling distribution. </a:t>
            </a:r>
          </a:p>
          <a:p>
            <a:r>
              <a:rPr lang="en-US" altLang="en-US" dirty="0"/>
              <a:t>If two estimators, with the </a:t>
            </a:r>
            <a:r>
              <a:rPr lang="en-US" altLang="en-US" b="1" dirty="0"/>
              <a:t>same sample size</a:t>
            </a:r>
            <a:r>
              <a:rPr lang="en-US" altLang="en-US" dirty="0"/>
              <a:t>, are both </a:t>
            </a:r>
            <a:r>
              <a:rPr lang="en-US" altLang="en-US" b="1" dirty="0"/>
              <a:t>unbiased</a:t>
            </a:r>
            <a:r>
              <a:rPr lang="en-US" altLang="en-US" dirty="0"/>
              <a:t>, then the one with the </a:t>
            </a:r>
            <a:r>
              <a:rPr lang="en-US" altLang="en-US" b="1" dirty="0"/>
              <a:t>smaller variance</a:t>
            </a:r>
            <a:r>
              <a:rPr lang="en-US" altLang="en-US" dirty="0"/>
              <a:t> has </a:t>
            </a:r>
            <a:r>
              <a:rPr lang="en-US" altLang="en-US" b="1" dirty="0"/>
              <a:t>greater</a:t>
            </a:r>
            <a:r>
              <a:rPr lang="en-US" altLang="en-US" dirty="0"/>
              <a:t> relative </a:t>
            </a:r>
            <a:r>
              <a:rPr lang="en-US" altLang="en-US" b="1" dirty="0"/>
              <a:t>efficiency</a:t>
            </a:r>
            <a:r>
              <a:rPr lang="en-US" altLang="en-US" dirty="0"/>
              <a:t>.</a:t>
            </a:r>
          </a:p>
          <a:p>
            <a:r>
              <a:rPr lang="en-US" altLang="en-US" b="1" dirty="0"/>
              <a:t>Consistency</a:t>
            </a:r>
            <a:endParaRPr lang="en-US" altLang="en-US" dirty="0"/>
          </a:p>
          <a:p>
            <a:r>
              <a:rPr lang="en-US" altLang="en-US" dirty="0"/>
              <a:t>An estimator is a consistent estimator of a population parameter if the </a:t>
            </a:r>
            <a:r>
              <a:rPr lang="en-US" altLang="en-US" b="1" dirty="0"/>
              <a:t>larger</a:t>
            </a:r>
            <a:r>
              <a:rPr lang="en-US" altLang="en-US" dirty="0"/>
              <a:t> the </a:t>
            </a:r>
            <a:r>
              <a:rPr lang="en-US" altLang="en-US" b="1" dirty="0"/>
              <a:t>sample</a:t>
            </a:r>
            <a:r>
              <a:rPr lang="en-US" altLang="en-US" dirty="0"/>
              <a:t> </a:t>
            </a:r>
            <a:r>
              <a:rPr lang="en-US" altLang="en-US" b="1" dirty="0"/>
              <a:t>size</a:t>
            </a:r>
            <a:r>
              <a:rPr lang="en-US" altLang="en-US" dirty="0"/>
              <a:t>, the </a:t>
            </a:r>
            <a:r>
              <a:rPr lang="en-US" altLang="en-US" b="1" dirty="0"/>
              <a:t>more likely</a:t>
            </a:r>
            <a:r>
              <a:rPr lang="en-US" altLang="en-US" dirty="0"/>
              <a:t> it is that the estimate will </a:t>
            </a:r>
            <a:r>
              <a:rPr lang="en-US" altLang="en-US" b="1" dirty="0"/>
              <a:t>come</a:t>
            </a:r>
            <a:r>
              <a:rPr lang="en-US" altLang="en-US" dirty="0"/>
              <a:t> </a:t>
            </a:r>
            <a:r>
              <a:rPr lang="en-US" altLang="en-US" b="1" dirty="0"/>
              <a:t>close</a:t>
            </a:r>
            <a:r>
              <a:rPr lang="en-US" altLang="en-US" dirty="0"/>
              <a:t> to the </a:t>
            </a:r>
            <a:r>
              <a:rPr lang="en-US" altLang="en-US" b="1" dirty="0"/>
              <a:t>parameter</a:t>
            </a:r>
            <a:r>
              <a:rPr lang="en-US" altLang="en-US" dirty="0"/>
              <a:t>.</a:t>
            </a:r>
          </a:p>
        </p:txBody>
      </p:sp>
      <p:sp>
        <p:nvSpPr>
          <p:cNvPr id="94211" name="Rectangle 3">
            <a:extLst>
              <a:ext uri="{FF2B5EF4-FFF2-40B4-BE49-F238E27FC236}">
                <a16:creationId xmlns:a16="http://schemas.microsoft.com/office/drawing/2014/main" id="{995680E9-68F4-545A-7433-78699CAF6D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>
            <a:extLst>
              <a:ext uri="{FF2B5EF4-FFF2-40B4-BE49-F238E27FC236}">
                <a16:creationId xmlns:a16="http://schemas.microsoft.com/office/drawing/2014/main" id="{0C60FB58-55F3-2924-C019-EAAC42C773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96259" name="Rectangle 3">
            <a:extLst>
              <a:ext uri="{FF2B5EF4-FFF2-40B4-BE49-F238E27FC236}">
                <a16:creationId xmlns:a16="http://schemas.microsoft.com/office/drawing/2014/main" id="{018261FD-37AD-4273-EC21-A6A98B0BA9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>
            <a:extLst>
              <a:ext uri="{FF2B5EF4-FFF2-40B4-BE49-F238E27FC236}">
                <a16:creationId xmlns:a16="http://schemas.microsoft.com/office/drawing/2014/main" id="{23D8E32D-E167-C22A-23BD-C62D30F33B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98307" name="Rectangle 3">
            <a:extLst>
              <a:ext uri="{FF2B5EF4-FFF2-40B4-BE49-F238E27FC236}">
                <a16:creationId xmlns:a16="http://schemas.microsoft.com/office/drawing/2014/main" id="{A15AEC3F-FB0F-A61B-BA47-F5BCA57C64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>
            <a:extLst>
              <a:ext uri="{FF2B5EF4-FFF2-40B4-BE49-F238E27FC236}">
                <a16:creationId xmlns:a16="http://schemas.microsoft.com/office/drawing/2014/main" id="{1B428212-579A-7099-334E-E854404E6E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2821A5C4-5E6D-E6DC-1D3B-745D7103C9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A646E2DC-3CFD-A0BE-0DAF-1EF11AD44F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5FCCFD44-1431-4807-6C6A-14FBC4EACF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>
            <a:extLst>
              <a:ext uri="{FF2B5EF4-FFF2-40B4-BE49-F238E27FC236}">
                <a16:creationId xmlns:a16="http://schemas.microsoft.com/office/drawing/2014/main" id="{9FC37E1D-7557-F6C8-9CBA-613A536030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114691" name="Rectangle 3">
            <a:extLst>
              <a:ext uri="{FF2B5EF4-FFF2-40B4-BE49-F238E27FC236}">
                <a16:creationId xmlns:a16="http://schemas.microsoft.com/office/drawing/2014/main" id="{2C8133BB-21DB-0E0C-79FB-C77CD0434B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204C7-6C04-0233-FAA8-B1C4224A50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386212-EA2B-6BD2-0CFE-0DA6CC423D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4915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7ECE6-5B05-2328-1996-9A9174B9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AE3CFE-43B6-86E5-1A71-2A4F87C75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434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9BAA4A-FA07-EF67-3DA9-B9EDB803DC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9775" y="365125"/>
            <a:ext cx="2135188" cy="598487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A9F05E-00EC-D293-5AD3-77A0C57C8C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56337" cy="5984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84488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2D66F-A671-D567-9A22-11A5B19C6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235186-A961-94B1-B273-39623EB65BF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95325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Online Image Placeholder 3">
            <a:extLst>
              <a:ext uri="{FF2B5EF4-FFF2-40B4-BE49-F238E27FC236}">
                <a16:creationId xmlns:a16="http://schemas.microsoft.com/office/drawing/2014/main" id="{5C2BB069-C721-D864-1748-C28718677A2E}"/>
              </a:ext>
            </a:extLst>
          </p:cNvPr>
          <p:cNvSpPr>
            <a:spLocks noGrp="1"/>
          </p:cNvSpPr>
          <p:nvPr>
            <p:ph type="clipArt" sz="half" idx="2"/>
          </p:nvPr>
        </p:nvSpPr>
        <p:spPr>
          <a:xfrm>
            <a:off x="5029200" y="1978025"/>
            <a:ext cx="4181475" cy="43719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364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51135-30F8-7B5D-7E45-838F39CE3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845F60-7234-8559-534E-05616E23893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95325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38D928-8A68-2788-9897-746752EE9D39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5029200" y="1978025"/>
            <a:ext cx="4181475" cy="21097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DA4DDBF-213E-6289-9F77-3DBA249428A3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5029200" y="4240213"/>
            <a:ext cx="4181475" cy="21097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07542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2CD1E-D7D7-311B-C96A-68304B41A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A83C5-AF47-AB42-FD7A-8AF249133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246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93298-EF03-0383-5795-6F098F23C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C6A40D-52D5-ADFD-E51A-F95011BEFE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0489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75064-DE25-EAB5-C86C-9EA3132E5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B1710-822D-FF0B-0B5E-48962C5719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B2EFD9-9732-5E60-5713-17D43A2A90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9200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65156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8E35E-A2B8-3517-B2DE-3A8F21893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3723BB-4450-884B-DE2B-9CD77D9FA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650ADE-B878-AF10-E6E0-4C0A4E8DA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DF0F99-B2D7-B429-8546-EC45627AC0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DBBBD5-26EC-2ED0-BE04-0B8BFFAE41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9731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8002E-5267-E1BE-0B27-D5233B743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56152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4434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4D520-F5B0-F1FB-535C-61302628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5A03B1-1B19-970D-8530-68E82DDC1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2E1C98-E139-935C-246C-E9E7764420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9456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A23F5-8375-7F08-7499-AC489A723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44E480-AB0A-5725-BCFD-18766C5302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0574D8-AA21-8A7E-81C4-109812D49C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30277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>
            <a:extLst>
              <a:ext uri="{FF2B5EF4-FFF2-40B4-BE49-F238E27FC236}">
                <a16:creationId xmlns:a16="http://schemas.microsoft.com/office/drawing/2014/main" id="{309D4C0B-73B5-783A-8EC2-B34067A03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563563"/>
            <a:ext cx="8489950" cy="118903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5250" tIns="47625" rIns="95250" bIns="47625" anchor="ctr"/>
          <a:lstStyle>
            <a:lvl1pPr algn="ctr" defTabSz="939800">
              <a:defRPr sz="4600">
                <a:solidFill>
                  <a:schemeClr val="tx2"/>
                </a:solidFill>
                <a:latin typeface="Times" charset="0"/>
              </a:defRPr>
            </a:lvl1pPr>
            <a:lvl2pPr algn="ctr" defTabSz="939800">
              <a:defRPr sz="4600">
                <a:solidFill>
                  <a:schemeClr val="tx2"/>
                </a:solidFill>
                <a:latin typeface="Times" charset="0"/>
              </a:defRPr>
            </a:lvl2pPr>
            <a:lvl3pPr algn="ctr" defTabSz="939800">
              <a:defRPr sz="4600">
                <a:solidFill>
                  <a:schemeClr val="tx2"/>
                </a:solidFill>
                <a:latin typeface="Times" charset="0"/>
              </a:defRPr>
            </a:lvl3pPr>
            <a:lvl4pPr algn="ctr" defTabSz="939800">
              <a:defRPr sz="4600">
                <a:solidFill>
                  <a:schemeClr val="tx2"/>
                </a:solidFill>
                <a:latin typeface="Times" charset="0"/>
              </a:defRPr>
            </a:lvl4pPr>
            <a:lvl5pPr algn="ctr" defTabSz="939800">
              <a:defRPr sz="4600">
                <a:solidFill>
                  <a:schemeClr val="tx2"/>
                </a:solidFill>
                <a:latin typeface="Times" charset="0"/>
              </a:defRPr>
            </a:lvl5pPr>
            <a:lvl6pPr marL="4572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Times" charset="0"/>
              </a:defRPr>
            </a:lvl6pPr>
            <a:lvl7pPr marL="9144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Times" charset="0"/>
              </a:defRPr>
            </a:lvl7pPr>
            <a:lvl8pPr marL="1371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Times" charset="0"/>
              </a:defRPr>
            </a:lvl8pPr>
            <a:lvl9pPr marL="18288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1026" name="Rectangle 2">
            <a:extLst>
              <a:ext uri="{FF2B5EF4-FFF2-40B4-BE49-F238E27FC236}">
                <a16:creationId xmlns:a16="http://schemas.microsoft.com/office/drawing/2014/main" id="{1AA7397F-8AC5-8E11-283F-52AB7C8C1F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95325" y="1978025"/>
            <a:ext cx="8515350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250" tIns="47625" rIns="95250" bIns="47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4E2DA8F-F6C7-FBA5-6DD2-729A4C4C53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9963" y="6227763"/>
            <a:ext cx="53657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fld id="{E377BE65-7569-7E40-BBAC-2578271B16AD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1036" name="Group 12">
            <a:extLst>
              <a:ext uri="{FF2B5EF4-FFF2-40B4-BE49-F238E27FC236}">
                <a16:creationId xmlns:a16="http://schemas.microsoft.com/office/drawing/2014/main" id="{563A935D-80E6-94F4-1C48-65BF1B5E07DF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1981200"/>
            <a:ext cx="8382000" cy="4114800"/>
            <a:chOff x="467" y="1248"/>
            <a:chExt cx="5341" cy="2592"/>
          </a:xfrm>
        </p:grpSpPr>
        <p:sp>
          <p:nvSpPr>
            <p:cNvPr id="1031" name="Line 7">
              <a:extLst>
                <a:ext uri="{FF2B5EF4-FFF2-40B4-BE49-F238E27FC236}">
                  <a16:creationId xmlns:a16="http://schemas.microsoft.com/office/drawing/2014/main" id="{649757DF-0EEE-9A54-6D98-CAAE49BC4C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" y="1248"/>
              <a:ext cx="532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2" name="Line 8">
              <a:extLst>
                <a:ext uri="{FF2B5EF4-FFF2-40B4-BE49-F238E27FC236}">
                  <a16:creationId xmlns:a16="http://schemas.microsoft.com/office/drawing/2014/main" id="{DEB0D982-00BA-8EDA-BF72-63A0208494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" y="1256"/>
              <a:ext cx="0" cy="25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3" name="Line 9">
              <a:extLst>
                <a:ext uri="{FF2B5EF4-FFF2-40B4-BE49-F238E27FC236}">
                  <a16:creationId xmlns:a16="http://schemas.microsoft.com/office/drawing/2014/main" id="{8EE30B15-1E27-9C04-B080-AC59EDFEBB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08" y="1256"/>
              <a:ext cx="0" cy="25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" name="Line 10">
              <a:extLst>
                <a:ext uri="{FF2B5EF4-FFF2-40B4-BE49-F238E27FC236}">
                  <a16:creationId xmlns:a16="http://schemas.microsoft.com/office/drawing/2014/main" id="{FA15E5D8-2A2E-89D3-17BA-1011456F1F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" y="3840"/>
              <a:ext cx="196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5" name="Line 11">
              <a:extLst>
                <a:ext uri="{FF2B5EF4-FFF2-40B4-BE49-F238E27FC236}">
                  <a16:creationId xmlns:a16="http://schemas.microsoft.com/office/drawing/2014/main" id="{7066E73B-28E4-A44B-31B5-70C24EAC70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5" y="3840"/>
              <a:ext cx="196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37" name="Rectangle 13">
            <a:extLst>
              <a:ext uri="{FF2B5EF4-FFF2-40B4-BE49-F238E27FC236}">
                <a16:creationId xmlns:a16="http://schemas.microsoft.com/office/drawing/2014/main" id="{D1F88A0A-B2BC-37A0-B766-FDCD8E8640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163" y="6151563"/>
            <a:ext cx="1705594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n-US" dirty="0"/>
              <a:t>OMGT6123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4DC9A8-12BA-BCF9-7A0A-281D05873168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4207887" y="5692934"/>
            <a:ext cx="1490226" cy="8229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39800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2pPr>
      <a:lvl3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3pPr>
      <a:lvl4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4pPr>
      <a:lvl5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5pPr>
      <a:lvl6pPr marL="4572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6pPr>
      <a:lvl7pPr marL="9144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7pPr>
      <a:lvl8pPr marL="13716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8pPr>
      <a:lvl9pPr marL="18288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9pPr>
    </p:titleStyle>
    <p:bodyStyle>
      <a:lvl1pPr marL="352425" indent="-352425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63588" indent="-293688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76338" indent="-236538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650" indent="-234950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550" indent="-233363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0611D-1EA1-C27F-3FFC-423DD40A4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609600"/>
            <a:ext cx="8543925" cy="1081088"/>
          </a:xfrm>
        </p:spPr>
        <p:txBody>
          <a:bodyPr/>
          <a:lstStyle/>
          <a:p>
            <a:r>
              <a:rPr lang="en-US" dirty="0"/>
              <a:t>Random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95D26-1398-19C2-1437-7FEDC2606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/>
              <a:t>A </a:t>
            </a:r>
            <a:r>
              <a:rPr lang="en-US" sz="2600" b="1" dirty="0"/>
              <a:t>random variable</a:t>
            </a:r>
            <a:r>
              <a:rPr lang="en-US" sz="2600" dirty="0"/>
              <a:t> is a numerical value determined by the outcome of a random event</a:t>
            </a:r>
          </a:p>
          <a:p>
            <a:r>
              <a:rPr lang="en-US" sz="2600" b="1" dirty="0"/>
              <a:t>Discrete Random Variable:</a:t>
            </a:r>
            <a:r>
              <a:rPr lang="en-US" sz="2600" dirty="0"/>
              <a:t> Can take on a countable number of distinct values</a:t>
            </a:r>
          </a:p>
          <a:p>
            <a:pPr lvl="1"/>
            <a:r>
              <a:rPr lang="en-US" sz="2200" dirty="0"/>
              <a:t>Number of heads in 10 coin tosses</a:t>
            </a:r>
          </a:p>
          <a:p>
            <a:r>
              <a:rPr lang="en-US" sz="2600" b="1" dirty="0"/>
              <a:t>Continuous Random Variable:</a:t>
            </a:r>
            <a:r>
              <a:rPr lang="en-US" sz="2600" dirty="0"/>
              <a:t> Can take any value within a given range </a:t>
            </a:r>
          </a:p>
          <a:p>
            <a:pPr lvl="1"/>
            <a:r>
              <a:rPr lang="en-US" sz="2200" dirty="0"/>
              <a:t>Height of students in a class</a:t>
            </a:r>
          </a:p>
        </p:txBody>
      </p:sp>
    </p:spTree>
    <p:extLst>
      <p:ext uri="{BB962C8B-B14F-4D97-AF65-F5344CB8AC3E}">
        <p14:creationId xmlns:p14="http://schemas.microsoft.com/office/powerpoint/2010/main" val="37511096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3">
            <a:extLst>
              <a:ext uri="{FF2B5EF4-FFF2-40B4-BE49-F238E27FC236}">
                <a16:creationId xmlns:a16="http://schemas.microsoft.com/office/drawing/2014/main" id="{A40B10CF-8A65-33D3-E1C8-D8AF4E8C0B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r>
              <a:rPr lang="en-US" altLang="en-US"/>
              <a:t>Central Limit Theorem</a:t>
            </a:r>
          </a:p>
        </p:txBody>
      </p:sp>
      <p:sp useBgFill="1">
        <p:nvSpPr>
          <p:cNvPr id="113668" name="Rectangle 4">
            <a:extLst>
              <a:ext uri="{FF2B5EF4-FFF2-40B4-BE49-F238E27FC236}">
                <a16:creationId xmlns:a16="http://schemas.microsoft.com/office/drawing/2014/main" id="{AEFE4CC0-E2CF-5CC4-CF36-E1F82F5D0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938" y="2012950"/>
            <a:ext cx="1770062" cy="2224088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>
                <a:solidFill>
                  <a:schemeClr val="bg2"/>
                </a:solidFill>
                <a:latin typeface="Times New Roman" panose="02020603050405020304" pitchFamily="18" charset="0"/>
              </a:rPr>
              <a:t>As sample size gets </a:t>
            </a:r>
            <a:br>
              <a:rPr lang="en-US" altLang="en-US" sz="2800" b="1">
                <a:solidFill>
                  <a:schemeClr val="bg2"/>
                </a:solidFill>
                <a:latin typeface="Times New Roman" panose="02020603050405020304" pitchFamily="18" charset="0"/>
              </a:rPr>
            </a:br>
            <a:r>
              <a:rPr lang="en-US" altLang="en-US" sz="2800" b="1">
                <a:solidFill>
                  <a:schemeClr val="bg2"/>
                </a:solidFill>
                <a:latin typeface="Times New Roman" panose="02020603050405020304" pitchFamily="18" charset="0"/>
              </a:rPr>
              <a:t>large </a:t>
            </a:r>
            <a:br>
              <a:rPr lang="en-US" altLang="en-US" sz="2800" b="1">
                <a:solidFill>
                  <a:schemeClr val="bg2"/>
                </a:solidFill>
                <a:latin typeface="Times New Roman" panose="02020603050405020304" pitchFamily="18" charset="0"/>
              </a:rPr>
            </a:br>
            <a:r>
              <a:rPr lang="en-US" altLang="en-US" sz="2800" b="1">
                <a:solidFill>
                  <a:schemeClr val="bg2"/>
                </a:solidFill>
                <a:latin typeface="Times New Roman" panose="02020603050405020304" pitchFamily="18" charset="0"/>
              </a:rPr>
              <a:t>enough </a:t>
            </a:r>
            <a:br>
              <a:rPr lang="en-US" altLang="en-US" sz="2800" b="1">
                <a:solidFill>
                  <a:schemeClr val="bg2"/>
                </a:solidFill>
                <a:latin typeface="Times New Roman" panose="02020603050405020304" pitchFamily="18" charset="0"/>
              </a:rPr>
            </a:br>
            <a:r>
              <a:rPr lang="en-US" altLang="en-US" sz="2800" b="1">
                <a:solidFill>
                  <a:schemeClr val="bg2"/>
                </a:solidFill>
                <a:latin typeface="Times New Roman" panose="02020603050405020304" pitchFamily="18" charset="0"/>
              </a:rPr>
              <a:t>(n </a:t>
            </a:r>
            <a:r>
              <a:rPr lang="en-US" altLang="en-US" sz="2800" b="1" u="sng">
                <a:solidFill>
                  <a:schemeClr val="bg2"/>
                </a:solidFill>
                <a:latin typeface="Times New Roman" panose="02020603050405020304" pitchFamily="18" charset="0"/>
              </a:rPr>
              <a:t>&gt;</a:t>
            </a:r>
            <a:r>
              <a:rPr lang="en-US" altLang="en-US" sz="2800" b="1">
                <a:solidFill>
                  <a:schemeClr val="bg2"/>
                </a:solidFill>
                <a:latin typeface="Times New Roman" panose="02020603050405020304" pitchFamily="18" charset="0"/>
              </a:rPr>
              <a:t> 30)...</a:t>
            </a:r>
          </a:p>
        </p:txBody>
      </p:sp>
      <p:sp useBgFill="1">
        <p:nvSpPr>
          <p:cNvPr id="113670" name="Rectangle 6">
            <a:extLst>
              <a:ext uri="{FF2B5EF4-FFF2-40B4-BE49-F238E27FC236}">
                <a16:creationId xmlns:a16="http://schemas.microsoft.com/office/drawing/2014/main" id="{6334A83D-236D-AE20-C989-1BBD9074CE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2805113"/>
            <a:ext cx="1981200" cy="2224087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dirty="0">
                <a:solidFill>
                  <a:schemeClr val="bg2"/>
                </a:solidFill>
                <a:latin typeface="Times New Roman" panose="02020603050405020304" pitchFamily="18" charset="0"/>
              </a:rPr>
              <a:t>sampling distribution becomes almost normal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942533D-4C7C-BB46-D40F-621F62C966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2515572" y="2524947"/>
            <a:ext cx="4609128" cy="2784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6873B-1E5A-E51B-8161-8322A0A2F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FA7F7-1620-54DA-835E-62C6E0554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609600"/>
            <a:ext cx="8543925" cy="1081088"/>
          </a:xfrm>
        </p:spPr>
        <p:txBody>
          <a:bodyPr/>
          <a:lstStyle/>
          <a:p>
            <a:r>
              <a:rPr lang="en-US" dirty="0"/>
              <a:t>Random Variables</a:t>
            </a:r>
          </a:p>
        </p:txBody>
      </p:sp>
      <p:pic>
        <p:nvPicPr>
          <p:cNvPr id="5" name="Picture 4" descr="continuous-vs-discrete">
            <a:extLst>
              <a:ext uri="{FF2B5EF4-FFF2-40B4-BE49-F238E27FC236}">
                <a16:creationId xmlns:a16="http://schemas.microsoft.com/office/drawing/2014/main" id="{D5196516-7C27-10E4-83F4-3423EC4B69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9895" y="2057401"/>
            <a:ext cx="7709305" cy="36233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8B962B-B927-7848-FDED-6834FC950E22}"/>
              </a:ext>
            </a:extLst>
          </p:cNvPr>
          <p:cNvSpPr txBox="1"/>
          <p:nvPr/>
        </p:nvSpPr>
        <p:spPr>
          <a:xfrm>
            <a:off x="3733800" y="2433935"/>
            <a:ext cx="243840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DFE7C7-E8F2-1949-9E88-BB3C3B3735E8}"/>
              </a:ext>
            </a:extLst>
          </p:cNvPr>
          <p:cNvSpPr txBox="1"/>
          <p:nvPr/>
        </p:nvSpPr>
        <p:spPr>
          <a:xfrm>
            <a:off x="7924800" y="2203102"/>
            <a:ext cx="851305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369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6636D512-12AF-1A4E-EC0E-40A3CD102A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5500" y="2057400"/>
            <a:ext cx="8851900" cy="41148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 marL="571500" indent="-571500" defTabSz="914400"/>
            <a:r>
              <a:rPr lang="en-US" altLang="en-US" sz="2800" dirty="0"/>
              <a:t>1.	Random variables used to estimate a population parameter</a:t>
            </a:r>
          </a:p>
          <a:p>
            <a:pPr marL="971550" lvl="1" indent="-285750" defTabSz="914400"/>
            <a:r>
              <a:rPr lang="en-US" altLang="en-US" sz="2400" dirty="0"/>
              <a:t>Sample mean, sample proportion, sample median</a:t>
            </a:r>
          </a:p>
          <a:p>
            <a:pPr marL="571500" indent="-571500" defTabSz="914400">
              <a:spcBef>
                <a:spcPct val="40000"/>
              </a:spcBef>
            </a:pPr>
            <a:r>
              <a:rPr lang="en-US" altLang="en-US" sz="2800" dirty="0"/>
              <a:t>2.	Example: Sample mean</a:t>
            </a:r>
            <a:r>
              <a:rPr lang="en-US" altLang="en-US" sz="2800" dirty="0">
                <a:latin typeface="Symbol" pitchFamily="2" charset="2"/>
              </a:rPr>
              <a:t> </a:t>
            </a:r>
            <a:r>
              <a:rPr lang="en-US" altLang="en-US" sz="2800" i="1" dirty="0"/>
              <a:t>xbar</a:t>
            </a:r>
            <a:r>
              <a:rPr lang="en-US" altLang="en-US" sz="2800" dirty="0"/>
              <a:t> is an estimator of population mean </a:t>
            </a:r>
            <a:r>
              <a:rPr lang="en-US" altLang="en-US" sz="2800" dirty="0">
                <a:latin typeface="Symbol" pitchFamily="2" charset="2"/>
              </a:rPr>
              <a:t></a:t>
            </a:r>
            <a:endParaRPr lang="en-US" altLang="en-US" sz="2800" baseline="-25000" dirty="0"/>
          </a:p>
          <a:p>
            <a:pPr marL="971550" lvl="1" indent="-285750" defTabSz="914400"/>
            <a:r>
              <a:rPr lang="en-US" altLang="en-US" sz="2400" dirty="0"/>
              <a:t>If </a:t>
            </a:r>
            <a:r>
              <a:rPr lang="en-US" altLang="en-US" sz="2400" i="1" dirty="0"/>
              <a:t>xbar</a:t>
            </a:r>
            <a:r>
              <a:rPr lang="en-US" altLang="en-US" sz="2400" dirty="0"/>
              <a:t> = 3 then 3 is the </a:t>
            </a:r>
            <a:r>
              <a:rPr lang="en-US" altLang="en-US" sz="2400" b="1" dirty="0"/>
              <a:t>estimate</a:t>
            </a:r>
            <a:r>
              <a:rPr lang="en-US" altLang="en-US" sz="2400" dirty="0"/>
              <a:t> of </a:t>
            </a:r>
            <a:r>
              <a:rPr lang="en-US" altLang="en-US" sz="2400" dirty="0">
                <a:latin typeface="Symbol" pitchFamily="2" charset="2"/>
              </a:rPr>
              <a:t></a:t>
            </a:r>
            <a:r>
              <a:rPr lang="en-US" altLang="en-US" sz="2400" dirty="0"/>
              <a:t> </a:t>
            </a:r>
          </a:p>
          <a:p>
            <a:pPr marL="571500" indent="-571500" defTabSz="914400">
              <a:spcBef>
                <a:spcPct val="42000"/>
              </a:spcBef>
            </a:pPr>
            <a:r>
              <a:rPr lang="en-US" altLang="en-US" sz="2800" dirty="0"/>
              <a:t>3.	Theoretical basis is sampling distribution</a:t>
            </a:r>
            <a:endParaRPr lang="en-US" altLang="en-US" dirty="0"/>
          </a:p>
        </p:txBody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2AE3431B-F2F0-7238-70DD-F18F5F784E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60425" y="609600"/>
            <a:ext cx="8489950" cy="11890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 dirty="0"/>
              <a:t>Random Variables as Estimators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0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0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0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0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06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06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06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06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06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06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06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06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06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8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D15371E4-C84F-2CA8-8DFB-E7D611DE28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42950" y="1981200"/>
            <a:ext cx="8667750" cy="41148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 marL="571500" indent="-571500" defTabSz="914400">
              <a:spcBef>
                <a:spcPct val="60000"/>
              </a:spcBef>
            </a:pPr>
            <a:r>
              <a:rPr lang="en-US" altLang="en-US" sz="3000" dirty="0"/>
              <a:t>1.	</a:t>
            </a:r>
            <a:r>
              <a:rPr lang="en-US" altLang="en-US" sz="3000" b="1" dirty="0"/>
              <a:t>Theoretical</a:t>
            </a:r>
            <a:r>
              <a:rPr lang="en-US" altLang="en-US" sz="3000" dirty="0"/>
              <a:t> probability distribution</a:t>
            </a:r>
          </a:p>
          <a:p>
            <a:pPr marL="571500" indent="-571500" defTabSz="914400">
              <a:spcBef>
                <a:spcPct val="33000"/>
              </a:spcBef>
            </a:pPr>
            <a:r>
              <a:rPr lang="en-US" altLang="en-US" sz="3000" dirty="0"/>
              <a:t>2.	Random variable is </a:t>
            </a:r>
            <a:r>
              <a:rPr lang="en-US" altLang="en-US" sz="3000" b="1" dirty="0"/>
              <a:t>sample statistic</a:t>
            </a:r>
            <a:endParaRPr lang="en-US" altLang="en-US" dirty="0"/>
          </a:p>
          <a:p>
            <a:pPr marL="971550" lvl="1" indent="-285750" defTabSz="914400">
              <a:spcBef>
                <a:spcPct val="0"/>
              </a:spcBef>
            </a:pPr>
            <a:r>
              <a:rPr lang="en-US" altLang="en-US" sz="2600" dirty="0"/>
              <a:t>Sample mean, sample proportion etc.</a:t>
            </a:r>
          </a:p>
          <a:p>
            <a:pPr marL="571500" indent="-571500" defTabSz="914400">
              <a:spcBef>
                <a:spcPct val="33000"/>
              </a:spcBef>
            </a:pPr>
            <a:r>
              <a:rPr lang="en-US" altLang="en-US" sz="3000" dirty="0"/>
              <a:t>3.	Results from drawing </a:t>
            </a:r>
            <a:r>
              <a:rPr lang="en-US" altLang="en-US" sz="3000" b="1" dirty="0"/>
              <a:t>all</a:t>
            </a:r>
            <a:r>
              <a:rPr lang="en-US" altLang="en-US" sz="3000" dirty="0"/>
              <a:t> possible samples of a </a:t>
            </a:r>
            <a:r>
              <a:rPr lang="en-US" altLang="en-US" sz="3000" b="1" dirty="0"/>
              <a:t>fixed</a:t>
            </a:r>
            <a:r>
              <a:rPr lang="en-US" altLang="en-US" sz="3000" dirty="0"/>
              <a:t> size</a:t>
            </a:r>
          </a:p>
          <a:p>
            <a:pPr marL="571500" indent="-571500" defTabSz="914400">
              <a:spcBef>
                <a:spcPct val="33000"/>
              </a:spcBef>
            </a:pPr>
            <a:r>
              <a:rPr lang="en-US" altLang="en-US" sz="3000" dirty="0"/>
              <a:t>4.	List of all possible [xbar, </a:t>
            </a:r>
            <a:r>
              <a:rPr lang="en-US" altLang="en-US" sz="3000" i="1" dirty="0"/>
              <a:t>P</a:t>
            </a:r>
            <a:r>
              <a:rPr lang="en-US" altLang="en-US" sz="3000" dirty="0"/>
              <a:t>(xbar) ] pairs</a:t>
            </a:r>
            <a:endParaRPr lang="en-US" altLang="en-US" dirty="0"/>
          </a:p>
          <a:p>
            <a:pPr marL="971550" lvl="1" indent="-285750" defTabSz="914400"/>
            <a:r>
              <a:rPr lang="en-US" altLang="en-US" sz="2600" dirty="0"/>
              <a:t>Sampling distribution of mean</a:t>
            </a:r>
          </a:p>
        </p:txBody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id="{A93B86C6-5324-8B34-5D5F-843A6823AA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60425" y="609600"/>
            <a:ext cx="8489950" cy="11890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/>
              <a:t>Sampling Distribution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2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27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27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27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27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27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27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27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27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27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27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27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27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27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27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27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6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8038D41E-8930-F860-A78F-7A05A5D0C8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r>
              <a:rPr lang="en-US" altLang="en-US"/>
              <a:t>Properties of Sampling Distribution of Mean</a:t>
            </a:r>
          </a:p>
        </p:txBody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B73D56BE-9B4D-3A8D-FE73-83CEF740A1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12800" y="2057400"/>
            <a:ext cx="8178800" cy="41148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>
              <a:lnSpc>
                <a:spcPct val="90000"/>
              </a:lnSpc>
            </a:pPr>
            <a:r>
              <a:rPr lang="en-US" altLang="en-US" sz="3000"/>
              <a:t>1. Unbiasedness</a:t>
            </a:r>
          </a:p>
          <a:p>
            <a:pPr lvl="1">
              <a:lnSpc>
                <a:spcPct val="90000"/>
              </a:lnSpc>
              <a:spcBef>
                <a:spcPct val="10000"/>
              </a:spcBef>
            </a:pPr>
            <a:r>
              <a:rPr lang="en-US" altLang="en-US" sz="2600"/>
              <a:t>Mean of sampling distribution equals population mean</a:t>
            </a:r>
            <a:endParaRPr lang="en-US" altLang="en-US"/>
          </a:p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en-US" altLang="en-US" sz="3000"/>
              <a:t>2. Efficiency</a:t>
            </a:r>
            <a:endParaRPr lang="en-US" altLang="en-US"/>
          </a:p>
          <a:p>
            <a:pPr lvl="1">
              <a:lnSpc>
                <a:spcPct val="90000"/>
              </a:lnSpc>
              <a:spcBef>
                <a:spcPct val="10000"/>
              </a:spcBef>
            </a:pPr>
            <a:r>
              <a:rPr lang="en-US" altLang="en-US" sz="2600"/>
              <a:t>Sample mean comes closer to population mean than any other unbiased estimator</a:t>
            </a:r>
            <a:endParaRPr lang="en-US" altLang="en-US"/>
          </a:p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en-US" altLang="en-US" sz="3000"/>
              <a:t>3. Consistency</a:t>
            </a:r>
            <a:endParaRPr lang="en-US" altLang="en-US"/>
          </a:p>
          <a:p>
            <a:pPr lvl="1">
              <a:lnSpc>
                <a:spcPct val="90000"/>
              </a:lnSpc>
              <a:spcBef>
                <a:spcPct val="10000"/>
              </a:spcBef>
            </a:pPr>
            <a:r>
              <a:rPr lang="en-US" altLang="en-US" sz="2600"/>
              <a:t>As sample size increases, variation of sample mean from population mean decreases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3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3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3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7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id="{28A798BC-7F84-15EF-3E6F-D4CADF642F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r>
              <a:rPr lang="en-US" altLang="en-US"/>
              <a:t>Unbiasedness</a:t>
            </a:r>
          </a:p>
        </p:txBody>
      </p:sp>
      <p:grpSp>
        <p:nvGrpSpPr>
          <p:cNvPr id="95235" name="Group 3">
            <a:extLst>
              <a:ext uri="{FF2B5EF4-FFF2-40B4-BE49-F238E27FC236}">
                <a16:creationId xmlns:a16="http://schemas.microsoft.com/office/drawing/2014/main" id="{507A0328-6651-A1D2-6160-D74840213838}"/>
              </a:ext>
            </a:extLst>
          </p:cNvPr>
          <p:cNvGrpSpPr>
            <a:grpSpLocks/>
          </p:cNvGrpSpPr>
          <p:nvPr/>
        </p:nvGrpSpPr>
        <p:grpSpPr bwMode="auto">
          <a:xfrm>
            <a:off x="973138" y="2103438"/>
            <a:ext cx="8397875" cy="3559174"/>
            <a:chOff x="566" y="1325"/>
            <a:chExt cx="4883" cy="2242"/>
          </a:xfrm>
        </p:grpSpPr>
        <p:sp>
          <p:nvSpPr>
            <p:cNvPr id="95236" name="Rectangle 4">
              <a:extLst>
                <a:ext uri="{FF2B5EF4-FFF2-40B4-BE49-F238E27FC236}">
                  <a16:creationId xmlns:a16="http://schemas.microsoft.com/office/drawing/2014/main" id="{7106D660-045E-10B3-A965-ECF7F8273C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6" y="1325"/>
              <a:ext cx="4567" cy="223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237" name="Line 5">
              <a:extLst>
                <a:ext uri="{FF2B5EF4-FFF2-40B4-BE49-F238E27FC236}">
                  <a16:creationId xmlns:a16="http://schemas.microsoft.com/office/drawing/2014/main" id="{8F7AD08A-13F1-C430-3A66-D10F4D482B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19" y="2257"/>
              <a:ext cx="1" cy="1035"/>
            </a:xfrm>
            <a:prstGeom prst="line">
              <a:avLst/>
            </a:prstGeom>
            <a:noFill/>
            <a:ln w="2698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238" name="Freeform 6">
              <a:extLst>
                <a:ext uri="{FF2B5EF4-FFF2-40B4-BE49-F238E27FC236}">
                  <a16:creationId xmlns:a16="http://schemas.microsoft.com/office/drawing/2014/main" id="{EE891787-2599-044A-71FB-D4E56FDC1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" y="2230"/>
              <a:ext cx="1321" cy="1054"/>
            </a:xfrm>
            <a:custGeom>
              <a:avLst/>
              <a:gdLst>
                <a:gd name="T0" fmla="*/ 1321 w 1321"/>
                <a:gd name="T1" fmla="*/ 1054 h 1054"/>
                <a:gd name="T2" fmla="*/ 1182 w 1321"/>
                <a:gd name="T3" fmla="*/ 1041 h 1054"/>
                <a:gd name="T4" fmla="*/ 1113 w 1321"/>
                <a:gd name="T5" fmla="*/ 1029 h 1054"/>
                <a:gd name="T6" fmla="*/ 1042 w 1321"/>
                <a:gd name="T7" fmla="*/ 1012 h 1054"/>
                <a:gd name="T8" fmla="*/ 974 w 1321"/>
                <a:gd name="T9" fmla="*/ 989 h 1054"/>
                <a:gd name="T10" fmla="*/ 903 w 1321"/>
                <a:gd name="T11" fmla="*/ 955 h 1054"/>
                <a:gd name="T12" fmla="*/ 835 w 1321"/>
                <a:gd name="T13" fmla="*/ 913 h 1054"/>
                <a:gd name="T14" fmla="*/ 696 w 1321"/>
                <a:gd name="T15" fmla="*/ 790 h 1054"/>
                <a:gd name="T16" fmla="*/ 557 w 1321"/>
                <a:gd name="T17" fmla="*/ 619 h 1054"/>
                <a:gd name="T18" fmla="*/ 418 w 1321"/>
                <a:gd name="T19" fmla="*/ 411 h 1054"/>
                <a:gd name="T20" fmla="*/ 349 w 1321"/>
                <a:gd name="T21" fmla="*/ 307 h 1054"/>
                <a:gd name="T22" fmla="*/ 278 w 1321"/>
                <a:gd name="T23" fmla="*/ 208 h 1054"/>
                <a:gd name="T24" fmla="*/ 210 w 1321"/>
                <a:gd name="T25" fmla="*/ 122 h 1054"/>
                <a:gd name="T26" fmla="*/ 139 w 1321"/>
                <a:gd name="T27" fmla="*/ 56 h 1054"/>
                <a:gd name="T28" fmla="*/ 71 w 1321"/>
                <a:gd name="T29" fmla="*/ 14 h 1054"/>
                <a:gd name="T30" fmla="*/ 0 w 1321"/>
                <a:gd name="T31" fmla="*/ 0 h 1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21" h="1054">
                  <a:moveTo>
                    <a:pt x="1321" y="1054"/>
                  </a:moveTo>
                  <a:lnTo>
                    <a:pt x="1182" y="1041"/>
                  </a:lnTo>
                  <a:lnTo>
                    <a:pt x="1113" y="1029"/>
                  </a:lnTo>
                  <a:lnTo>
                    <a:pt x="1042" y="1012"/>
                  </a:lnTo>
                  <a:lnTo>
                    <a:pt x="974" y="989"/>
                  </a:lnTo>
                  <a:lnTo>
                    <a:pt x="903" y="955"/>
                  </a:lnTo>
                  <a:lnTo>
                    <a:pt x="835" y="913"/>
                  </a:lnTo>
                  <a:lnTo>
                    <a:pt x="696" y="790"/>
                  </a:lnTo>
                  <a:lnTo>
                    <a:pt x="557" y="619"/>
                  </a:lnTo>
                  <a:lnTo>
                    <a:pt x="418" y="411"/>
                  </a:lnTo>
                  <a:lnTo>
                    <a:pt x="349" y="307"/>
                  </a:lnTo>
                  <a:lnTo>
                    <a:pt x="278" y="208"/>
                  </a:lnTo>
                  <a:lnTo>
                    <a:pt x="210" y="122"/>
                  </a:lnTo>
                  <a:lnTo>
                    <a:pt x="139" y="56"/>
                  </a:lnTo>
                  <a:lnTo>
                    <a:pt x="71" y="14"/>
                  </a:lnTo>
                  <a:lnTo>
                    <a:pt x="0" y="0"/>
                  </a:lnTo>
                </a:path>
              </a:pathLst>
            </a:custGeom>
            <a:noFill/>
            <a:ln w="5080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239" name="Freeform 7">
              <a:extLst>
                <a:ext uri="{FF2B5EF4-FFF2-40B4-BE49-F238E27FC236}">
                  <a16:creationId xmlns:a16="http://schemas.microsoft.com/office/drawing/2014/main" id="{1605FCCB-31BD-830E-8D16-DFBD38A17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" y="2230"/>
              <a:ext cx="1320" cy="1054"/>
            </a:xfrm>
            <a:custGeom>
              <a:avLst/>
              <a:gdLst>
                <a:gd name="T0" fmla="*/ 0 w 1320"/>
                <a:gd name="T1" fmla="*/ 1054 h 1054"/>
                <a:gd name="T2" fmla="*/ 139 w 1320"/>
                <a:gd name="T3" fmla="*/ 1041 h 1054"/>
                <a:gd name="T4" fmla="*/ 209 w 1320"/>
                <a:gd name="T5" fmla="*/ 1029 h 1054"/>
                <a:gd name="T6" fmla="*/ 278 w 1320"/>
                <a:gd name="T7" fmla="*/ 1012 h 1054"/>
                <a:gd name="T8" fmla="*/ 347 w 1320"/>
                <a:gd name="T9" fmla="*/ 989 h 1054"/>
                <a:gd name="T10" fmla="*/ 417 w 1320"/>
                <a:gd name="T11" fmla="*/ 955 h 1054"/>
                <a:gd name="T12" fmla="*/ 486 w 1320"/>
                <a:gd name="T13" fmla="*/ 913 h 1054"/>
                <a:gd name="T14" fmla="*/ 625 w 1320"/>
                <a:gd name="T15" fmla="*/ 790 h 1054"/>
                <a:gd name="T16" fmla="*/ 764 w 1320"/>
                <a:gd name="T17" fmla="*/ 619 h 1054"/>
                <a:gd name="T18" fmla="*/ 903 w 1320"/>
                <a:gd name="T19" fmla="*/ 411 h 1054"/>
                <a:gd name="T20" fmla="*/ 973 w 1320"/>
                <a:gd name="T21" fmla="*/ 307 h 1054"/>
                <a:gd name="T22" fmla="*/ 1042 w 1320"/>
                <a:gd name="T23" fmla="*/ 208 h 1054"/>
                <a:gd name="T24" fmla="*/ 1113 w 1320"/>
                <a:gd name="T25" fmla="*/ 122 h 1054"/>
                <a:gd name="T26" fmla="*/ 1181 w 1320"/>
                <a:gd name="T27" fmla="*/ 56 h 1054"/>
                <a:gd name="T28" fmla="*/ 1252 w 1320"/>
                <a:gd name="T29" fmla="*/ 14 h 1054"/>
                <a:gd name="T30" fmla="*/ 1320 w 1320"/>
                <a:gd name="T31" fmla="*/ 0 h 1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20" h="1054">
                  <a:moveTo>
                    <a:pt x="0" y="1054"/>
                  </a:moveTo>
                  <a:lnTo>
                    <a:pt x="139" y="1041"/>
                  </a:lnTo>
                  <a:lnTo>
                    <a:pt x="209" y="1029"/>
                  </a:lnTo>
                  <a:lnTo>
                    <a:pt x="278" y="1012"/>
                  </a:lnTo>
                  <a:lnTo>
                    <a:pt x="347" y="989"/>
                  </a:lnTo>
                  <a:lnTo>
                    <a:pt x="417" y="955"/>
                  </a:lnTo>
                  <a:lnTo>
                    <a:pt x="486" y="913"/>
                  </a:lnTo>
                  <a:lnTo>
                    <a:pt x="625" y="790"/>
                  </a:lnTo>
                  <a:lnTo>
                    <a:pt x="764" y="619"/>
                  </a:lnTo>
                  <a:lnTo>
                    <a:pt x="903" y="411"/>
                  </a:lnTo>
                  <a:lnTo>
                    <a:pt x="973" y="307"/>
                  </a:lnTo>
                  <a:lnTo>
                    <a:pt x="1042" y="208"/>
                  </a:lnTo>
                  <a:lnTo>
                    <a:pt x="1113" y="122"/>
                  </a:lnTo>
                  <a:lnTo>
                    <a:pt x="1181" y="56"/>
                  </a:lnTo>
                  <a:lnTo>
                    <a:pt x="1252" y="14"/>
                  </a:lnTo>
                  <a:lnTo>
                    <a:pt x="1320" y="0"/>
                  </a:lnTo>
                </a:path>
              </a:pathLst>
            </a:custGeom>
            <a:noFill/>
            <a:ln w="5080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240" name="Freeform 8">
              <a:extLst>
                <a:ext uri="{FF2B5EF4-FFF2-40B4-BE49-F238E27FC236}">
                  <a16:creationId xmlns:a16="http://schemas.microsoft.com/office/drawing/2014/main" id="{EB862C21-420C-2966-8572-0A6BCAA2EB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5" y="2230"/>
              <a:ext cx="1321" cy="1054"/>
            </a:xfrm>
            <a:custGeom>
              <a:avLst/>
              <a:gdLst>
                <a:gd name="T0" fmla="*/ 1321 w 1321"/>
                <a:gd name="T1" fmla="*/ 1054 h 1054"/>
                <a:gd name="T2" fmla="*/ 1182 w 1321"/>
                <a:gd name="T3" fmla="*/ 1041 h 1054"/>
                <a:gd name="T4" fmla="*/ 1111 w 1321"/>
                <a:gd name="T5" fmla="*/ 1029 h 1054"/>
                <a:gd name="T6" fmla="*/ 1043 w 1321"/>
                <a:gd name="T7" fmla="*/ 1012 h 1054"/>
                <a:gd name="T8" fmla="*/ 972 w 1321"/>
                <a:gd name="T9" fmla="*/ 989 h 1054"/>
                <a:gd name="T10" fmla="*/ 903 w 1321"/>
                <a:gd name="T11" fmla="*/ 955 h 1054"/>
                <a:gd name="T12" fmla="*/ 833 w 1321"/>
                <a:gd name="T13" fmla="*/ 913 h 1054"/>
                <a:gd name="T14" fmla="*/ 694 w 1321"/>
                <a:gd name="T15" fmla="*/ 790 h 1054"/>
                <a:gd name="T16" fmla="*/ 557 w 1321"/>
                <a:gd name="T17" fmla="*/ 619 h 1054"/>
                <a:gd name="T18" fmla="*/ 418 w 1321"/>
                <a:gd name="T19" fmla="*/ 411 h 1054"/>
                <a:gd name="T20" fmla="*/ 347 w 1321"/>
                <a:gd name="T21" fmla="*/ 307 h 1054"/>
                <a:gd name="T22" fmla="*/ 279 w 1321"/>
                <a:gd name="T23" fmla="*/ 208 h 1054"/>
                <a:gd name="T24" fmla="*/ 208 w 1321"/>
                <a:gd name="T25" fmla="*/ 122 h 1054"/>
                <a:gd name="T26" fmla="*/ 139 w 1321"/>
                <a:gd name="T27" fmla="*/ 56 h 1054"/>
                <a:gd name="T28" fmla="*/ 69 w 1321"/>
                <a:gd name="T29" fmla="*/ 14 h 1054"/>
                <a:gd name="T30" fmla="*/ 0 w 1321"/>
                <a:gd name="T31" fmla="*/ 0 h 1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21" h="1054">
                  <a:moveTo>
                    <a:pt x="1321" y="1054"/>
                  </a:moveTo>
                  <a:lnTo>
                    <a:pt x="1182" y="1041"/>
                  </a:lnTo>
                  <a:lnTo>
                    <a:pt x="1111" y="1029"/>
                  </a:lnTo>
                  <a:lnTo>
                    <a:pt x="1043" y="1012"/>
                  </a:lnTo>
                  <a:lnTo>
                    <a:pt x="972" y="989"/>
                  </a:lnTo>
                  <a:lnTo>
                    <a:pt x="903" y="955"/>
                  </a:lnTo>
                  <a:lnTo>
                    <a:pt x="833" y="913"/>
                  </a:lnTo>
                  <a:lnTo>
                    <a:pt x="694" y="790"/>
                  </a:lnTo>
                  <a:lnTo>
                    <a:pt x="557" y="619"/>
                  </a:lnTo>
                  <a:lnTo>
                    <a:pt x="418" y="411"/>
                  </a:lnTo>
                  <a:lnTo>
                    <a:pt x="347" y="307"/>
                  </a:lnTo>
                  <a:lnTo>
                    <a:pt x="279" y="208"/>
                  </a:lnTo>
                  <a:lnTo>
                    <a:pt x="208" y="122"/>
                  </a:lnTo>
                  <a:lnTo>
                    <a:pt x="139" y="56"/>
                  </a:lnTo>
                  <a:lnTo>
                    <a:pt x="69" y="14"/>
                  </a:lnTo>
                  <a:lnTo>
                    <a:pt x="0" y="0"/>
                  </a:lnTo>
                </a:path>
              </a:pathLst>
            </a:custGeom>
            <a:noFill/>
            <a:ln w="508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241" name="Freeform 9">
              <a:extLst>
                <a:ext uri="{FF2B5EF4-FFF2-40B4-BE49-F238E27FC236}">
                  <a16:creationId xmlns:a16="http://schemas.microsoft.com/office/drawing/2014/main" id="{E42A29B5-80C2-6A9D-0F5A-7BFB193DEB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5" y="2230"/>
              <a:ext cx="1320" cy="1054"/>
            </a:xfrm>
            <a:custGeom>
              <a:avLst/>
              <a:gdLst>
                <a:gd name="T0" fmla="*/ 0 w 1320"/>
                <a:gd name="T1" fmla="*/ 1054 h 1054"/>
                <a:gd name="T2" fmla="*/ 139 w 1320"/>
                <a:gd name="T3" fmla="*/ 1041 h 1054"/>
                <a:gd name="T4" fmla="*/ 208 w 1320"/>
                <a:gd name="T5" fmla="*/ 1029 h 1054"/>
                <a:gd name="T6" fmla="*/ 276 w 1320"/>
                <a:gd name="T7" fmla="*/ 1012 h 1054"/>
                <a:gd name="T8" fmla="*/ 347 w 1320"/>
                <a:gd name="T9" fmla="*/ 989 h 1054"/>
                <a:gd name="T10" fmla="*/ 417 w 1320"/>
                <a:gd name="T11" fmla="*/ 955 h 1054"/>
                <a:gd name="T12" fmla="*/ 486 w 1320"/>
                <a:gd name="T13" fmla="*/ 913 h 1054"/>
                <a:gd name="T14" fmla="*/ 625 w 1320"/>
                <a:gd name="T15" fmla="*/ 790 h 1054"/>
                <a:gd name="T16" fmla="*/ 764 w 1320"/>
                <a:gd name="T17" fmla="*/ 619 h 1054"/>
                <a:gd name="T18" fmla="*/ 903 w 1320"/>
                <a:gd name="T19" fmla="*/ 411 h 1054"/>
                <a:gd name="T20" fmla="*/ 972 w 1320"/>
                <a:gd name="T21" fmla="*/ 307 h 1054"/>
                <a:gd name="T22" fmla="*/ 1042 w 1320"/>
                <a:gd name="T23" fmla="*/ 208 h 1054"/>
                <a:gd name="T24" fmla="*/ 1111 w 1320"/>
                <a:gd name="T25" fmla="*/ 122 h 1054"/>
                <a:gd name="T26" fmla="*/ 1181 w 1320"/>
                <a:gd name="T27" fmla="*/ 56 h 1054"/>
                <a:gd name="T28" fmla="*/ 1250 w 1320"/>
                <a:gd name="T29" fmla="*/ 14 h 1054"/>
                <a:gd name="T30" fmla="*/ 1320 w 1320"/>
                <a:gd name="T31" fmla="*/ 0 h 1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20" h="1054">
                  <a:moveTo>
                    <a:pt x="0" y="1054"/>
                  </a:moveTo>
                  <a:lnTo>
                    <a:pt x="139" y="1041"/>
                  </a:lnTo>
                  <a:lnTo>
                    <a:pt x="208" y="1029"/>
                  </a:lnTo>
                  <a:lnTo>
                    <a:pt x="276" y="1012"/>
                  </a:lnTo>
                  <a:lnTo>
                    <a:pt x="347" y="989"/>
                  </a:lnTo>
                  <a:lnTo>
                    <a:pt x="417" y="955"/>
                  </a:lnTo>
                  <a:lnTo>
                    <a:pt x="486" y="913"/>
                  </a:lnTo>
                  <a:lnTo>
                    <a:pt x="625" y="790"/>
                  </a:lnTo>
                  <a:lnTo>
                    <a:pt x="764" y="619"/>
                  </a:lnTo>
                  <a:lnTo>
                    <a:pt x="903" y="411"/>
                  </a:lnTo>
                  <a:lnTo>
                    <a:pt x="972" y="307"/>
                  </a:lnTo>
                  <a:lnTo>
                    <a:pt x="1042" y="208"/>
                  </a:lnTo>
                  <a:lnTo>
                    <a:pt x="1111" y="122"/>
                  </a:lnTo>
                  <a:lnTo>
                    <a:pt x="1181" y="56"/>
                  </a:lnTo>
                  <a:lnTo>
                    <a:pt x="1250" y="14"/>
                  </a:lnTo>
                  <a:lnTo>
                    <a:pt x="1320" y="0"/>
                  </a:lnTo>
                </a:path>
              </a:pathLst>
            </a:custGeom>
            <a:noFill/>
            <a:ln w="508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242" name="Rectangle 10">
              <a:extLst>
                <a:ext uri="{FF2B5EF4-FFF2-40B4-BE49-F238E27FC236}">
                  <a16:creationId xmlns:a16="http://schemas.microsoft.com/office/drawing/2014/main" id="{2D07D346-D3DB-FB33-D40A-5DECE51040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6" y="3174"/>
              <a:ext cx="5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3000" b="1">
                  <a:solidFill>
                    <a:srgbClr val="CDCDCD"/>
                  </a:solidFill>
                  <a:latin typeface="Times New Roman" panose="02020603050405020304" pitchFamily="18" charset="0"/>
                </a:rPr>
                <a:t>Xbar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95243" name="Rectangle 11">
              <a:extLst>
                <a:ext uri="{FF2B5EF4-FFF2-40B4-BE49-F238E27FC236}">
                  <a16:creationId xmlns:a16="http://schemas.microsoft.com/office/drawing/2014/main" id="{5846A9D8-6406-532A-4D24-FA718A7859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9" y="1422"/>
              <a:ext cx="14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3000" b="1">
                  <a:solidFill>
                    <a:srgbClr val="CDCDCD"/>
                  </a:solidFill>
                  <a:latin typeface="Times New Roman" panose="02020603050405020304" pitchFamily="18" charset="0"/>
                </a:rPr>
                <a:t>P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95244" name="Rectangle 12">
              <a:extLst>
                <a:ext uri="{FF2B5EF4-FFF2-40B4-BE49-F238E27FC236}">
                  <a16:creationId xmlns:a16="http://schemas.microsoft.com/office/drawing/2014/main" id="{5856D7CC-2AC4-642A-8E49-1079BCDC2F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7" y="1422"/>
              <a:ext cx="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3000" b="1">
                  <a:solidFill>
                    <a:srgbClr val="CDCDCD"/>
                  </a:solidFill>
                  <a:latin typeface="Times New Roman" panose="02020603050405020304" pitchFamily="18" charset="0"/>
                </a:rPr>
                <a:t>(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95245" name="Rectangle 13">
              <a:extLst>
                <a:ext uri="{FF2B5EF4-FFF2-40B4-BE49-F238E27FC236}">
                  <a16:creationId xmlns:a16="http://schemas.microsoft.com/office/drawing/2014/main" id="{F318D3E1-D562-67C6-256B-E36A81B3FF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1422"/>
              <a:ext cx="5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3000" b="1">
                  <a:solidFill>
                    <a:srgbClr val="CDCDCD"/>
                  </a:solidFill>
                  <a:latin typeface="Times New Roman" panose="02020603050405020304" pitchFamily="18" charset="0"/>
                </a:rPr>
                <a:t>Xbar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95246" name="Rectangle 14">
              <a:extLst>
                <a:ext uri="{FF2B5EF4-FFF2-40B4-BE49-F238E27FC236}">
                  <a16:creationId xmlns:a16="http://schemas.microsoft.com/office/drawing/2014/main" id="{540F9E12-80DE-6483-3064-996316EB6B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8" y="1422"/>
              <a:ext cx="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3000" b="1">
                  <a:solidFill>
                    <a:srgbClr val="CDCDCD"/>
                  </a:solidFill>
                  <a:latin typeface="Times New Roman" panose="02020603050405020304" pitchFamily="18" charset="0"/>
                </a:rPr>
                <a:t>)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95247" name="Rectangle 15">
              <a:extLst>
                <a:ext uri="{FF2B5EF4-FFF2-40B4-BE49-F238E27FC236}">
                  <a16:creationId xmlns:a16="http://schemas.microsoft.com/office/drawing/2014/main" id="{00B34DD9-D4D9-1877-18E6-B92B1625B1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5" y="2446"/>
              <a:ext cx="17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3000" b="1">
                  <a:solidFill>
                    <a:srgbClr val="FF00FF"/>
                  </a:solidFill>
                  <a:latin typeface="Times New Roman" panose="02020603050405020304" pitchFamily="18" charset="0"/>
                </a:rPr>
                <a:t>C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95248" name="Rectangle 16">
              <a:extLst>
                <a:ext uri="{FF2B5EF4-FFF2-40B4-BE49-F238E27FC236}">
                  <a16:creationId xmlns:a16="http://schemas.microsoft.com/office/drawing/2014/main" id="{2A98670B-1545-FD01-D425-0D502D8702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5" y="2446"/>
              <a:ext cx="17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3000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A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95249" name="Line 17">
              <a:extLst>
                <a:ext uri="{FF2B5EF4-FFF2-40B4-BE49-F238E27FC236}">
                  <a16:creationId xmlns:a16="http://schemas.microsoft.com/office/drawing/2014/main" id="{5ACFD8B4-51F9-C386-5EB2-94214E9832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3" y="2257"/>
              <a:ext cx="1" cy="1035"/>
            </a:xfrm>
            <a:prstGeom prst="line">
              <a:avLst/>
            </a:prstGeom>
            <a:noFill/>
            <a:ln w="2698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250" name="Freeform 18">
              <a:extLst>
                <a:ext uri="{FF2B5EF4-FFF2-40B4-BE49-F238E27FC236}">
                  <a16:creationId xmlns:a16="http://schemas.microsoft.com/office/drawing/2014/main" id="{18E14C9A-5F9E-F886-B158-38A547657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" y="1780"/>
              <a:ext cx="3755" cy="1512"/>
            </a:xfrm>
            <a:custGeom>
              <a:avLst/>
              <a:gdLst>
                <a:gd name="T0" fmla="*/ 0 w 3755"/>
                <a:gd name="T1" fmla="*/ 0 h 1512"/>
                <a:gd name="T2" fmla="*/ 0 w 3755"/>
                <a:gd name="T3" fmla="*/ 1512 h 1512"/>
                <a:gd name="T4" fmla="*/ 3755 w 3755"/>
                <a:gd name="T5" fmla="*/ 1512 h 1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55" h="1512">
                  <a:moveTo>
                    <a:pt x="0" y="0"/>
                  </a:moveTo>
                  <a:lnTo>
                    <a:pt x="0" y="1512"/>
                  </a:lnTo>
                  <a:lnTo>
                    <a:pt x="3755" y="1512"/>
                  </a:lnTo>
                </a:path>
              </a:pathLst>
            </a:custGeom>
            <a:noFill/>
            <a:ln w="26988">
              <a:solidFill>
                <a:srgbClr val="CDCD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251" name="Line 19">
              <a:extLst>
                <a:ext uri="{FF2B5EF4-FFF2-40B4-BE49-F238E27FC236}">
                  <a16:creationId xmlns:a16="http://schemas.microsoft.com/office/drawing/2014/main" id="{FE15FC1B-8541-4AAA-B349-413633E8D4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0" y="1780"/>
              <a:ext cx="48" cy="1"/>
            </a:xfrm>
            <a:prstGeom prst="line">
              <a:avLst/>
            </a:prstGeom>
            <a:noFill/>
            <a:ln w="2698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252" name="Line 20">
              <a:extLst>
                <a:ext uri="{FF2B5EF4-FFF2-40B4-BE49-F238E27FC236}">
                  <a16:creationId xmlns:a16="http://schemas.microsoft.com/office/drawing/2014/main" id="{0A9A4BF5-9DFD-E7BC-DBCE-51BBB199E5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0" y="1932"/>
              <a:ext cx="48" cy="1"/>
            </a:xfrm>
            <a:prstGeom prst="line">
              <a:avLst/>
            </a:prstGeom>
            <a:noFill/>
            <a:ln w="2698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253" name="Line 21">
              <a:extLst>
                <a:ext uri="{FF2B5EF4-FFF2-40B4-BE49-F238E27FC236}">
                  <a16:creationId xmlns:a16="http://schemas.microsoft.com/office/drawing/2014/main" id="{3BCAB4F8-F02F-CD72-CD45-1AE2DC959B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0" y="2082"/>
              <a:ext cx="48" cy="1"/>
            </a:xfrm>
            <a:prstGeom prst="line">
              <a:avLst/>
            </a:prstGeom>
            <a:noFill/>
            <a:ln w="2698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254" name="Line 22">
              <a:extLst>
                <a:ext uri="{FF2B5EF4-FFF2-40B4-BE49-F238E27FC236}">
                  <a16:creationId xmlns:a16="http://schemas.microsoft.com/office/drawing/2014/main" id="{4BEA9606-45E2-43AB-FD53-5B289266FC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0" y="2234"/>
              <a:ext cx="48" cy="1"/>
            </a:xfrm>
            <a:prstGeom prst="line">
              <a:avLst/>
            </a:prstGeom>
            <a:noFill/>
            <a:ln w="2698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255" name="Line 23">
              <a:extLst>
                <a:ext uri="{FF2B5EF4-FFF2-40B4-BE49-F238E27FC236}">
                  <a16:creationId xmlns:a16="http://schemas.microsoft.com/office/drawing/2014/main" id="{D85891EF-0731-9590-A28E-BD86E06FF8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0" y="2384"/>
              <a:ext cx="48" cy="1"/>
            </a:xfrm>
            <a:prstGeom prst="line">
              <a:avLst/>
            </a:prstGeom>
            <a:noFill/>
            <a:ln w="2698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256" name="Line 24">
              <a:extLst>
                <a:ext uri="{FF2B5EF4-FFF2-40B4-BE49-F238E27FC236}">
                  <a16:creationId xmlns:a16="http://schemas.microsoft.com/office/drawing/2014/main" id="{B7353C9D-C80D-F944-386F-E6B5C23964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0" y="2537"/>
              <a:ext cx="48" cy="1"/>
            </a:xfrm>
            <a:prstGeom prst="line">
              <a:avLst/>
            </a:prstGeom>
            <a:noFill/>
            <a:ln w="2698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257" name="Line 25">
              <a:extLst>
                <a:ext uri="{FF2B5EF4-FFF2-40B4-BE49-F238E27FC236}">
                  <a16:creationId xmlns:a16="http://schemas.microsoft.com/office/drawing/2014/main" id="{A0AE5FA4-0E3D-BC71-78A9-AA8B2B5E6B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0" y="2687"/>
              <a:ext cx="48" cy="1"/>
            </a:xfrm>
            <a:prstGeom prst="line">
              <a:avLst/>
            </a:prstGeom>
            <a:noFill/>
            <a:ln w="2698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258" name="Line 26">
              <a:extLst>
                <a:ext uri="{FF2B5EF4-FFF2-40B4-BE49-F238E27FC236}">
                  <a16:creationId xmlns:a16="http://schemas.microsoft.com/office/drawing/2014/main" id="{1189193C-EF3C-B1E2-C098-3501EF2335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0" y="2839"/>
              <a:ext cx="48" cy="1"/>
            </a:xfrm>
            <a:prstGeom prst="line">
              <a:avLst/>
            </a:prstGeom>
            <a:noFill/>
            <a:ln w="2698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259" name="Line 27">
              <a:extLst>
                <a:ext uri="{FF2B5EF4-FFF2-40B4-BE49-F238E27FC236}">
                  <a16:creationId xmlns:a16="http://schemas.microsoft.com/office/drawing/2014/main" id="{D4F58440-C4FD-469D-BDF4-E9DAEC8805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0" y="2989"/>
              <a:ext cx="48" cy="1"/>
            </a:xfrm>
            <a:prstGeom prst="line">
              <a:avLst/>
            </a:prstGeom>
            <a:noFill/>
            <a:ln w="2698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260" name="Line 28">
              <a:extLst>
                <a:ext uri="{FF2B5EF4-FFF2-40B4-BE49-F238E27FC236}">
                  <a16:creationId xmlns:a16="http://schemas.microsoft.com/office/drawing/2014/main" id="{23306EC0-BE4A-337C-4364-E2FDFB86EE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0" y="3141"/>
              <a:ext cx="48" cy="1"/>
            </a:xfrm>
            <a:prstGeom prst="line">
              <a:avLst/>
            </a:prstGeom>
            <a:noFill/>
            <a:ln w="2698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261" name="Line 29">
              <a:extLst>
                <a:ext uri="{FF2B5EF4-FFF2-40B4-BE49-F238E27FC236}">
                  <a16:creationId xmlns:a16="http://schemas.microsoft.com/office/drawing/2014/main" id="{62C1054F-20B3-56C8-F7A6-F30F2B1049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83" y="3292"/>
              <a:ext cx="1" cy="19"/>
            </a:xfrm>
            <a:prstGeom prst="line">
              <a:avLst/>
            </a:prstGeom>
            <a:noFill/>
            <a:ln w="2698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262" name="Line 30">
              <a:extLst>
                <a:ext uri="{FF2B5EF4-FFF2-40B4-BE49-F238E27FC236}">
                  <a16:creationId xmlns:a16="http://schemas.microsoft.com/office/drawing/2014/main" id="{7ED7DF57-C51F-CB1A-824A-9FA719CAEB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08" y="3292"/>
              <a:ext cx="1" cy="19"/>
            </a:xfrm>
            <a:prstGeom prst="line">
              <a:avLst/>
            </a:prstGeom>
            <a:noFill/>
            <a:ln w="2698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263" name="Line 31">
              <a:extLst>
                <a:ext uri="{FF2B5EF4-FFF2-40B4-BE49-F238E27FC236}">
                  <a16:creationId xmlns:a16="http://schemas.microsoft.com/office/drawing/2014/main" id="{EC861E9C-CEC8-AAC4-59A4-254C65F1B7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31" y="3292"/>
              <a:ext cx="1" cy="19"/>
            </a:xfrm>
            <a:prstGeom prst="line">
              <a:avLst/>
            </a:prstGeom>
            <a:noFill/>
            <a:ln w="2698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264" name="Line 32">
              <a:extLst>
                <a:ext uri="{FF2B5EF4-FFF2-40B4-BE49-F238E27FC236}">
                  <a16:creationId xmlns:a16="http://schemas.microsoft.com/office/drawing/2014/main" id="{562E8BA0-443D-CF5E-4A2C-57D8F34FC7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5" y="3292"/>
              <a:ext cx="1" cy="19"/>
            </a:xfrm>
            <a:prstGeom prst="line">
              <a:avLst/>
            </a:prstGeom>
            <a:noFill/>
            <a:ln w="2698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265" name="Line 33">
              <a:extLst>
                <a:ext uri="{FF2B5EF4-FFF2-40B4-BE49-F238E27FC236}">
                  <a16:creationId xmlns:a16="http://schemas.microsoft.com/office/drawing/2014/main" id="{A43D94D9-87C8-18FB-B61D-B408437FF6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80" y="3292"/>
              <a:ext cx="1" cy="19"/>
            </a:xfrm>
            <a:prstGeom prst="line">
              <a:avLst/>
            </a:prstGeom>
            <a:noFill/>
            <a:ln w="2698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266" name="Line 34">
              <a:extLst>
                <a:ext uri="{FF2B5EF4-FFF2-40B4-BE49-F238E27FC236}">
                  <a16:creationId xmlns:a16="http://schemas.microsoft.com/office/drawing/2014/main" id="{EE9C0F7C-91EB-BCAF-0381-1796556F2F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05" y="3292"/>
              <a:ext cx="1" cy="19"/>
            </a:xfrm>
            <a:prstGeom prst="line">
              <a:avLst/>
            </a:prstGeom>
            <a:noFill/>
            <a:ln w="2698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267" name="Line 35">
              <a:extLst>
                <a:ext uri="{FF2B5EF4-FFF2-40B4-BE49-F238E27FC236}">
                  <a16:creationId xmlns:a16="http://schemas.microsoft.com/office/drawing/2014/main" id="{379032D4-2CC9-7216-FABE-951BD0DE4A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29" y="3292"/>
              <a:ext cx="1" cy="19"/>
            </a:xfrm>
            <a:prstGeom prst="line">
              <a:avLst/>
            </a:prstGeom>
            <a:noFill/>
            <a:ln w="2698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268" name="Line 36">
              <a:extLst>
                <a:ext uri="{FF2B5EF4-FFF2-40B4-BE49-F238E27FC236}">
                  <a16:creationId xmlns:a16="http://schemas.microsoft.com/office/drawing/2014/main" id="{E189506F-F8BD-C292-F709-36068673E5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54" y="3292"/>
              <a:ext cx="1" cy="19"/>
            </a:xfrm>
            <a:prstGeom prst="line">
              <a:avLst/>
            </a:prstGeom>
            <a:noFill/>
            <a:ln w="2698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269" name="Line 37">
              <a:extLst>
                <a:ext uri="{FF2B5EF4-FFF2-40B4-BE49-F238E27FC236}">
                  <a16:creationId xmlns:a16="http://schemas.microsoft.com/office/drawing/2014/main" id="{BC6AF318-F15E-3E99-B3E9-349939EB37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79" y="3292"/>
              <a:ext cx="1" cy="19"/>
            </a:xfrm>
            <a:prstGeom prst="line">
              <a:avLst/>
            </a:prstGeom>
            <a:noFill/>
            <a:ln w="2698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270" name="Line 38">
              <a:extLst>
                <a:ext uri="{FF2B5EF4-FFF2-40B4-BE49-F238E27FC236}">
                  <a16:creationId xmlns:a16="http://schemas.microsoft.com/office/drawing/2014/main" id="{E0F22332-64C5-D633-FDEF-B5FF566C03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03" y="3292"/>
              <a:ext cx="1" cy="19"/>
            </a:xfrm>
            <a:prstGeom prst="line">
              <a:avLst/>
            </a:prstGeom>
            <a:noFill/>
            <a:ln w="2698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271" name="Rectangle 39">
              <a:extLst>
                <a:ext uri="{FF2B5EF4-FFF2-40B4-BE49-F238E27FC236}">
                  <a16:creationId xmlns:a16="http://schemas.microsoft.com/office/drawing/2014/main" id="{8AABEEA7-5E77-7782-21CB-3DCD236846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1" y="3317"/>
              <a:ext cx="83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0487" tIns="44450" rIns="90487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000" dirty="0">
                  <a:latin typeface="Symbol" pitchFamily="2" charset="2"/>
                </a:rPr>
                <a:t>m</a:t>
              </a:r>
              <a:r>
                <a:rPr lang="en-US" altLang="en-US" sz="2000" dirty="0">
                  <a:latin typeface="Times New Roman" panose="02020603050405020304" pitchFamily="18" charset="0"/>
                </a:rPr>
                <a:t> = mean</a:t>
              </a:r>
            </a:p>
          </p:txBody>
        </p:sp>
        <p:sp>
          <p:nvSpPr>
            <p:cNvPr id="95272" name="Rectangle 40">
              <a:extLst>
                <a:ext uri="{FF2B5EF4-FFF2-40B4-BE49-F238E27FC236}">
                  <a16:creationId xmlns:a16="http://schemas.microsoft.com/office/drawing/2014/main" id="{03334D9E-EB16-B8AD-14F5-1D947C869F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7" y="1897"/>
              <a:ext cx="1006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7" tIns="44450" rIns="90487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b="1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Unbiased</a:t>
              </a:r>
            </a:p>
          </p:txBody>
        </p:sp>
        <p:sp>
          <p:nvSpPr>
            <p:cNvPr id="95273" name="Rectangle 41">
              <a:extLst>
                <a:ext uri="{FF2B5EF4-FFF2-40B4-BE49-F238E27FC236}">
                  <a16:creationId xmlns:a16="http://schemas.microsoft.com/office/drawing/2014/main" id="{AE7D1F7F-248C-6027-2F87-C6463828B0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5" y="1897"/>
              <a:ext cx="1102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7" tIns="44450" rIns="90487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b="1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Biased</a:t>
              </a:r>
            </a:p>
          </p:txBody>
        </p:sp>
      </p:grp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>
            <a:extLst>
              <a:ext uri="{FF2B5EF4-FFF2-40B4-BE49-F238E27FC236}">
                <a16:creationId xmlns:a16="http://schemas.microsoft.com/office/drawing/2014/main" id="{F048C908-47C5-1ED1-890B-BA6DC3F4F6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r>
              <a:rPr lang="en-US" altLang="en-US"/>
              <a:t>Efficiency</a:t>
            </a:r>
          </a:p>
        </p:txBody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F7E981B3-0478-66DA-AB54-4D4A5D8666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138" y="2103438"/>
            <a:ext cx="7854950" cy="3544887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284" name="Freeform 4">
            <a:extLst>
              <a:ext uri="{FF2B5EF4-FFF2-40B4-BE49-F238E27FC236}">
                <a16:creationId xmlns:a16="http://schemas.microsoft.com/office/drawing/2014/main" id="{3BC77C57-0E12-F174-9E32-402B8025D1FC}"/>
              </a:ext>
            </a:extLst>
          </p:cNvPr>
          <p:cNvSpPr>
            <a:spLocks/>
          </p:cNvSpPr>
          <p:nvPr/>
        </p:nvSpPr>
        <p:spPr bwMode="auto">
          <a:xfrm>
            <a:off x="4810125" y="3540125"/>
            <a:ext cx="2270125" cy="1673225"/>
          </a:xfrm>
          <a:custGeom>
            <a:avLst/>
            <a:gdLst>
              <a:gd name="T0" fmla="*/ 1320 w 1320"/>
              <a:gd name="T1" fmla="*/ 1054 h 1054"/>
              <a:gd name="T2" fmla="*/ 1181 w 1320"/>
              <a:gd name="T3" fmla="*/ 1041 h 1054"/>
              <a:gd name="T4" fmla="*/ 1113 w 1320"/>
              <a:gd name="T5" fmla="*/ 1029 h 1054"/>
              <a:gd name="T6" fmla="*/ 1042 w 1320"/>
              <a:gd name="T7" fmla="*/ 1012 h 1054"/>
              <a:gd name="T8" fmla="*/ 974 w 1320"/>
              <a:gd name="T9" fmla="*/ 989 h 1054"/>
              <a:gd name="T10" fmla="*/ 903 w 1320"/>
              <a:gd name="T11" fmla="*/ 955 h 1054"/>
              <a:gd name="T12" fmla="*/ 835 w 1320"/>
              <a:gd name="T13" fmla="*/ 913 h 1054"/>
              <a:gd name="T14" fmla="*/ 696 w 1320"/>
              <a:gd name="T15" fmla="*/ 790 h 1054"/>
              <a:gd name="T16" fmla="*/ 556 w 1320"/>
              <a:gd name="T17" fmla="*/ 619 h 1054"/>
              <a:gd name="T18" fmla="*/ 417 w 1320"/>
              <a:gd name="T19" fmla="*/ 411 h 1054"/>
              <a:gd name="T20" fmla="*/ 349 w 1320"/>
              <a:gd name="T21" fmla="*/ 307 h 1054"/>
              <a:gd name="T22" fmla="*/ 278 w 1320"/>
              <a:gd name="T23" fmla="*/ 208 h 1054"/>
              <a:gd name="T24" fmla="*/ 210 w 1320"/>
              <a:gd name="T25" fmla="*/ 122 h 1054"/>
              <a:gd name="T26" fmla="*/ 139 w 1320"/>
              <a:gd name="T27" fmla="*/ 56 h 1054"/>
              <a:gd name="T28" fmla="*/ 71 w 1320"/>
              <a:gd name="T29" fmla="*/ 14 h 1054"/>
              <a:gd name="T30" fmla="*/ 0 w 1320"/>
              <a:gd name="T31" fmla="*/ 0 h 10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320" h="1054">
                <a:moveTo>
                  <a:pt x="1320" y="1054"/>
                </a:moveTo>
                <a:lnTo>
                  <a:pt x="1181" y="1041"/>
                </a:lnTo>
                <a:lnTo>
                  <a:pt x="1113" y="1029"/>
                </a:lnTo>
                <a:lnTo>
                  <a:pt x="1042" y="1012"/>
                </a:lnTo>
                <a:lnTo>
                  <a:pt x="974" y="989"/>
                </a:lnTo>
                <a:lnTo>
                  <a:pt x="903" y="955"/>
                </a:lnTo>
                <a:lnTo>
                  <a:pt x="835" y="913"/>
                </a:lnTo>
                <a:lnTo>
                  <a:pt x="696" y="790"/>
                </a:lnTo>
                <a:lnTo>
                  <a:pt x="556" y="619"/>
                </a:lnTo>
                <a:lnTo>
                  <a:pt x="417" y="411"/>
                </a:lnTo>
                <a:lnTo>
                  <a:pt x="349" y="307"/>
                </a:lnTo>
                <a:lnTo>
                  <a:pt x="278" y="208"/>
                </a:lnTo>
                <a:lnTo>
                  <a:pt x="210" y="122"/>
                </a:lnTo>
                <a:lnTo>
                  <a:pt x="139" y="56"/>
                </a:lnTo>
                <a:lnTo>
                  <a:pt x="71" y="14"/>
                </a:lnTo>
                <a:lnTo>
                  <a:pt x="0" y="0"/>
                </a:lnTo>
              </a:path>
            </a:pathLst>
          </a:custGeom>
          <a:noFill/>
          <a:ln w="5080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285" name="Freeform 5">
            <a:extLst>
              <a:ext uri="{FF2B5EF4-FFF2-40B4-BE49-F238E27FC236}">
                <a16:creationId xmlns:a16="http://schemas.microsoft.com/office/drawing/2014/main" id="{36D930C1-E3FD-51EE-C95F-1D8D35BC5C84}"/>
              </a:ext>
            </a:extLst>
          </p:cNvPr>
          <p:cNvSpPr>
            <a:spLocks/>
          </p:cNvSpPr>
          <p:nvPr/>
        </p:nvSpPr>
        <p:spPr bwMode="auto">
          <a:xfrm>
            <a:off x="2540000" y="3540125"/>
            <a:ext cx="2270125" cy="1673225"/>
          </a:xfrm>
          <a:custGeom>
            <a:avLst/>
            <a:gdLst>
              <a:gd name="T0" fmla="*/ 0 w 1320"/>
              <a:gd name="T1" fmla="*/ 1054 h 1054"/>
              <a:gd name="T2" fmla="*/ 139 w 1320"/>
              <a:gd name="T3" fmla="*/ 1041 h 1054"/>
              <a:gd name="T4" fmla="*/ 209 w 1320"/>
              <a:gd name="T5" fmla="*/ 1029 h 1054"/>
              <a:gd name="T6" fmla="*/ 278 w 1320"/>
              <a:gd name="T7" fmla="*/ 1012 h 1054"/>
              <a:gd name="T8" fmla="*/ 346 w 1320"/>
              <a:gd name="T9" fmla="*/ 989 h 1054"/>
              <a:gd name="T10" fmla="*/ 417 w 1320"/>
              <a:gd name="T11" fmla="*/ 955 h 1054"/>
              <a:gd name="T12" fmla="*/ 486 w 1320"/>
              <a:gd name="T13" fmla="*/ 913 h 1054"/>
              <a:gd name="T14" fmla="*/ 625 w 1320"/>
              <a:gd name="T15" fmla="*/ 790 h 1054"/>
              <a:gd name="T16" fmla="*/ 764 w 1320"/>
              <a:gd name="T17" fmla="*/ 619 h 1054"/>
              <a:gd name="T18" fmla="*/ 903 w 1320"/>
              <a:gd name="T19" fmla="*/ 411 h 1054"/>
              <a:gd name="T20" fmla="*/ 973 w 1320"/>
              <a:gd name="T21" fmla="*/ 307 h 1054"/>
              <a:gd name="T22" fmla="*/ 1042 w 1320"/>
              <a:gd name="T23" fmla="*/ 208 h 1054"/>
              <a:gd name="T24" fmla="*/ 1112 w 1320"/>
              <a:gd name="T25" fmla="*/ 122 h 1054"/>
              <a:gd name="T26" fmla="*/ 1181 w 1320"/>
              <a:gd name="T27" fmla="*/ 56 h 1054"/>
              <a:gd name="T28" fmla="*/ 1252 w 1320"/>
              <a:gd name="T29" fmla="*/ 14 h 1054"/>
              <a:gd name="T30" fmla="*/ 1320 w 1320"/>
              <a:gd name="T31" fmla="*/ 0 h 10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320" h="1054">
                <a:moveTo>
                  <a:pt x="0" y="1054"/>
                </a:moveTo>
                <a:lnTo>
                  <a:pt x="139" y="1041"/>
                </a:lnTo>
                <a:lnTo>
                  <a:pt x="209" y="1029"/>
                </a:lnTo>
                <a:lnTo>
                  <a:pt x="278" y="1012"/>
                </a:lnTo>
                <a:lnTo>
                  <a:pt x="346" y="989"/>
                </a:lnTo>
                <a:lnTo>
                  <a:pt x="417" y="955"/>
                </a:lnTo>
                <a:lnTo>
                  <a:pt x="486" y="913"/>
                </a:lnTo>
                <a:lnTo>
                  <a:pt x="625" y="790"/>
                </a:lnTo>
                <a:lnTo>
                  <a:pt x="764" y="619"/>
                </a:lnTo>
                <a:lnTo>
                  <a:pt x="903" y="411"/>
                </a:lnTo>
                <a:lnTo>
                  <a:pt x="973" y="307"/>
                </a:lnTo>
                <a:lnTo>
                  <a:pt x="1042" y="208"/>
                </a:lnTo>
                <a:lnTo>
                  <a:pt x="1112" y="122"/>
                </a:lnTo>
                <a:lnTo>
                  <a:pt x="1181" y="56"/>
                </a:lnTo>
                <a:lnTo>
                  <a:pt x="1252" y="14"/>
                </a:lnTo>
                <a:lnTo>
                  <a:pt x="1320" y="0"/>
                </a:lnTo>
              </a:path>
            </a:pathLst>
          </a:custGeom>
          <a:noFill/>
          <a:ln w="5080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286" name="Rectangle 6">
            <a:extLst>
              <a:ext uri="{FF2B5EF4-FFF2-40B4-BE49-F238E27FC236}">
                <a16:creationId xmlns:a16="http://schemas.microsoft.com/office/drawing/2014/main" id="{F5C44E4B-2756-77A7-3A3F-70C8FDACB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250" y="5257800"/>
            <a:ext cx="915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3000" b="1">
                <a:solidFill>
                  <a:srgbClr val="CDCDCD"/>
                </a:solidFill>
                <a:latin typeface="Times New Roman" panose="02020603050405020304" pitchFamily="18" charset="0"/>
              </a:rPr>
              <a:t>Xbar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7287" name="Rectangle 7">
            <a:extLst>
              <a:ext uri="{FF2B5EF4-FFF2-40B4-BE49-F238E27FC236}">
                <a16:creationId xmlns:a16="http://schemas.microsoft.com/office/drawing/2014/main" id="{7B91EC14-2376-8014-1BA8-ED4583845E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8550" y="2257425"/>
            <a:ext cx="25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3000" b="1">
                <a:solidFill>
                  <a:srgbClr val="CDCDCD"/>
                </a:solidFill>
                <a:latin typeface="Times New Roman" panose="02020603050405020304" pitchFamily="18" charset="0"/>
              </a:rPr>
              <a:t>P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7288" name="Rectangle 8">
            <a:extLst>
              <a:ext uri="{FF2B5EF4-FFF2-40B4-BE49-F238E27FC236}">
                <a16:creationId xmlns:a16="http://schemas.microsoft.com/office/drawing/2014/main" id="{16E7773E-52B1-2FB4-0FCF-4C3162C444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0013" y="2257425"/>
            <a:ext cx="1381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3000" b="1">
                <a:solidFill>
                  <a:srgbClr val="CDCDCD"/>
                </a:solidFill>
                <a:latin typeface="Times New Roman" panose="02020603050405020304" pitchFamily="18" charset="0"/>
              </a:rPr>
              <a:t>(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7289" name="Rectangle 9">
            <a:extLst>
              <a:ext uri="{FF2B5EF4-FFF2-40B4-BE49-F238E27FC236}">
                <a16:creationId xmlns:a16="http://schemas.microsoft.com/office/drawing/2014/main" id="{44FAA45F-D313-374C-EADE-C5263B5F7D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8450" y="2286000"/>
            <a:ext cx="915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3000" b="1">
                <a:solidFill>
                  <a:srgbClr val="CDCDCD"/>
                </a:solidFill>
                <a:latin typeface="Times New Roman" panose="02020603050405020304" pitchFamily="18" charset="0"/>
              </a:rPr>
              <a:t>Xbar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7290" name="Rectangle 10">
            <a:extLst>
              <a:ext uri="{FF2B5EF4-FFF2-40B4-BE49-F238E27FC236}">
                <a16:creationId xmlns:a16="http://schemas.microsoft.com/office/drawing/2014/main" id="{4AF29BFA-DF3B-B4F2-7238-B8406C6B56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9050" y="2257425"/>
            <a:ext cx="1381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3000" b="1">
                <a:solidFill>
                  <a:srgbClr val="CDCDCD"/>
                </a:solidFill>
                <a:latin typeface="Times New Roman" panose="02020603050405020304" pitchFamily="18" charset="0"/>
              </a:rPr>
              <a:t>)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7291" name="Rectangle 11">
            <a:extLst>
              <a:ext uri="{FF2B5EF4-FFF2-40B4-BE49-F238E27FC236}">
                <a16:creationId xmlns:a16="http://schemas.microsoft.com/office/drawing/2014/main" id="{83DE8207-7DD7-5863-D787-6B74BF2C34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4419600"/>
            <a:ext cx="296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3000" b="1">
                <a:solidFill>
                  <a:srgbClr val="FF0000"/>
                </a:solidFill>
                <a:latin typeface="Times New Roman" panose="02020603050405020304" pitchFamily="18" charset="0"/>
              </a:rPr>
              <a:t>A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7292" name="Rectangle 12">
            <a:extLst>
              <a:ext uri="{FF2B5EF4-FFF2-40B4-BE49-F238E27FC236}">
                <a16:creationId xmlns:a16="http://schemas.microsoft.com/office/drawing/2014/main" id="{C0E7728F-8DF4-DFCD-155A-00B85690A6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3538" y="2849563"/>
            <a:ext cx="2746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3000" b="1">
                <a:solidFill>
                  <a:srgbClr val="00FFFF"/>
                </a:solidFill>
                <a:latin typeface="Times New Roman" panose="02020603050405020304" pitchFamily="18" charset="0"/>
              </a:rPr>
              <a:t>B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7293" name="Line 13">
            <a:extLst>
              <a:ext uri="{FF2B5EF4-FFF2-40B4-BE49-F238E27FC236}">
                <a16:creationId xmlns:a16="http://schemas.microsoft.com/office/drawing/2014/main" id="{968A51AA-95BA-8EAB-7475-8E29CD8387B0}"/>
              </a:ext>
            </a:extLst>
          </p:cNvPr>
          <p:cNvSpPr>
            <a:spLocks noChangeShapeType="1"/>
          </p:cNvSpPr>
          <p:nvPr/>
        </p:nvSpPr>
        <p:spPr bwMode="auto">
          <a:xfrm>
            <a:off x="4824413" y="2903538"/>
            <a:ext cx="1587" cy="2322512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294" name="Freeform 14">
            <a:extLst>
              <a:ext uri="{FF2B5EF4-FFF2-40B4-BE49-F238E27FC236}">
                <a16:creationId xmlns:a16="http://schemas.microsoft.com/office/drawing/2014/main" id="{56B2018A-E39C-B431-4190-D66A45E99329}"/>
              </a:ext>
            </a:extLst>
          </p:cNvPr>
          <p:cNvSpPr>
            <a:spLocks/>
          </p:cNvSpPr>
          <p:nvPr/>
        </p:nvSpPr>
        <p:spPr bwMode="auto">
          <a:xfrm>
            <a:off x="4810125" y="2890838"/>
            <a:ext cx="1025525" cy="2322512"/>
          </a:xfrm>
          <a:custGeom>
            <a:avLst/>
            <a:gdLst>
              <a:gd name="T0" fmla="*/ 596 w 596"/>
              <a:gd name="T1" fmla="*/ 1463 h 1463"/>
              <a:gd name="T2" fmla="*/ 534 w 596"/>
              <a:gd name="T3" fmla="*/ 1446 h 1463"/>
              <a:gd name="T4" fmla="*/ 503 w 596"/>
              <a:gd name="T5" fmla="*/ 1429 h 1463"/>
              <a:gd name="T6" fmla="*/ 471 w 596"/>
              <a:gd name="T7" fmla="*/ 1406 h 1463"/>
              <a:gd name="T8" fmla="*/ 440 w 596"/>
              <a:gd name="T9" fmla="*/ 1372 h 1463"/>
              <a:gd name="T10" fmla="*/ 408 w 596"/>
              <a:gd name="T11" fmla="*/ 1326 h 1463"/>
              <a:gd name="T12" fmla="*/ 377 w 596"/>
              <a:gd name="T13" fmla="*/ 1267 h 1463"/>
              <a:gd name="T14" fmla="*/ 314 w 596"/>
              <a:gd name="T15" fmla="*/ 1096 h 1463"/>
              <a:gd name="T16" fmla="*/ 252 w 596"/>
              <a:gd name="T17" fmla="*/ 858 h 1463"/>
              <a:gd name="T18" fmla="*/ 189 w 596"/>
              <a:gd name="T19" fmla="*/ 571 h 1463"/>
              <a:gd name="T20" fmla="*/ 158 w 596"/>
              <a:gd name="T21" fmla="*/ 425 h 1463"/>
              <a:gd name="T22" fmla="*/ 126 w 596"/>
              <a:gd name="T23" fmla="*/ 288 h 1463"/>
              <a:gd name="T24" fmla="*/ 95 w 596"/>
              <a:gd name="T25" fmla="*/ 170 h 1463"/>
              <a:gd name="T26" fmla="*/ 63 w 596"/>
              <a:gd name="T27" fmla="*/ 78 h 1463"/>
              <a:gd name="T28" fmla="*/ 32 w 596"/>
              <a:gd name="T29" fmla="*/ 19 h 1463"/>
              <a:gd name="T30" fmla="*/ 0 w 596"/>
              <a:gd name="T31" fmla="*/ 0 h 1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596" h="1463">
                <a:moveTo>
                  <a:pt x="596" y="1463"/>
                </a:moveTo>
                <a:lnTo>
                  <a:pt x="534" y="1446"/>
                </a:lnTo>
                <a:lnTo>
                  <a:pt x="503" y="1429"/>
                </a:lnTo>
                <a:lnTo>
                  <a:pt x="471" y="1406"/>
                </a:lnTo>
                <a:lnTo>
                  <a:pt x="440" y="1372"/>
                </a:lnTo>
                <a:lnTo>
                  <a:pt x="408" y="1326"/>
                </a:lnTo>
                <a:lnTo>
                  <a:pt x="377" y="1267"/>
                </a:lnTo>
                <a:lnTo>
                  <a:pt x="314" y="1096"/>
                </a:lnTo>
                <a:lnTo>
                  <a:pt x="252" y="858"/>
                </a:lnTo>
                <a:lnTo>
                  <a:pt x="189" y="571"/>
                </a:lnTo>
                <a:lnTo>
                  <a:pt x="158" y="425"/>
                </a:lnTo>
                <a:lnTo>
                  <a:pt x="126" y="288"/>
                </a:lnTo>
                <a:lnTo>
                  <a:pt x="95" y="170"/>
                </a:lnTo>
                <a:lnTo>
                  <a:pt x="63" y="78"/>
                </a:lnTo>
                <a:lnTo>
                  <a:pt x="32" y="19"/>
                </a:lnTo>
                <a:lnTo>
                  <a:pt x="0" y="0"/>
                </a:lnTo>
              </a:path>
            </a:pathLst>
          </a:custGeom>
          <a:noFill/>
          <a:ln w="50800">
            <a:solidFill>
              <a:srgbClr val="00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295" name="Freeform 15">
            <a:extLst>
              <a:ext uri="{FF2B5EF4-FFF2-40B4-BE49-F238E27FC236}">
                <a16:creationId xmlns:a16="http://schemas.microsoft.com/office/drawing/2014/main" id="{6C357906-75FC-4440-7995-44D953EBF2EC}"/>
              </a:ext>
            </a:extLst>
          </p:cNvPr>
          <p:cNvSpPr>
            <a:spLocks/>
          </p:cNvSpPr>
          <p:nvPr/>
        </p:nvSpPr>
        <p:spPr bwMode="auto">
          <a:xfrm>
            <a:off x="3784600" y="2890838"/>
            <a:ext cx="1025525" cy="2322512"/>
          </a:xfrm>
          <a:custGeom>
            <a:avLst/>
            <a:gdLst>
              <a:gd name="T0" fmla="*/ 0 w 596"/>
              <a:gd name="T1" fmla="*/ 1463 h 1463"/>
              <a:gd name="T2" fmla="*/ 63 w 596"/>
              <a:gd name="T3" fmla="*/ 1446 h 1463"/>
              <a:gd name="T4" fmla="*/ 93 w 596"/>
              <a:gd name="T5" fmla="*/ 1429 h 1463"/>
              <a:gd name="T6" fmla="*/ 125 w 596"/>
              <a:gd name="T7" fmla="*/ 1406 h 1463"/>
              <a:gd name="T8" fmla="*/ 156 w 596"/>
              <a:gd name="T9" fmla="*/ 1372 h 1463"/>
              <a:gd name="T10" fmla="*/ 188 w 596"/>
              <a:gd name="T11" fmla="*/ 1326 h 1463"/>
              <a:gd name="T12" fmla="*/ 219 w 596"/>
              <a:gd name="T13" fmla="*/ 1267 h 1463"/>
              <a:gd name="T14" fmla="*/ 282 w 596"/>
              <a:gd name="T15" fmla="*/ 1096 h 1463"/>
              <a:gd name="T16" fmla="*/ 345 w 596"/>
              <a:gd name="T17" fmla="*/ 858 h 1463"/>
              <a:gd name="T18" fmla="*/ 407 w 596"/>
              <a:gd name="T19" fmla="*/ 571 h 1463"/>
              <a:gd name="T20" fmla="*/ 440 w 596"/>
              <a:gd name="T21" fmla="*/ 425 h 1463"/>
              <a:gd name="T22" fmla="*/ 470 w 596"/>
              <a:gd name="T23" fmla="*/ 288 h 1463"/>
              <a:gd name="T24" fmla="*/ 503 w 596"/>
              <a:gd name="T25" fmla="*/ 170 h 1463"/>
              <a:gd name="T26" fmla="*/ 533 w 596"/>
              <a:gd name="T27" fmla="*/ 78 h 1463"/>
              <a:gd name="T28" fmla="*/ 566 w 596"/>
              <a:gd name="T29" fmla="*/ 19 h 1463"/>
              <a:gd name="T30" fmla="*/ 596 w 596"/>
              <a:gd name="T31" fmla="*/ 0 h 1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596" h="1463">
                <a:moveTo>
                  <a:pt x="0" y="1463"/>
                </a:moveTo>
                <a:lnTo>
                  <a:pt x="63" y="1446"/>
                </a:lnTo>
                <a:lnTo>
                  <a:pt x="93" y="1429"/>
                </a:lnTo>
                <a:lnTo>
                  <a:pt x="125" y="1406"/>
                </a:lnTo>
                <a:lnTo>
                  <a:pt x="156" y="1372"/>
                </a:lnTo>
                <a:lnTo>
                  <a:pt x="188" y="1326"/>
                </a:lnTo>
                <a:lnTo>
                  <a:pt x="219" y="1267"/>
                </a:lnTo>
                <a:lnTo>
                  <a:pt x="282" y="1096"/>
                </a:lnTo>
                <a:lnTo>
                  <a:pt x="345" y="858"/>
                </a:lnTo>
                <a:lnTo>
                  <a:pt x="407" y="571"/>
                </a:lnTo>
                <a:lnTo>
                  <a:pt x="440" y="425"/>
                </a:lnTo>
                <a:lnTo>
                  <a:pt x="470" y="288"/>
                </a:lnTo>
                <a:lnTo>
                  <a:pt x="503" y="170"/>
                </a:lnTo>
                <a:lnTo>
                  <a:pt x="533" y="78"/>
                </a:lnTo>
                <a:lnTo>
                  <a:pt x="566" y="19"/>
                </a:lnTo>
                <a:lnTo>
                  <a:pt x="596" y="0"/>
                </a:lnTo>
              </a:path>
            </a:pathLst>
          </a:custGeom>
          <a:noFill/>
          <a:ln w="50800">
            <a:solidFill>
              <a:srgbClr val="00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296" name="Freeform 16">
            <a:extLst>
              <a:ext uri="{FF2B5EF4-FFF2-40B4-BE49-F238E27FC236}">
                <a16:creationId xmlns:a16="http://schemas.microsoft.com/office/drawing/2014/main" id="{D6E2C116-AE13-3A99-FEE3-DEF7E25FE96F}"/>
              </a:ext>
            </a:extLst>
          </p:cNvPr>
          <p:cNvSpPr>
            <a:spLocks/>
          </p:cNvSpPr>
          <p:nvPr/>
        </p:nvSpPr>
        <p:spPr bwMode="auto">
          <a:xfrm>
            <a:off x="1595438" y="2825750"/>
            <a:ext cx="6457950" cy="2400300"/>
          </a:xfrm>
          <a:custGeom>
            <a:avLst/>
            <a:gdLst>
              <a:gd name="T0" fmla="*/ 0 w 3755"/>
              <a:gd name="T1" fmla="*/ 0 h 1512"/>
              <a:gd name="T2" fmla="*/ 0 w 3755"/>
              <a:gd name="T3" fmla="*/ 1512 h 1512"/>
              <a:gd name="T4" fmla="*/ 3755 w 3755"/>
              <a:gd name="T5" fmla="*/ 1512 h 1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55" h="1512">
                <a:moveTo>
                  <a:pt x="0" y="0"/>
                </a:moveTo>
                <a:lnTo>
                  <a:pt x="0" y="1512"/>
                </a:lnTo>
                <a:lnTo>
                  <a:pt x="3755" y="1512"/>
                </a:lnTo>
              </a:path>
            </a:pathLst>
          </a:custGeom>
          <a:noFill/>
          <a:ln w="26988">
            <a:solidFill>
              <a:srgbClr val="CDCDC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297" name="Line 17">
            <a:extLst>
              <a:ext uri="{FF2B5EF4-FFF2-40B4-BE49-F238E27FC236}">
                <a16:creationId xmlns:a16="http://schemas.microsoft.com/office/drawing/2014/main" id="{5FFBA34F-035A-1234-EBA4-13237863A92B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2888" y="2825750"/>
            <a:ext cx="82550" cy="1588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298" name="Line 18">
            <a:extLst>
              <a:ext uri="{FF2B5EF4-FFF2-40B4-BE49-F238E27FC236}">
                <a16:creationId xmlns:a16="http://schemas.microsoft.com/office/drawing/2014/main" id="{A9A9C687-A0B9-A103-3895-299C93E14F09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2888" y="3067050"/>
            <a:ext cx="82550" cy="1588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299" name="Line 19">
            <a:extLst>
              <a:ext uri="{FF2B5EF4-FFF2-40B4-BE49-F238E27FC236}">
                <a16:creationId xmlns:a16="http://schemas.microsoft.com/office/drawing/2014/main" id="{844AB05D-786D-AA67-FDA8-C1D5EE9CCB07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2888" y="3305175"/>
            <a:ext cx="82550" cy="1588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300" name="Line 20">
            <a:extLst>
              <a:ext uri="{FF2B5EF4-FFF2-40B4-BE49-F238E27FC236}">
                <a16:creationId xmlns:a16="http://schemas.microsoft.com/office/drawing/2014/main" id="{46C10316-14AC-4820-E1C6-8AB82F674CEE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2888" y="3546475"/>
            <a:ext cx="82550" cy="1588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301" name="Line 21">
            <a:extLst>
              <a:ext uri="{FF2B5EF4-FFF2-40B4-BE49-F238E27FC236}">
                <a16:creationId xmlns:a16="http://schemas.microsoft.com/office/drawing/2014/main" id="{64FFFB63-C897-794E-C631-EAA9B2ACA458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2888" y="3784600"/>
            <a:ext cx="82550" cy="1588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302" name="Line 22">
            <a:extLst>
              <a:ext uri="{FF2B5EF4-FFF2-40B4-BE49-F238E27FC236}">
                <a16:creationId xmlns:a16="http://schemas.microsoft.com/office/drawing/2014/main" id="{CA36866D-D0FA-A383-8EBC-3D28A34A1DBB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2888" y="4027488"/>
            <a:ext cx="82550" cy="1587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303" name="Line 23">
            <a:extLst>
              <a:ext uri="{FF2B5EF4-FFF2-40B4-BE49-F238E27FC236}">
                <a16:creationId xmlns:a16="http://schemas.microsoft.com/office/drawing/2014/main" id="{9BBD4DCE-BFB3-BCB1-BF6D-1DC280269BA4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2888" y="4265613"/>
            <a:ext cx="82550" cy="1587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304" name="Line 24">
            <a:extLst>
              <a:ext uri="{FF2B5EF4-FFF2-40B4-BE49-F238E27FC236}">
                <a16:creationId xmlns:a16="http://schemas.microsoft.com/office/drawing/2014/main" id="{C22996AF-077E-93AA-7A37-B7AC723B07FE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2888" y="4506913"/>
            <a:ext cx="82550" cy="1587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305" name="Line 25">
            <a:extLst>
              <a:ext uri="{FF2B5EF4-FFF2-40B4-BE49-F238E27FC236}">
                <a16:creationId xmlns:a16="http://schemas.microsoft.com/office/drawing/2014/main" id="{03E5F143-6576-0109-ED7E-B015BA04D162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2888" y="4745038"/>
            <a:ext cx="82550" cy="1587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306" name="Line 26">
            <a:extLst>
              <a:ext uri="{FF2B5EF4-FFF2-40B4-BE49-F238E27FC236}">
                <a16:creationId xmlns:a16="http://schemas.microsoft.com/office/drawing/2014/main" id="{587F58F4-E133-6EDC-A5C5-8189A018FC9E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2888" y="4986338"/>
            <a:ext cx="82550" cy="1587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307" name="Line 27">
            <a:extLst>
              <a:ext uri="{FF2B5EF4-FFF2-40B4-BE49-F238E27FC236}">
                <a16:creationId xmlns:a16="http://schemas.microsoft.com/office/drawing/2014/main" id="{649647E6-BE7D-CBC1-1366-09F9F3B0C410}"/>
              </a:ext>
            </a:extLst>
          </p:cNvPr>
          <p:cNvSpPr>
            <a:spLocks noChangeShapeType="1"/>
          </p:cNvSpPr>
          <p:nvPr/>
        </p:nvSpPr>
        <p:spPr bwMode="auto">
          <a:xfrm>
            <a:off x="8053388" y="5226050"/>
            <a:ext cx="1587" cy="30163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308" name="Line 28">
            <a:extLst>
              <a:ext uri="{FF2B5EF4-FFF2-40B4-BE49-F238E27FC236}">
                <a16:creationId xmlns:a16="http://schemas.microsoft.com/office/drawing/2014/main" id="{EC689006-5F00-13B3-E51B-585A1A85955F}"/>
              </a:ext>
            </a:extLst>
          </p:cNvPr>
          <p:cNvSpPr>
            <a:spLocks noChangeShapeType="1"/>
          </p:cNvSpPr>
          <p:nvPr/>
        </p:nvSpPr>
        <p:spPr bwMode="auto">
          <a:xfrm>
            <a:off x="7408863" y="5226050"/>
            <a:ext cx="1587" cy="30163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309" name="Line 29">
            <a:extLst>
              <a:ext uri="{FF2B5EF4-FFF2-40B4-BE49-F238E27FC236}">
                <a16:creationId xmlns:a16="http://schemas.microsoft.com/office/drawing/2014/main" id="{4E2C5EFB-A785-ECD2-9447-15ECEEA78BFF}"/>
              </a:ext>
            </a:extLst>
          </p:cNvPr>
          <p:cNvSpPr>
            <a:spLocks noChangeShapeType="1"/>
          </p:cNvSpPr>
          <p:nvPr/>
        </p:nvSpPr>
        <p:spPr bwMode="auto">
          <a:xfrm>
            <a:off x="6761163" y="5226050"/>
            <a:ext cx="1587" cy="30163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310" name="Line 30">
            <a:extLst>
              <a:ext uri="{FF2B5EF4-FFF2-40B4-BE49-F238E27FC236}">
                <a16:creationId xmlns:a16="http://schemas.microsoft.com/office/drawing/2014/main" id="{14FB5786-A5FA-F167-6550-23C162B0D4AC}"/>
              </a:ext>
            </a:extLst>
          </p:cNvPr>
          <p:cNvSpPr>
            <a:spLocks noChangeShapeType="1"/>
          </p:cNvSpPr>
          <p:nvPr/>
        </p:nvSpPr>
        <p:spPr bwMode="auto">
          <a:xfrm>
            <a:off x="6113463" y="5226050"/>
            <a:ext cx="1587" cy="30163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311" name="Line 31">
            <a:extLst>
              <a:ext uri="{FF2B5EF4-FFF2-40B4-BE49-F238E27FC236}">
                <a16:creationId xmlns:a16="http://schemas.microsoft.com/office/drawing/2014/main" id="{2D4B4CC8-70D3-C497-B307-5D6CC0745041}"/>
              </a:ext>
            </a:extLst>
          </p:cNvPr>
          <p:cNvSpPr>
            <a:spLocks noChangeShapeType="1"/>
          </p:cNvSpPr>
          <p:nvPr/>
        </p:nvSpPr>
        <p:spPr bwMode="auto">
          <a:xfrm>
            <a:off x="5468938" y="5226050"/>
            <a:ext cx="1587" cy="30163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312" name="Line 32">
            <a:extLst>
              <a:ext uri="{FF2B5EF4-FFF2-40B4-BE49-F238E27FC236}">
                <a16:creationId xmlns:a16="http://schemas.microsoft.com/office/drawing/2014/main" id="{E0B8A681-CE9E-7069-F07C-EE44373A5D35}"/>
              </a:ext>
            </a:extLst>
          </p:cNvPr>
          <p:cNvSpPr>
            <a:spLocks noChangeShapeType="1"/>
          </p:cNvSpPr>
          <p:nvPr/>
        </p:nvSpPr>
        <p:spPr bwMode="auto">
          <a:xfrm>
            <a:off x="4824413" y="5226050"/>
            <a:ext cx="1587" cy="30163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313" name="Line 33">
            <a:extLst>
              <a:ext uri="{FF2B5EF4-FFF2-40B4-BE49-F238E27FC236}">
                <a16:creationId xmlns:a16="http://schemas.microsoft.com/office/drawing/2014/main" id="{B2D552EA-6390-714C-3D54-E85873084FE4}"/>
              </a:ext>
            </a:extLst>
          </p:cNvPr>
          <p:cNvSpPr>
            <a:spLocks noChangeShapeType="1"/>
          </p:cNvSpPr>
          <p:nvPr/>
        </p:nvSpPr>
        <p:spPr bwMode="auto">
          <a:xfrm>
            <a:off x="4176713" y="5226050"/>
            <a:ext cx="3175" cy="30163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314" name="Line 34">
            <a:extLst>
              <a:ext uri="{FF2B5EF4-FFF2-40B4-BE49-F238E27FC236}">
                <a16:creationId xmlns:a16="http://schemas.microsoft.com/office/drawing/2014/main" id="{3DE75879-0BB8-AC18-9370-2B10086071B1}"/>
              </a:ext>
            </a:extLst>
          </p:cNvPr>
          <p:cNvSpPr>
            <a:spLocks noChangeShapeType="1"/>
          </p:cNvSpPr>
          <p:nvPr/>
        </p:nvSpPr>
        <p:spPr bwMode="auto">
          <a:xfrm>
            <a:off x="3532188" y="5226050"/>
            <a:ext cx="1587" cy="30163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315" name="Line 35">
            <a:extLst>
              <a:ext uri="{FF2B5EF4-FFF2-40B4-BE49-F238E27FC236}">
                <a16:creationId xmlns:a16="http://schemas.microsoft.com/office/drawing/2014/main" id="{75923CF0-997C-4E46-FE2B-D835365068CB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7663" y="5226050"/>
            <a:ext cx="1587" cy="30163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316" name="Line 36">
            <a:extLst>
              <a:ext uri="{FF2B5EF4-FFF2-40B4-BE49-F238E27FC236}">
                <a16:creationId xmlns:a16="http://schemas.microsoft.com/office/drawing/2014/main" id="{7712DEA2-1A62-3086-E528-A7ED4DB09199}"/>
              </a:ext>
            </a:extLst>
          </p:cNvPr>
          <p:cNvSpPr>
            <a:spLocks noChangeShapeType="1"/>
          </p:cNvSpPr>
          <p:nvPr/>
        </p:nvSpPr>
        <p:spPr bwMode="auto">
          <a:xfrm>
            <a:off x="2241550" y="5226050"/>
            <a:ext cx="1588" cy="30163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317" name="Rectangle 37">
            <a:extLst>
              <a:ext uri="{FF2B5EF4-FFF2-40B4-BE49-F238E27FC236}">
                <a16:creationId xmlns:a16="http://schemas.microsoft.com/office/drawing/2014/main" id="{68EA7635-EA5C-3293-D6C4-5B526781A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5475" y="5106988"/>
            <a:ext cx="822325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2" charset="2"/>
              </a:rPr>
              <a:t></a:t>
            </a:r>
          </a:p>
        </p:txBody>
      </p:sp>
      <p:sp>
        <p:nvSpPr>
          <p:cNvPr id="97318" name="Rectangle 38">
            <a:extLst>
              <a:ext uri="{FF2B5EF4-FFF2-40B4-BE49-F238E27FC236}">
                <a16:creationId xmlns:a16="http://schemas.microsoft.com/office/drawing/2014/main" id="{0E775FEF-471C-B457-C051-2D44D383DE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3238" y="3544888"/>
            <a:ext cx="2033587" cy="118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Sampling distribution of median</a:t>
            </a:r>
          </a:p>
        </p:txBody>
      </p:sp>
      <p:sp>
        <p:nvSpPr>
          <p:cNvPr id="97319" name="Rectangle 39">
            <a:extLst>
              <a:ext uri="{FF2B5EF4-FFF2-40B4-BE49-F238E27FC236}">
                <a16:creationId xmlns:a16="http://schemas.microsoft.com/office/drawing/2014/main" id="{CD606412-A9F2-786D-0892-B31CB4D50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3550" y="2778125"/>
            <a:ext cx="2157413" cy="118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Sampling distribution of mean</a:t>
            </a:r>
          </a:p>
        </p:txBody>
      </p:sp>
      <p:sp>
        <p:nvSpPr>
          <p:cNvPr id="97320" name="Line 40">
            <a:extLst>
              <a:ext uri="{FF2B5EF4-FFF2-40B4-BE49-F238E27FC236}">
                <a16:creationId xmlns:a16="http://schemas.microsoft.com/office/drawing/2014/main" id="{0118FA23-987D-0B4B-7ABB-6B7D3919C28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32200" y="3035300"/>
            <a:ext cx="1058863" cy="2413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7321" name="Line 41">
            <a:extLst>
              <a:ext uri="{FF2B5EF4-FFF2-40B4-BE49-F238E27FC236}">
                <a16:creationId xmlns:a16="http://schemas.microsoft.com/office/drawing/2014/main" id="{BCA573A2-365B-1BD7-9956-C6E6658AC64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26150" y="4127500"/>
            <a:ext cx="742950" cy="660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F77B0DC9-0B1A-C815-F367-2C59E50395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r>
              <a:rPr lang="en-US" altLang="en-US"/>
              <a:t>Consistency</a:t>
            </a:r>
          </a:p>
        </p:txBody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E415B70C-F496-B091-9643-6E354A776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138" y="2103438"/>
            <a:ext cx="7854950" cy="3544887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32" name="Freeform 4">
            <a:extLst>
              <a:ext uri="{FF2B5EF4-FFF2-40B4-BE49-F238E27FC236}">
                <a16:creationId xmlns:a16="http://schemas.microsoft.com/office/drawing/2014/main" id="{5B104A7D-BE59-2186-A744-C1EDB8D69C68}"/>
              </a:ext>
            </a:extLst>
          </p:cNvPr>
          <p:cNvSpPr>
            <a:spLocks/>
          </p:cNvSpPr>
          <p:nvPr/>
        </p:nvSpPr>
        <p:spPr bwMode="auto">
          <a:xfrm>
            <a:off x="4810125" y="3540125"/>
            <a:ext cx="2270125" cy="1673225"/>
          </a:xfrm>
          <a:custGeom>
            <a:avLst/>
            <a:gdLst>
              <a:gd name="T0" fmla="*/ 1320 w 1320"/>
              <a:gd name="T1" fmla="*/ 1054 h 1054"/>
              <a:gd name="T2" fmla="*/ 1181 w 1320"/>
              <a:gd name="T3" fmla="*/ 1041 h 1054"/>
              <a:gd name="T4" fmla="*/ 1113 w 1320"/>
              <a:gd name="T5" fmla="*/ 1029 h 1054"/>
              <a:gd name="T6" fmla="*/ 1042 w 1320"/>
              <a:gd name="T7" fmla="*/ 1012 h 1054"/>
              <a:gd name="T8" fmla="*/ 974 w 1320"/>
              <a:gd name="T9" fmla="*/ 989 h 1054"/>
              <a:gd name="T10" fmla="*/ 903 w 1320"/>
              <a:gd name="T11" fmla="*/ 955 h 1054"/>
              <a:gd name="T12" fmla="*/ 835 w 1320"/>
              <a:gd name="T13" fmla="*/ 913 h 1054"/>
              <a:gd name="T14" fmla="*/ 696 w 1320"/>
              <a:gd name="T15" fmla="*/ 790 h 1054"/>
              <a:gd name="T16" fmla="*/ 556 w 1320"/>
              <a:gd name="T17" fmla="*/ 619 h 1054"/>
              <a:gd name="T18" fmla="*/ 417 w 1320"/>
              <a:gd name="T19" fmla="*/ 411 h 1054"/>
              <a:gd name="T20" fmla="*/ 349 w 1320"/>
              <a:gd name="T21" fmla="*/ 307 h 1054"/>
              <a:gd name="T22" fmla="*/ 278 w 1320"/>
              <a:gd name="T23" fmla="*/ 208 h 1054"/>
              <a:gd name="T24" fmla="*/ 210 w 1320"/>
              <a:gd name="T25" fmla="*/ 122 h 1054"/>
              <a:gd name="T26" fmla="*/ 139 w 1320"/>
              <a:gd name="T27" fmla="*/ 56 h 1054"/>
              <a:gd name="T28" fmla="*/ 71 w 1320"/>
              <a:gd name="T29" fmla="*/ 14 h 1054"/>
              <a:gd name="T30" fmla="*/ 0 w 1320"/>
              <a:gd name="T31" fmla="*/ 0 h 10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320" h="1054">
                <a:moveTo>
                  <a:pt x="1320" y="1054"/>
                </a:moveTo>
                <a:lnTo>
                  <a:pt x="1181" y="1041"/>
                </a:lnTo>
                <a:lnTo>
                  <a:pt x="1113" y="1029"/>
                </a:lnTo>
                <a:lnTo>
                  <a:pt x="1042" y="1012"/>
                </a:lnTo>
                <a:lnTo>
                  <a:pt x="974" y="989"/>
                </a:lnTo>
                <a:lnTo>
                  <a:pt x="903" y="955"/>
                </a:lnTo>
                <a:lnTo>
                  <a:pt x="835" y="913"/>
                </a:lnTo>
                <a:lnTo>
                  <a:pt x="696" y="790"/>
                </a:lnTo>
                <a:lnTo>
                  <a:pt x="556" y="619"/>
                </a:lnTo>
                <a:lnTo>
                  <a:pt x="417" y="411"/>
                </a:lnTo>
                <a:lnTo>
                  <a:pt x="349" y="307"/>
                </a:lnTo>
                <a:lnTo>
                  <a:pt x="278" y="208"/>
                </a:lnTo>
                <a:lnTo>
                  <a:pt x="210" y="122"/>
                </a:lnTo>
                <a:lnTo>
                  <a:pt x="139" y="56"/>
                </a:lnTo>
                <a:lnTo>
                  <a:pt x="71" y="14"/>
                </a:lnTo>
                <a:lnTo>
                  <a:pt x="0" y="0"/>
                </a:lnTo>
              </a:path>
            </a:pathLst>
          </a:custGeom>
          <a:noFill/>
          <a:ln w="5080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33" name="Freeform 5">
            <a:extLst>
              <a:ext uri="{FF2B5EF4-FFF2-40B4-BE49-F238E27FC236}">
                <a16:creationId xmlns:a16="http://schemas.microsoft.com/office/drawing/2014/main" id="{1A1591F7-A82F-E7A9-4E71-AC99015862D4}"/>
              </a:ext>
            </a:extLst>
          </p:cNvPr>
          <p:cNvSpPr>
            <a:spLocks/>
          </p:cNvSpPr>
          <p:nvPr/>
        </p:nvSpPr>
        <p:spPr bwMode="auto">
          <a:xfrm>
            <a:off x="2540000" y="3540125"/>
            <a:ext cx="2270125" cy="1673225"/>
          </a:xfrm>
          <a:custGeom>
            <a:avLst/>
            <a:gdLst>
              <a:gd name="T0" fmla="*/ 0 w 1320"/>
              <a:gd name="T1" fmla="*/ 1054 h 1054"/>
              <a:gd name="T2" fmla="*/ 139 w 1320"/>
              <a:gd name="T3" fmla="*/ 1041 h 1054"/>
              <a:gd name="T4" fmla="*/ 209 w 1320"/>
              <a:gd name="T5" fmla="*/ 1029 h 1054"/>
              <a:gd name="T6" fmla="*/ 278 w 1320"/>
              <a:gd name="T7" fmla="*/ 1012 h 1054"/>
              <a:gd name="T8" fmla="*/ 346 w 1320"/>
              <a:gd name="T9" fmla="*/ 989 h 1054"/>
              <a:gd name="T10" fmla="*/ 417 w 1320"/>
              <a:gd name="T11" fmla="*/ 955 h 1054"/>
              <a:gd name="T12" fmla="*/ 486 w 1320"/>
              <a:gd name="T13" fmla="*/ 913 h 1054"/>
              <a:gd name="T14" fmla="*/ 625 w 1320"/>
              <a:gd name="T15" fmla="*/ 790 h 1054"/>
              <a:gd name="T16" fmla="*/ 764 w 1320"/>
              <a:gd name="T17" fmla="*/ 619 h 1054"/>
              <a:gd name="T18" fmla="*/ 903 w 1320"/>
              <a:gd name="T19" fmla="*/ 411 h 1054"/>
              <a:gd name="T20" fmla="*/ 973 w 1320"/>
              <a:gd name="T21" fmla="*/ 307 h 1054"/>
              <a:gd name="T22" fmla="*/ 1042 w 1320"/>
              <a:gd name="T23" fmla="*/ 208 h 1054"/>
              <a:gd name="T24" fmla="*/ 1112 w 1320"/>
              <a:gd name="T25" fmla="*/ 122 h 1054"/>
              <a:gd name="T26" fmla="*/ 1181 w 1320"/>
              <a:gd name="T27" fmla="*/ 56 h 1054"/>
              <a:gd name="T28" fmla="*/ 1252 w 1320"/>
              <a:gd name="T29" fmla="*/ 14 h 1054"/>
              <a:gd name="T30" fmla="*/ 1320 w 1320"/>
              <a:gd name="T31" fmla="*/ 0 h 10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320" h="1054">
                <a:moveTo>
                  <a:pt x="0" y="1054"/>
                </a:moveTo>
                <a:lnTo>
                  <a:pt x="139" y="1041"/>
                </a:lnTo>
                <a:lnTo>
                  <a:pt x="209" y="1029"/>
                </a:lnTo>
                <a:lnTo>
                  <a:pt x="278" y="1012"/>
                </a:lnTo>
                <a:lnTo>
                  <a:pt x="346" y="989"/>
                </a:lnTo>
                <a:lnTo>
                  <a:pt x="417" y="955"/>
                </a:lnTo>
                <a:lnTo>
                  <a:pt x="486" y="913"/>
                </a:lnTo>
                <a:lnTo>
                  <a:pt x="625" y="790"/>
                </a:lnTo>
                <a:lnTo>
                  <a:pt x="764" y="619"/>
                </a:lnTo>
                <a:lnTo>
                  <a:pt x="903" y="411"/>
                </a:lnTo>
                <a:lnTo>
                  <a:pt x="973" y="307"/>
                </a:lnTo>
                <a:lnTo>
                  <a:pt x="1042" y="208"/>
                </a:lnTo>
                <a:lnTo>
                  <a:pt x="1112" y="122"/>
                </a:lnTo>
                <a:lnTo>
                  <a:pt x="1181" y="56"/>
                </a:lnTo>
                <a:lnTo>
                  <a:pt x="1252" y="14"/>
                </a:lnTo>
                <a:lnTo>
                  <a:pt x="1320" y="0"/>
                </a:lnTo>
              </a:path>
            </a:pathLst>
          </a:custGeom>
          <a:noFill/>
          <a:ln w="5080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34" name="Rectangle 6">
            <a:extLst>
              <a:ext uri="{FF2B5EF4-FFF2-40B4-BE49-F238E27FC236}">
                <a16:creationId xmlns:a16="http://schemas.microsoft.com/office/drawing/2014/main" id="{9E28487A-2007-1F31-1614-C7D72345D6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9700" y="5257800"/>
            <a:ext cx="915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3000" b="1">
                <a:solidFill>
                  <a:srgbClr val="CDCDCD"/>
                </a:solidFill>
                <a:latin typeface="Times New Roman" panose="02020603050405020304" pitchFamily="18" charset="0"/>
              </a:rPr>
              <a:t>Xbar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9335" name="Rectangle 7">
            <a:extLst>
              <a:ext uri="{FF2B5EF4-FFF2-40B4-BE49-F238E27FC236}">
                <a16:creationId xmlns:a16="http://schemas.microsoft.com/office/drawing/2014/main" id="{2D3C3520-8C11-A655-E180-9E2B48D3E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8550" y="2257425"/>
            <a:ext cx="25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3000" b="1">
                <a:solidFill>
                  <a:srgbClr val="CDCDCD"/>
                </a:solidFill>
                <a:latin typeface="Times New Roman" panose="02020603050405020304" pitchFamily="18" charset="0"/>
              </a:rPr>
              <a:t>P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9336" name="Rectangle 8">
            <a:extLst>
              <a:ext uri="{FF2B5EF4-FFF2-40B4-BE49-F238E27FC236}">
                <a16:creationId xmlns:a16="http://schemas.microsoft.com/office/drawing/2014/main" id="{269A2C21-2553-2B62-B16A-1D2D179CA3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0013" y="2257425"/>
            <a:ext cx="1381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3000" b="1">
                <a:solidFill>
                  <a:srgbClr val="CDCDCD"/>
                </a:solidFill>
                <a:latin typeface="Times New Roman" panose="02020603050405020304" pitchFamily="18" charset="0"/>
              </a:rPr>
              <a:t>(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9337" name="Rectangle 9">
            <a:extLst>
              <a:ext uri="{FF2B5EF4-FFF2-40B4-BE49-F238E27FC236}">
                <a16:creationId xmlns:a16="http://schemas.microsoft.com/office/drawing/2014/main" id="{5A695130-13B8-4820-DC74-6953F6C39B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5900" y="2286000"/>
            <a:ext cx="915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3000" b="1">
                <a:solidFill>
                  <a:srgbClr val="CDCDCD"/>
                </a:solidFill>
                <a:latin typeface="Times New Roman" panose="02020603050405020304" pitchFamily="18" charset="0"/>
              </a:rPr>
              <a:t>Xbar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9338" name="Rectangle 10">
            <a:extLst>
              <a:ext uri="{FF2B5EF4-FFF2-40B4-BE49-F238E27FC236}">
                <a16:creationId xmlns:a16="http://schemas.microsoft.com/office/drawing/2014/main" id="{3EDB7569-772D-5C29-7B37-1E43B8491B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0938" y="2257425"/>
            <a:ext cx="1381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3000" b="1">
                <a:solidFill>
                  <a:srgbClr val="CDCDCD"/>
                </a:solidFill>
                <a:latin typeface="Times New Roman" panose="02020603050405020304" pitchFamily="18" charset="0"/>
              </a:rPr>
              <a:t>)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9339" name="Rectangle 11">
            <a:extLst>
              <a:ext uri="{FF2B5EF4-FFF2-40B4-BE49-F238E27FC236}">
                <a16:creationId xmlns:a16="http://schemas.microsoft.com/office/drawing/2014/main" id="{568AA44F-68E6-A1B3-6181-18C90A22B2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3883025"/>
            <a:ext cx="298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3000" b="1">
                <a:solidFill>
                  <a:srgbClr val="FF0000"/>
                </a:solidFill>
                <a:latin typeface="Times New Roman" panose="02020603050405020304" pitchFamily="18" charset="0"/>
              </a:rPr>
              <a:t>A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9340" name="Rectangle 12">
            <a:extLst>
              <a:ext uri="{FF2B5EF4-FFF2-40B4-BE49-F238E27FC236}">
                <a16:creationId xmlns:a16="http://schemas.microsoft.com/office/drawing/2014/main" id="{7555519C-577E-6E55-E1EB-0E509630D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3538" y="2849563"/>
            <a:ext cx="2746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3000" b="1">
                <a:solidFill>
                  <a:srgbClr val="00FFFF"/>
                </a:solidFill>
                <a:latin typeface="Times New Roman" panose="02020603050405020304" pitchFamily="18" charset="0"/>
              </a:rPr>
              <a:t>B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9341" name="Line 13">
            <a:extLst>
              <a:ext uri="{FF2B5EF4-FFF2-40B4-BE49-F238E27FC236}">
                <a16:creationId xmlns:a16="http://schemas.microsoft.com/office/drawing/2014/main" id="{B2CBBC36-8E6A-42FC-9BE2-DD5854A279A7}"/>
              </a:ext>
            </a:extLst>
          </p:cNvPr>
          <p:cNvSpPr>
            <a:spLocks noChangeShapeType="1"/>
          </p:cNvSpPr>
          <p:nvPr/>
        </p:nvSpPr>
        <p:spPr bwMode="auto">
          <a:xfrm>
            <a:off x="4824413" y="2903538"/>
            <a:ext cx="1587" cy="2322512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42" name="Freeform 14">
            <a:extLst>
              <a:ext uri="{FF2B5EF4-FFF2-40B4-BE49-F238E27FC236}">
                <a16:creationId xmlns:a16="http://schemas.microsoft.com/office/drawing/2014/main" id="{6911EB9D-E942-3C9A-0BFD-5CA78AC524AC}"/>
              </a:ext>
            </a:extLst>
          </p:cNvPr>
          <p:cNvSpPr>
            <a:spLocks/>
          </p:cNvSpPr>
          <p:nvPr/>
        </p:nvSpPr>
        <p:spPr bwMode="auto">
          <a:xfrm>
            <a:off x="4810125" y="2890838"/>
            <a:ext cx="1025525" cy="2322512"/>
          </a:xfrm>
          <a:custGeom>
            <a:avLst/>
            <a:gdLst>
              <a:gd name="T0" fmla="*/ 596 w 596"/>
              <a:gd name="T1" fmla="*/ 1463 h 1463"/>
              <a:gd name="T2" fmla="*/ 534 w 596"/>
              <a:gd name="T3" fmla="*/ 1446 h 1463"/>
              <a:gd name="T4" fmla="*/ 503 w 596"/>
              <a:gd name="T5" fmla="*/ 1429 h 1463"/>
              <a:gd name="T6" fmla="*/ 471 w 596"/>
              <a:gd name="T7" fmla="*/ 1406 h 1463"/>
              <a:gd name="T8" fmla="*/ 440 w 596"/>
              <a:gd name="T9" fmla="*/ 1372 h 1463"/>
              <a:gd name="T10" fmla="*/ 408 w 596"/>
              <a:gd name="T11" fmla="*/ 1326 h 1463"/>
              <a:gd name="T12" fmla="*/ 377 w 596"/>
              <a:gd name="T13" fmla="*/ 1267 h 1463"/>
              <a:gd name="T14" fmla="*/ 314 w 596"/>
              <a:gd name="T15" fmla="*/ 1096 h 1463"/>
              <a:gd name="T16" fmla="*/ 252 w 596"/>
              <a:gd name="T17" fmla="*/ 858 h 1463"/>
              <a:gd name="T18" fmla="*/ 189 w 596"/>
              <a:gd name="T19" fmla="*/ 571 h 1463"/>
              <a:gd name="T20" fmla="*/ 158 w 596"/>
              <a:gd name="T21" fmla="*/ 425 h 1463"/>
              <a:gd name="T22" fmla="*/ 126 w 596"/>
              <a:gd name="T23" fmla="*/ 288 h 1463"/>
              <a:gd name="T24" fmla="*/ 95 w 596"/>
              <a:gd name="T25" fmla="*/ 170 h 1463"/>
              <a:gd name="T26" fmla="*/ 63 w 596"/>
              <a:gd name="T27" fmla="*/ 78 h 1463"/>
              <a:gd name="T28" fmla="*/ 32 w 596"/>
              <a:gd name="T29" fmla="*/ 19 h 1463"/>
              <a:gd name="T30" fmla="*/ 0 w 596"/>
              <a:gd name="T31" fmla="*/ 0 h 1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596" h="1463">
                <a:moveTo>
                  <a:pt x="596" y="1463"/>
                </a:moveTo>
                <a:lnTo>
                  <a:pt x="534" y="1446"/>
                </a:lnTo>
                <a:lnTo>
                  <a:pt x="503" y="1429"/>
                </a:lnTo>
                <a:lnTo>
                  <a:pt x="471" y="1406"/>
                </a:lnTo>
                <a:lnTo>
                  <a:pt x="440" y="1372"/>
                </a:lnTo>
                <a:lnTo>
                  <a:pt x="408" y="1326"/>
                </a:lnTo>
                <a:lnTo>
                  <a:pt x="377" y="1267"/>
                </a:lnTo>
                <a:lnTo>
                  <a:pt x="314" y="1096"/>
                </a:lnTo>
                <a:lnTo>
                  <a:pt x="252" y="858"/>
                </a:lnTo>
                <a:lnTo>
                  <a:pt x="189" y="571"/>
                </a:lnTo>
                <a:lnTo>
                  <a:pt x="158" y="425"/>
                </a:lnTo>
                <a:lnTo>
                  <a:pt x="126" y="288"/>
                </a:lnTo>
                <a:lnTo>
                  <a:pt x="95" y="170"/>
                </a:lnTo>
                <a:lnTo>
                  <a:pt x="63" y="78"/>
                </a:lnTo>
                <a:lnTo>
                  <a:pt x="32" y="19"/>
                </a:lnTo>
                <a:lnTo>
                  <a:pt x="0" y="0"/>
                </a:lnTo>
              </a:path>
            </a:pathLst>
          </a:custGeom>
          <a:noFill/>
          <a:ln w="50800">
            <a:solidFill>
              <a:srgbClr val="00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43" name="Freeform 15">
            <a:extLst>
              <a:ext uri="{FF2B5EF4-FFF2-40B4-BE49-F238E27FC236}">
                <a16:creationId xmlns:a16="http://schemas.microsoft.com/office/drawing/2014/main" id="{26A3EEAC-3D7E-8842-B157-CDE1878DDA15}"/>
              </a:ext>
            </a:extLst>
          </p:cNvPr>
          <p:cNvSpPr>
            <a:spLocks/>
          </p:cNvSpPr>
          <p:nvPr/>
        </p:nvSpPr>
        <p:spPr bwMode="auto">
          <a:xfrm>
            <a:off x="3784600" y="2890838"/>
            <a:ext cx="1025525" cy="2322512"/>
          </a:xfrm>
          <a:custGeom>
            <a:avLst/>
            <a:gdLst>
              <a:gd name="T0" fmla="*/ 0 w 596"/>
              <a:gd name="T1" fmla="*/ 1463 h 1463"/>
              <a:gd name="T2" fmla="*/ 63 w 596"/>
              <a:gd name="T3" fmla="*/ 1446 h 1463"/>
              <a:gd name="T4" fmla="*/ 93 w 596"/>
              <a:gd name="T5" fmla="*/ 1429 h 1463"/>
              <a:gd name="T6" fmla="*/ 125 w 596"/>
              <a:gd name="T7" fmla="*/ 1406 h 1463"/>
              <a:gd name="T8" fmla="*/ 156 w 596"/>
              <a:gd name="T9" fmla="*/ 1372 h 1463"/>
              <a:gd name="T10" fmla="*/ 188 w 596"/>
              <a:gd name="T11" fmla="*/ 1326 h 1463"/>
              <a:gd name="T12" fmla="*/ 219 w 596"/>
              <a:gd name="T13" fmla="*/ 1267 h 1463"/>
              <a:gd name="T14" fmla="*/ 282 w 596"/>
              <a:gd name="T15" fmla="*/ 1096 h 1463"/>
              <a:gd name="T16" fmla="*/ 345 w 596"/>
              <a:gd name="T17" fmla="*/ 858 h 1463"/>
              <a:gd name="T18" fmla="*/ 407 w 596"/>
              <a:gd name="T19" fmla="*/ 571 h 1463"/>
              <a:gd name="T20" fmla="*/ 440 w 596"/>
              <a:gd name="T21" fmla="*/ 425 h 1463"/>
              <a:gd name="T22" fmla="*/ 470 w 596"/>
              <a:gd name="T23" fmla="*/ 288 h 1463"/>
              <a:gd name="T24" fmla="*/ 503 w 596"/>
              <a:gd name="T25" fmla="*/ 170 h 1463"/>
              <a:gd name="T26" fmla="*/ 533 w 596"/>
              <a:gd name="T27" fmla="*/ 78 h 1463"/>
              <a:gd name="T28" fmla="*/ 566 w 596"/>
              <a:gd name="T29" fmla="*/ 19 h 1463"/>
              <a:gd name="T30" fmla="*/ 596 w 596"/>
              <a:gd name="T31" fmla="*/ 0 h 1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596" h="1463">
                <a:moveTo>
                  <a:pt x="0" y="1463"/>
                </a:moveTo>
                <a:lnTo>
                  <a:pt x="63" y="1446"/>
                </a:lnTo>
                <a:lnTo>
                  <a:pt x="93" y="1429"/>
                </a:lnTo>
                <a:lnTo>
                  <a:pt x="125" y="1406"/>
                </a:lnTo>
                <a:lnTo>
                  <a:pt x="156" y="1372"/>
                </a:lnTo>
                <a:lnTo>
                  <a:pt x="188" y="1326"/>
                </a:lnTo>
                <a:lnTo>
                  <a:pt x="219" y="1267"/>
                </a:lnTo>
                <a:lnTo>
                  <a:pt x="282" y="1096"/>
                </a:lnTo>
                <a:lnTo>
                  <a:pt x="345" y="858"/>
                </a:lnTo>
                <a:lnTo>
                  <a:pt x="407" y="571"/>
                </a:lnTo>
                <a:lnTo>
                  <a:pt x="440" y="425"/>
                </a:lnTo>
                <a:lnTo>
                  <a:pt x="470" y="288"/>
                </a:lnTo>
                <a:lnTo>
                  <a:pt x="503" y="170"/>
                </a:lnTo>
                <a:lnTo>
                  <a:pt x="533" y="78"/>
                </a:lnTo>
                <a:lnTo>
                  <a:pt x="566" y="19"/>
                </a:lnTo>
                <a:lnTo>
                  <a:pt x="596" y="0"/>
                </a:lnTo>
              </a:path>
            </a:pathLst>
          </a:custGeom>
          <a:noFill/>
          <a:ln w="50800">
            <a:solidFill>
              <a:srgbClr val="00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44" name="Freeform 16">
            <a:extLst>
              <a:ext uri="{FF2B5EF4-FFF2-40B4-BE49-F238E27FC236}">
                <a16:creationId xmlns:a16="http://schemas.microsoft.com/office/drawing/2014/main" id="{D4B0F168-1171-2B80-E819-1426920DB1EE}"/>
              </a:ext>
            </a:extLst>
          </p:cNvPr>
          <p:cNvSpPr>
            <a:spLocks/>
          </p:cNvSpPr>
          <p:nvPr/>
        </p:nvSpPr>
        <p:spPr bwMode="auto">
          <a:xfrm>
            <a:off x="1595438" y="2825750"/>
            <a:ext cx="6457950" cy="2400300"/>
          </a:xfrm>
          <a:custGeom>
            <a:avLst/>
            <a:gdLst>
              <a:gd name="T0" fmla="*/ 0 w 3755"/>
              <a:gd name="T1" fmla="*/ 0 h 1512"/>
              <a:gd name="T2" fmla="*/ 0 w 3755"/>
              <a:gd name="T3" fmla="*/ 1512 h 1512"/>
              <a:gd name="T4" fmla="*/ 3755 w 3755"/>
              <a:gd name="T5" fmla="*/ 1512 h 1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55" h="1512">
                <a:moveTo>
                  <a:pt x="0" y="0"/>
                </a:moveTo>
                <a:lnTo>
                  <a:pt x="0" y="1512"/>
                </a:lnTo>
                <a:lnTo>
                  <a:pt x="3755" y="1512"/>
                </a:lnTo>
              </a:path>
            </a:pathLst>
          </a:custGeom>
          <a:noFill/>
          <a:ln w="26988">
            <a:solidFill>
              <a:srgbClr val="CDCDC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45" name="Line 17">
            <a:extLst>
              <a:ext uri="{FF2B5EF4-FFF2-40B4-BE49-F238E27FC236}">
                <a16:creationId xmlns:a16="http://schemas.microsoft.com/office/drawing/2014/main" id="{AECC4EA4-918C-DB7D-59AB-9E27B41BBC9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2888" y="2825750"/>
            <a:ext cx="82550" cy="1588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46" name="Line 18">
            <a:extLst>
              <a:ext uri="{FF2B5EF4-FFF2-40B4-BE49-F238E27FC236}">
                <a16:creationId xmlns:a16="http://schemas.microsoft.com/office/drawing/2014/main" id="{937F8F5E-1681-CE74-1E5F-1615004442F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2888" y="3067050"/>
            <a:ext cx="82550" cy="1588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47" name="Line 19">
            <a:extLst>
              <a:ext uri="{FF2B5EF4-FFF2-40B4-BE49-F238E27FC236}">
                <a16:creationId xmlns:a16="http://schemas.microsoft.com/office/drawing/2014/main" id="{F8DE4A2B-F6BE-E507-A15A-8923413D12E4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2888" y="3305175"/>
            <a:ext cx="82550" cy="1588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48" name="Line 20">
            <a:extLst>
              <a:ext uri="{FF2B5EF4-FFF2-40B4-BE49-F238E27FC236}">
                <a16:creationId xmlns:a16="http://schemas.microsoft.com/office/drawing/2014/main" id="{ED07BFFD-7843-2672-5527-863D1C2DFF1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2888" y="3546475"/>
            <a:ext cx="82550" cy="1588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49" name="Line 21">
            <a:extLst>
              <a:ext uri="{FF2B5EF4-FFF2-40B4-BE49-F238E27FC236}">
                <a16:creationId xmlns:a16="http://schemas.microsoft.com/office/drawing/2014/main" id="{3315A776-97D8-225D-68CC-29BE3ED8017E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2888" y="3784600"/>
            <a:ext cx="82550" cy="1588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50" name="Line 22">
            <a:extLst>
              <a:ext uri="{FF2B5EF4-FFF2-40B4-BE49-F238E27FC236}">
                <a16:creationId xmlns:a16="http://schemas.microsoft.com/office/drawing/2014/main" id="{5773D9A8-9C60-8375-E744-72E78492906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2888" y="4027488"/>
            <a:ext cx="82550" cy="1587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51" name="Line 23">
            <a:extLst>
              <a:ext uri="{FF2B5EF4-FFF2-40B4-BE49-F238E27FC236}">
                <a16:creationId xmlns:a16="http://schemas.microsoft.com/office/drawing/2014/main" id="{1AFA1E73-112E-BDB4-3757-E74FD49D4D7D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2888" y="4265613"/>
            <a:ext cx="82550" cy="1587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52" name="Line 24">
            <a:extLst>
              <a:ext uri="{FF2B5EF4-FFF2-40B4-BE49-F238E27FC236}">
                <a16:creationId xmlns:a16="http://schemas.microsoft.com/office/drawing/2014/main" id="{0B14DF6B-57F4-BAE5-0F85-24F8F2B75705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2888" y="4506913"/>
            <a:ext cx="82550" cy="1587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53" name="Line 25">
            <a:extLst>
              <a:ext uri="{FF2B5EF4-FFF2-40B4-BE49-F238E27FC236}">
                <a16:creationId xmlns:a16="http://schemas.microsoft.com/office/drawing/2014/main" id="{39D6B404-61CA-EB49-B230-C6FC411A97EE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2888" y="4745038"/>
            <a:ext cx="82550" cy="1587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54" name="Line 26">
            <a:extLst>
              <a:ext uri="{FF2B5EF4-FFF2-40B4-BE49-F238E27FC236}">
                <a16:creationId xmlns:a16="http://schemas.microsoft.com/office/drawing/2014/main" id="{53B0C043-0523-D18F-073D-2EA255F85005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2888" y="4986338"/>
            <a:ext cx="82550" cy="1587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55" name="Line 27">
            <a:extLst>
              <a:ext uri="{FF2B5EF4-FFF2-40B4-BE49-F238E27FC236}">
                <a16:creationId xmlns:a16="http://schemas.microsoft.com/office/drawing/2014/main" id="{066BBFB9-A426-A199-1D1E-FB67F29F860A}"/>
              </a:ext>
            </a:extLst>
          </p:cNvPr>
          <p:cNvSpPr>
            <a:spLocks noChangeShapeType="1"/>
          </p:cNvSpPr>
          <p:nvPr/>
        </p:nvSpPr>
        <p:spPr bwMode="auto">
          <a:xfrm>
            <a:off x="8053388" y="5226050"/>
            <a:ext cx="1587" cy="30163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56" name="Line 28">
            <a:extLst>
              <a:ext uri="{FF2B5EF4-FFF2-40B4-BE49-F238E27FC236}">
                <a16:creationId xmlns:a16="http://schemas.microsoft.com/office/drawing/2014/main" id="{74A14496-A46E-B4C2-6EF4-512A91D136A5}"/>
              </a:ext>
            </a:extLst>
          </p:cNvPr>
          <p:cNvSpPr>
            <a:spLocks noChangeShapeType="1"/>
          </p:cNvSpPr>
          <p:nvPr/>
        </p:nvSpPr>
        <p:spPr bwMode="auto">
          <a:xfrm>
            <a:off x="7408863" y="5226050"/>
            <a:ext cx="1587" cy="30163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57" name="Line 29">
            <a:extLst>
              <a:ext uri="{FF2B5EF4-FFF2-40B4-BE49-F238E27FC236}">
                <a16:creationId xmlns:a16="http://schemas.microsoft.com/office/drawing/2014/main" id="{73972B1F-CF06-7A2F-30C7-FF5042B5BFB9}"/>
              </a:ext>
            </a:extLst>
          </p:cNvPr>
          <p:cNvSpPr>
            <a:spLocks noChangeShapeType="1"/>
          </p:cNvSpPr>
          <p:nvPr/>
        </p:nvSpPr>
        <p:spPr bwMode="auto">
          <a:xfrm>
            <a:off x="6761163" y="5226050"/>
            <a:ext cx="1587" cy="30163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58" name="Line 30">
            <a:extLst>
              <a:ext uri="{FF2B5EF4-FFF2-40B4-BE49-F238E27FC236}">
                <a16:creationId xmlns:a16="http://schemas.microsoft.com/office/drawing/2014/main" id="{29C51C44-952A-02C7-7279-FF832A4B62B5}"/>
              </a:ext>
            </a:extLst>
          </p:cNvPr>
          <p:cNvSpPr>
            <a:spLocks noChangeShapeType="1"/>
          </p:cNvSpPr>
          <p:nvPr/>
        </p:nvSpPr>
        <p:spPr bwMode="auto">
          <a:xfrm>
            <a:off x="6113463" y="5226050"/>
            <a:ext cx="1587" cy="30163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59" name="Line 31">
            <a:extLst>
              <a:ext uri="{FF2B5EF4-FFF2-40B4-BE49-F238E27FC236}">
                <a16:creationId xmlns:a16="http://schemas.microsoft.com/office/drawing/2014/main" id="{700BC14D-E074-66BA-1D4A-C1D6A6453FED}"/>
              </a:ext>
            </a:extLst>
          </p:cNvPr>
          <p:cNvSpPr>
            <a:spLocks noChangeShapeType="1"/>
          </p:cNvSpPr>
          <p:nvPr/>
        </p:nvSpPr>
        <p:spPr bwMode="auto">
          <a:xfrm>
            <a:off x="5468938" y="5226050"/>
            <a:ext cx="1587" cy="30163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60" name="Line 32">
            <a:extLst>
              <a:ext uri="{FF2B5EF4-FFF2-40B4-BE49-F238E27FC236}">
                <a16:creationId xmlns:a16="http://schemas.microsoft.com/office/drawing/2014/main" id="{B7BCF71F-2C9D-63A3-6EAE-F524FD88C00D}"/>
              </a:ext>
            </a:extLst>
          </p:cNvPr>
          <p:cNvSpPr>
            <a:spLocks noChangeShapeType="1"/>
          </p:cNvSpPr>
          <p:nvPr/>
        </p:nvSpPr>
        <p:spPr bwMode="auto">
          <a:xfrm>
            <a:off x="4824413" y="5226050"/>
            <a:ext cx="1587" cy="30163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61" name="Line 33">
            <a:extLst>
              <a:ext uri="{FF2B5EF4-FFF2-40B4-BE49-F238E27FC236}">
                <a16:creationId xmlns:a16="http://schemas.microsoft.com/office/drawing/2014/main" id="{7534CEFC-E9C6-341E-4AAE-654791EE1204}"/>
              </a:ext>
            </a:extLst>
          </p:cNvPr>
          <p:cNvSpPr>
            <a:spLocks noChangeShapeType="1"/>
          </p:cNvSpPr>
          <p:nvPr/>
        </p:nvSpPr>
        <p:spPr bwMode="auto">
          <a:xfrm>
            <a:off x="4176713" y="5226050"/>
            <a:ext cx="3175" cy="30163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62" name="Line 34">
            <a:extLst>
              <a:ext uri="{FF2B5EF4-FFF2-40B4-BE49-F238E27FC236}">
                <a16:creationId xmlns:a16="http://schemas.microsoft.com/office/drawing/2014/main" id="{7768E63B-5E69-FA63-541D-86C90E5E4022}"/>
              </a:ext>
            </a:extLst>
          </p:cNvPr>
          <p:cNvSpPr>
            <a:spLocks noChangeShapeType="1"/>
          </p:cNvSpPr>
          <p:nvPr/>
        </p:nvSpPr>
        <p:spPr bwMode="auto">
          <a:xfrm>
            <a:off x="3532188" y="5226050"/>
            <a:ext cx="1587" cy="30163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63" name="Line 35">
            <a:extLst>
              <a:ext uri="{FF2B5EF4-FFF2-40B4-BE49-F238E27FC236}">
                <a16:creationId xmlns:a16="http://schemas.microsoft.com/office/drawing/2014/main" id="{57A92E66-600E-A47E-BE11-44EA9405B751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7663" y="5226050"/>
            <a:ext cx="1587" cy="30163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64" name="Line 36">
            <a:extLst>
              <a:ext uri="{FF2B5EF4-FFF2-40B4-BE49-F238E27FC236}">
                <a16:creationId xmlns:a16="http://schemas.microsoft.com/office/drawing/2014/main" id="{A0E0E588-E09E-B196-BF99-E94889F7D2C2}"/>
              </a:ext>
            </a:extLst>
          </p:cNvPr>
          <p:cNvSpPr>
            <a:spLocks noChangeShapeType="1"/>
          </p:cNvSpPr>
          <p:nvPr/>
        </p:nvSpPr>
        <p:spPr bwMode="auto">
          <a:xfrm>
            <a:off x="2241550" y="5226050"/>
            <a:ext cx="1588" cy="30163"/>
          </a:xfrm>
          <a:prstGeom prst="line">
            <a:avLst/>
          </a:prstGeom>
          <a:noFill/>
          <a:ln w="26988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65" name="Line 37">
            <a:extLst>
              <a:ext uri="{FF2B5EF4-FFF2-40B4-BE49-F238E27FC236}">
                <a16:creationId xmlns:a16="http://schemas.microsoft.com/office/drawing/2014/main" id="{0E9FE14C-197A-2920-3441-6AD74F3FECB3}"/>
              </a:ext>
            </a:extLst>
          </p:cNvPr>
          <p:cNvSpPr>
            <a:spLocks noChangeShapeType="1"/>
          </p:cNvSpPr>
          <p:nvPr/>
        </p:nvSpPr>
        <p:spPr bwMode="auto">
          <a:xfrm>
            <a:off x="4141788" y="2603500"/>
            <a:ext cx="549275" cy="431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9366" name="Line 38">
            <a:extLst>
              <a:ext uri="{FF2B5EF4-FFF2-40B4-BE49-F238E27FC236}">
                <a16:creationId xmlns:a16="http://schemas.microsoft.com/office/drawing/2014/main" id="{F4998EA1-2936-18F1-B65A-E742B2566D4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26150" y="4127500"/>
            <a:ext cx="742950" cy="660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9367" name="Rectangle 39">
            <a:extLst>
              <a:ext uri="{FF2B5EF4-FFF2-40B4-BE49-F238E27FC236}">
                <a16:creationId xmlns:a16="http://schemas.microsoft.com/office/drawing/2014/main" id="{D8BC8BAB-BE5A-61A4-7753-C28960471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9725" y="3352800"/>
            <a:ext cx="1895475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Smaller sample size</a:t>
            </a:r>
          </a:p>
        </p:txBody>
      </p:sp>
      <p:sp>
        <p:nvSpPr>
          <p:cNvPr id="99368" name="Rectangle 40">
            <a:extLst>
              <a:ext uri="{FF2B5EF4-FFF2-40B4-BE49-F238E27FC236}">
                <a16:creationId xmlns:a16="http://schemas.microsoft.com/office/drawing/2014/main" id="{B7A494F7-3D79-43D9-D477-55506A3EC9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8088" y="2198688"/>
            <a:ext cx="1895475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Larger sample size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Rectangle 3">
            <a:extLst>
              <a:ext uri="{FF2B5EF4-FFF2-40B4-BE49-F238E27FC236}">
                <a16:creationId xmlns:a16="http://schemas.microsoft.com/office/drawing/2014/main" id="{1192872E-6DB9-4DFE-70CB-FF9E958413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r>
              <a:rPr lang="en-US" altLang="en-US"/>
              <a:t>Central Limit Theorem</a:t>
            </a:r>
          </a:p>
        </p:txBody>
      </p:sp>
      <p:sp useBgFill="1">
        <p:nvSpPr>
          <p:cNvPr id="111620" name="Rectangle 4">
            <a:extLst>
              <a:ext uri="{FF2B5EF4-FFF2-40B4-BE49-F238E27FC236}">
                <a16:creationId xmlns:a16="http://schemas.microsoft.com/office/drawing/2014/main" id="{6F40C6D6-F937-143E-66FB-6B527C1ACC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1225" y="2012950"/>
            <a:ext cx="7623175" cy="3783087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7" tIns="44450" rIns="90487" bIns="4445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dirty="0"/>
              <a:t>As sample size becomes large, the sampling distribution of the sample mean will be approximately normal, regardless of the population's distribution</a:t>
            </a:r>
          </a:p>
          <a:p>
            <a:pPr marL="457200" indent="-457200">
              <a:buFontTx/>
              <a:buChar char="-"/>
            </a:pPr>
            <a:r>
              <a:rPr lang="en-US" dirty="0"/>
              <a:t>Justifies the use of normal distribution</a:t>
            </a:r>
          </a:p>
          <a:p>
            <a:pPr marL="457200" indent="-457200">
              <a:buFontTx/>
              <a:buChar char="-"/>
            </a:pPr>
            <a:r>
              <a:rPr lang="en-US" b="1" dirty="0"/>
              <a:t>Sample Size Rule:</a:t>
            </a:r>
            <a:r>
              <a:rPr lang="en-US" dirty="0"/>
              <a:t> A common rule is n &gt;= 30 for the CLT to apply</a:t>
            </a:r>
          </a:p>
          <a:p>
            <a:pPr marL="457200" indent="-457200">
              <a:buFontTx/>
              <a:buChar char="-"/>
            </a:pPr>
            <a:r>
              <a:rPr lang="en-US" b="1" dirty="0"/>
              <a:t>Symmetric Populations:</a:t>
            </a:r>
            <a:r>
              <a:rPr lang="en-US" dirty="0"/>
              <a:t> Smaller samples may suffice if the population is symmetric</a:t>
            </a:r>
          </a:p>
          <a:p>
            <a:pPr marL="457200" indent="-457200">
              <a:buFontTx/>
              <a:buChar char="-"/>
            </a:pPr>
            <a:r>
              <a:rPr lang="en-US" b="1" dirty="0"/>
              <a:t>Highly Skewed Populations:</a:t>
            </a:r>
            <a:r>
              <a:rPr lang="en-US" dirty="0"/>
              <a:t> Larger samples are needed for the sampling distribution to be normal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untitled 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untitled 1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untitled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titled 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Apple Lab 1:JFK:jfkM326F</Template>
  <TotalTime>7818</TotalTime>
  <Pages>13</Pages>
  <Words>468</Words>
  <Application>Microsoft Macintosh PowerPoint</Application>
  <PresentationFormat>A4 Paper (210x297 mm)</PresentationFormat>
  <Paragraphs>76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Symbol</vt:lpstr>
      <vt:lpstr>Times</vt:lpstr>
      <vt:lpstr>Times New Roman</vt:lpstr>
      <vt:lpstr>untitled 1</vt:lpstr>
      <vt:lpstr>Random Variables</vt:lpstr>
      <vt:lpstr>Random Variables</vt:lpstr>
      <vt:lpstr>Random Variables as Estimators</vt:lpstr>
      <vt:lpstr>Sampling Distribution</vt:lpstr>
      <vt:lpstr>Properties of Sampling Distribution of Mean</vt:lpstr>
      <vt:lpstr>Unbiasedness</vt:lpstr>
      <vt:lpstr>Efficiency</vt:lpstr>
      <vt:lpstr>Consistency</vt:lpstr>
      <vt:lpstr>Central Limit Theorem</vt:lpstr>
      <vt:lpstr>Central Limit Theorem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QM601 Quantitative Methods</dc:title>
  <dc:subject/>
  <dc:creator>Teacher</dc:creator>
  <cp:keywords/>
  <dc:description/>
  <cp:lastModifiedBy>Kros, John</cp:lastModifiedBy>
  <cp:revision>151</cp:revision>
  <cp:lastPrinted>1997-09-02T01:16:35Z</cp:lastPrinted>
  <dcterms:created xsi:type="dcterms:W3CDTF">1997-09-02T00:07:43Z</dcterms:created>
  <dcterms:modified xsi:type="dcterms:W3CDTF">2026-08-04T12:57:32Z</dcterms:modified>
</cp:coreProperties>
</file>