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4658"/>
  </p:normalViewPr>
  <p:slideViewPr>
    <p:cSldViewPr>
      <p:cViewPr varScale="1">
        <p:scale>
          <a:sx n="120" d="100"/>
          <a:sy n="120" d="100"/>
        </p:scale>
        <p:origin x="2128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564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/>
              <a:t>Normal Distribution</a:t>
            </a:r>
          </a:p>
        </c:rich>
      </c:tx>
      <c:layout>
        <c:manualLayout>
          <c:xMode val="edge"/>
          <c:yMode val="edge"/>
          <c:x val="0.43452380952380953"/>
          <c:y val="1.9559902200488997E-2"/>
        </c:manualLayout>
      </c:layout>
      <c:overlay val="0"/>
      <c:spPr>
        <a:noFill/>
        <a:ln w="1023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726190476190479E-2"/>
          <c:y val="0.1491442542787286"/>
          <c:w val="0.8839285714285714"/>
          <c:h val="0.70904645476772621"/>
        </c:manualLayout>
      </c:layout>
      <c:scatterChart>
        <c:scatterStyle val="lineMarker"/>
        <c:varyColors val="0"/>
        <c:ser>
          <c:idx val="0"/>
          <c:order val="0"/>
          <c:spPr>
            <a:ln w="5120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662-C74A-9D44-F7EE35EF9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1340288"/>
        <c:axId val="1"/>
      </c:scatterChart>
      <c:valAx>
        <c:axId val="621340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564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/>
                  <a:t>x</a:t>
                </a:r>
              </a:p>
            </c:rich>
          </c:tx>
          <c:layout>
            <c:manualLayout>
              <c:xMode val="edge"/>
              <c:yMode val="edge"/>
              <c:x val="0.52976190476190477"/>
              <c:y val="0.93398533007334961"/>
            </c:manualLayout>
          </c:layout>
          <c:overlay val="0"/>
          <c:spPr>
            <a:noFill/>
            <a:ln w="10239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2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64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564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/>
                  <a:t>P(x)</a:t>
                </a:r>
              </a:p>
            </c:rich>
          </c:tx>
          <c:layout>
            <c:manualLayout>
              <c:xMode val="edge"/>
              <c:yMode val="edge"/>
              <c:x val="4.464285714285714E-3"/>
              <c:y val="0.46454767726161367"/>
            </c:manualLayout>
          </c:layout>
          <c:overlay val="0"/>
          <c:spPr>
            <a:noFill/>
            <a:ln w="10239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2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64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621340288"/>
        <c:crosses val="autoZero"/>
        <c:crossBetween val="midCat"/>
      </c:valAx>
      <c:spPr>
        <a:noFill/>
        <a:ln w="128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64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6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/>
              <a:t>Normal Distribution</a:t>
            </a:r>
          </a:p>
        </c:rich>
      </c:tx>
      <c:layout>
        <c:manualLayout>
          <c:xMode val="edge"/>
          <c:yMode val="edge"/>
          <c:x val="0.42879499217527389"/>
          <c:y val="1.9543973941368076E-2"/>
        </c:manualLayout>
      </c:layout>
      <c:overlay val="0"/>
      <c:spPr>
        <a:noFill/>
        <a:ln w="1463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015649452269171"/>
          <c:y val="0.18241042345276873"/>
          <c:w val="0.88106416275430355"/>
          <c:h val="0.63192182410423448"/>
        </c:manualLayout>
      </c:layout>
      <c:scatterChart>
        <c:scatterStyle val="lineMarker"/>
        <c:varyColors val="0"/>
        <c:ser>
          <c:idx val="0"/>
          <c:order val="0"/>
          <c:spPr>
            <a:ln w="7315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B02-B14F-A04F-012FAC96F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1342080"/>
        <c:axId val="1"/>
      </c:scatterChart>
      <c:valAx>
        <c:axId val="6213420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6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/>
                  <a:t>x</a:t>
                </a:r>
              </a:p>
            </c:rich>
          </c:tx>
          <c:layout>
            <c:manualLayout>
              <c:xMode val="edge"/>
              <c:yMode val="edge"/>
              <c:x val="0.53051643192488263"/>
              <c:y val="0.91530944625407162"/>
            </c:manualLayout>
          </c:layout>
          <c:overlay val="0"/>
          <c:spPr>
            <a:noFill/>
            <a:ln w="14630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82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6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6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/>
                  <a:t>P(x)</a:t>
                </a:r>
              </a:p>
            </c:rich>
          </c:tx>
          <c:layout>
            <c:manualLayout>
              <c:xMode val="edge"/>
              <c:yMode val="edge"/>
              <c:x val="3.1298904538341159E-3"/>
              <c:y val="0.44625407166123776"/>
            </c:manualLayout>
          </c:layout>
          <c:overlay val="0"/>
          <c:spPr>
            <a:noFill/>
            <a:ln w="14630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82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6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621342080"/>
        <c:crosses val="autoZero"/>
        <c:crossBetween val="midCat"/>
      </c:valAx>
      <c:spPr>
        <a:noFill/>
        <a:ln w="1829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6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0.49123</cdr:x>
      <cdr:y>0.1905</cdr:y>
    </cdr:from>
    <cdr:to>
      <cdr:x>0.49123</cdr:x>
      <cdr:y>0.8095</cdr:y>
    </cdr:to>
    <cdr:sp macro="" textlink="">
      <cdr:nvSpPr>
        <cdr:cNvPr id="1025" name="Line 1">
          <a:extLst xmlns:a="http://schemas.openxmlformats.org/drawingml/2006/main">
            <a:ext uri="{FF2B5EF4-FFF2-40B4-BE49-F238E27FC236}">
              <a16:creationId xmlns:a16="http://schemas.microsoft.com/office/drawing/2014/main" id="{1FB9F94F-F409-CC38-B484-68C8CC9D2658}"/>
            </a:ext>
          </a:extLst>
        </cdr:cNvPr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3867150" y="764515"/>
          <a:ext cx="0" cy="248417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0.39443</cdr:x>
      <cdr:y>0.44304</cdr:y>
    </cdr:from>
    <cdr:to>
      <cdr:x>0.39443</cdr:x>
      <cdr:y>0.81529</cdr:y>
    </cdr:to>
    <cdr:sp macro="" textlink="">
      <cdr:nvSpPr>
        <cdr:cNvPr id="1026" name="Line 2">
          <a:extLst xmlns:a="http://schemas.openxmlformats.org/drawingml/2006/main">
            <a:ext uri="{FF2B5EF4-FFF2-40B4-BE49-F238E27FC236}">
              <a16:creationId xmlns:a16="http://schemas.microsoft.com/office/drawing/2014/main" id="{1D7FEB73-70EE-0CB9-A0F9-756C0190B595}"/>
            </a:ext>
          </a:extLst>
        </cdr:cNvPr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105150" y="1778000"/>
          <a:ext cx="0" cy="149391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0.58802</cdr:x>
      <cdr:y>0.45875</cdr:y>
    </cdr:from>
    <cdr:to>
      <cdr:x>0.58802</cdr:x>
      <cdr:y>0.83525</cdr:y>
    </cdr:to>
    <cdr:sp macro="" textlink="">
      <cdr:nvSpPr>
        <cdr:cNvPr id="1027" name="Line 3">
          <a:extLst xmlns:a="http://schemas.openxmlformats.org/drawingml/2006/main">
            <a:ext uri="{FF2B5EF4-FFF2-40B4-BE49-F238E27FC236}">
              <a16:creationId xmlns:a16="http://schemas.microsoft.com/office/drawing/2014/main" id="{6DEC2824-E73E-15B7-DC56-A9A2DAE29B23}"/>
            </a:ext>
          </a:extLst>
        </cdr:cNvPr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4629150" y="1841070"/>
          <a:ext cx="0" cy="151096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0.12575</cdr:x>
      <cdr:y>0.2005</cdr:y>
    </cdr:from>
    <cdr:to>
      <cdr:x>0.373</cdr:x>
      <cdr:y>0.282</cdr:y>
    </cdr:to>
    <cdr:sp macro="" textlink="">
      <cdr:nvSpPr>
        <cdr:cNvPr id="1028" name="Text 4">
          <a:extLst xmlns:a="http://schemas.openxmlformats.org/drawingml/2006/main">
            <a:ext uri="{FF2B5EF4-FFF2-40B4-BE49-F238E27FC236}">
              <a16:creationId xmlns:a16="http://schemas.microsoft.com/office/drawing/2014/main" id="{F5989F96-11E1-3D2B-8983-00983B352A0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20499" y="781729"/>
          <a:ext cx="2006508" cy="3177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00"/>
              </a:solidFill>
              <a:latin typeface="Tms Rmn" charset="0"/>
            </a:rPr>
            <a:t>mean = 4, std. dev. = 1</a:t>
          </a:r>
        </a:p>
      </cdr:txBody>
    </cdr:sp>
  </cdr:relSizeAnchor>
  <cdr:relSizeAnchor xmlns:cdr="http://schemas.openxmlformats.org/drawingml/2006/chartDrawing">
    <cdr:from>
      <cdr:x>0.39443</cdr:x>
      <cdr:y>0.5</cdr:y>
    </cdr:from>
    <cdr:to>
      <cdr:x>0.52118</cdr:x>
      <cdr:y>0.575</cdr:y>
    </cdr:to>
    <cdr:sp macro="" textlink="">
      <cdr:nvSpPr>
        <cdr:cNvPr id="1029" name="Text 5">
          <a:extLst xmlns:a="http://schemas.openxmlformats.org/drawingml/2006/main">
            <a:ext uri="{FF2B5EF4-FFF2-40B4-BE49-F238E27FC236}">
              <a16:creationId xmlns:a16="http://schemas.microsoft.com/office/drawing/2014/main" id="{325AB9F2-97F5-4664-01CD-1C93574EA56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05150" y="2006600"/>
          <a:ext cx="997828" cy="3009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-1 std. dev</a:t>
          </a:r>
        </a:p>
      </cdr:txBody>
    </cdr:sp>
  </cdr:relSizeAnchor>
  <cdr:relSizeAnchor xmlns:cdr="http://schemas.openxmlformats.org/drawingml/2006/chartDrawing">
    <cdr:from>
      <cdr:x>0.48155</cdr:x>
      <cdr:y>0.45625</cdr:y>
    </cdr:from>
    <cdr:to>
      <cdr:x>0.6083</cdr:x>
      <cdr:y>0.53125</cdr:y>
    </cdr:to>
    <cdr:sp macro="" textlink="">
      <cdr:nvSpPr>
        <cdr:cNvPr id="1030" name="Text 6">
          <a:extLst xmlns:a="http://schemas.openxmlformats.org/drawingml/2006/main">
            <a:ext uri="{FF2B5EF4-FFF2-40B4-BE49-F238E27FC236}">
              <a16:creationId xmlns:a16="http://schemas.microsoft.com/office/drawing/2014/main" id="{B1EC65F4-49F5-7686-D133-6E3C2D9186C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90950" y="1831022"/>
          <a:ext cx="997828" cy="3009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+1 std. dev</a:t>
          </a:r>
        </a:p>
      </cdr:txBody>
    </cdr:sp>
  </cdr:relSizeAnchor>
  <cdr:relSizeAnchor xmlns:cdr="http://schemas.openxmlformats.org/drawingml/2006/chartDrawing">
    <cdr:from>
      <cdr:x>0.41379</cdr:x>
      <cdr:y>0.63291</cdr:y>
    </cdr:from>
    <cdr:to>
      <cdr:x>0.56404</cdr:x>
      <cdr:y>0.71441</cdr:y>
    </cdr:to>
    <cdr:sp macro="" textlink="">
      <cdr:nvSpPr>
        <cdr:cNvPr id="1031" name="Text 7">
          <a:extLst xmlns:a="http://schemas.openxmlformats.org/drawingml/2006/main">
            <a:ext uri="{FF2B5EF4-FFF2-40B4-BE49-F238E27FC236}">
              <a16:creationId xmlns:a16="http://schemas.microsoft.com/office/drawing/2014/main" id="{0EC4C37D-8E20-BC52-7F2D-E2ABC0FDF80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57550" y="2540000"/>
          <a:ext cx="1182830" cy="3270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68% of values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4395CB9-B3DD-8E45-E755-CEA7424179F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8EA26E5-DEF2-A173-B791-0B57F620072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84955-A047-D81D-B6DB-DFA139A1E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FD5EB-E498-1259-C75F-47086A388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787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BB05B-02B7-B9FC-F40D-B00250E3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9DF5F8-7BE1-C95C-1E9F-A57A08B5FC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383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B4440E-5A32-DFD3-8D5F-11013320D9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1B529C-16FB-0AE0-29C2-5144187FC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196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369FD-220B-A8BB-0EDF-05F98A6A1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25D23-D74A-B27A-E13A-FB6EA6B30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412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52775-90B8-5220-2C78-BE29971E8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03154-DA61-915F-5117-FB7C4D9CD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581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792F5-764A-8A2A-70CE-A897AB50F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E332D-A7DC-215B-F1F5-9908F65BF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598F1-F7B0-2191-8352-AC9FD41B3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920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B789A-E1D6-FDE0-A894-2ABB95F4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B71A5-1637-B05F-4854-4530B025D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012574-283A-9E6B-9BAA-5E792D470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616A9-096B-C191-C0E4-2BA0B0EC9F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A47BC2-FB9E-C5A3-9E73-A319428A7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552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E0BB5-0095-8597-42D6-6A5B78284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130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90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7502B-5960-5305-7961-9AD5F1442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79A26-1723-11B6-860C-178EF6BF6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48CA4-0FB3-BF47-CD50-FA2957FA3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624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12AFE-FBF7-70D6-6A8D-7761F512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3A238B-52D7-D7BF-7A40-E75EA17EB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A69DC-61EB-D4FB-4F9F-448C6FBAA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44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14FA68D-EF6E-9472-08BF-31D8D35423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A071828-E4D8-70D1-B2C7-BE56D065EF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EF4FFF5-43D7-BECA-C12B-90C569A54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D83AC6F4-3E33-C542-850B-F838D41BC81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878AB8E-CB95-8A7D-FB43-F8218A93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758E0DE0-D8A2-890C-2961-882ACB3A7102}"/>
              </a:ext>
            </a:extLst>
          </p:cNvPr>
          <p:cNvGrpSpPr>
            <a:grpSpLocks/>
          </p:cNvGrpSpPr>
          <p:nvPr/>
        </p:nvGrpSpPr>
        <p:grpSpPr bwMode="auto">
          <a:xfrm>
            <a:off x="741363" y="1981200"/>
            <a:ext cx="8478837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B107E8D2-0410-1C2C-5B1F-1F0DD82BA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3F252873-5CF0-7320-676C-48B0D029F8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C685A6B5-29EC-4D52-3AEB-C1978A0E79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A1C57D38-BE42-1A54-D2C4-F01924E5E0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9CE88525-33A8-2FBB-EE14-0089BEEFC5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DF34839-D9BD-F4C2-F043-945B68A2A37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250784" y="5860732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BD64934-EE58-FA66-B631-396DE7B71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3700" dirty="0"/>
              <a:t>OMGT6123</a:t>
            </a:r>
            <a:br>
              <a:rPr lang="en-US" altLang="en-US" sz="3700" dirty="0"/>
            </a:br>
            <a:r>
              <a:rPr lang="en-US" altLang="en-US" sz="3700" dirty="0"/>
              <a:t>Probability &amp; Statistics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C890118-7DAF-020D-EF33-60A704446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2282825"/>
            <a:ext cx="8515350" cy="4371975"/>
          </a:xfrm>
          <a:noFill/>
          <a:ln/>
        </p:spPr>
        <p:txBody>
          <a:bodyPr/>
          <a:lstStyle/>
          <a:p>
            <a:r>
              <a:rPr lang="en-US" altLang="en-US" dirty="0"/>
              <a:t>Outline Probability and Statistics</a:t>
            </a:r>
          </a:p>
          <a:p>
            <a:pPr lvl="1"/>
            <a:r>
              <a:rPr lang="en-US" altLang="en-US" dirty="0"/>
              <a:t>2 types of probability</a:t>
            </a:r>
          </a:p>
          <a:p>
            <a:pPr lvl="1"/>
            <a:r>
              <a:rPr lang="en-US" altLang="en-US" dirty="0"/>
              <a:t>Rules of probability</a:t>
            </a:r>
            <a:endParaRPr lang="en-US" altLang="en-US" sz="3200" dirty="0"/>
          </a:p>
          <a:p>
            <a:pPr lvl="1"/>
            <a:r>
              <a:rPr lang="en-US" altLang="en-US" dirty="0"/>
              <a:t>Statistical Independence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</a:rPr>
              <a:t>Expected Value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</a:rPr>
              <a:t>Normal Distributions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2E34610-CA11-B769-2B89-0D30FB5C0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Expected Value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177AF33-3425-C3B7-C1B0-8C7DF61EE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/>
              <a:t>Mean of the probability distribution of a random variable (RV)</a:t>
            </a:r>
          </a:p>
          <a:p>
            <a:r>
              <a:rPr lang="en-US" altLang="en-US" sz="2800"/>
              <a:t>E(x) = </a:t>
            </a:r>
            <a:r>
              <a:rPr lang="en-US" altLang="en-US" sz="2800">
                <a:latin typeface="Symbol" pitchFamily="2" charset="2"/>
              </a:rPr>
              <a:t></a:t>
            </a:r>
            <a:r>
              <a:rPr lang="en-US" altLang="en-US" sz="2800"/>
              <a:t>x*P(x)  e.g.,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400"/>
              <a:t>		x		P(x)		x*P(x)		</a:t>
            </a:r>
          </a:p>
          <a:p>
            <a:pPr>
              <a:lnSpc>
                <a:spcPct val="75000"/>
              </a:lnSpc>
              <a:spcBef>
                <a:spcPct val="10000"/>
              </a:spcBef>
              <a:buFontTx/>
              <a:buNone/>
            </a:pPr>
            <a:r>
              <a:rPr lang="en-US" altLang="en-US" sz="2400"/>
              <a:t>		0		0.1		0.0</a:t>
            </a:r>
          </a:p>
          <a:p>
            <a:pPr>
              <a:lnSpc>
                <a:spcPct val="75000"/>
              </a:lnSpc>
              <a:spcBef>
                <a:spcPct val="10000"/>
              </a:spcBef>
              <a:buFontTx/>
              <a:buNone/>
            </a:pPr>
            <a:r>
              <a:rPr lang="en-US" altLang="en-US" sz="2400"/>
              <a:t>		1		0.2		0.2</a:t>
            </a:r>
          </a:p>
          <a:p>
            <a:pPr>
              <a:lnSpc>
                <a:spcPct val="75000"/>
              </a:lnSpc>
              <a:spcBef>
                <a:spcPct val="10000"/>
              </a:spcBef>
              <a:buFontTx/>
              <a:buNone/>
            </a:pPr>
            <a:r>
              <a:rPr lang="en-US" altLang="en-US" sz="2400"/>
              <a:t>		2		0.3		0.6</a:t>
            </a:r>
          </a:p>
          <a:p>
            <a:pPr>
              <a:lnSpc>
                <a:spcPct val="75000"/>
              </a:lnSpc>
              <a:spcBef>
                <a:spcPct val="10000"/>
              </a:spcBef>
              <a:buFontTx/>
              <a:buNone/>
            </a:pPr>
            <a:r>
              <a:rPr lang="en-US" altLang="en-US" sz="2400"/>
              <a:t>		3		0.4		1.2	</a:t>
            </a:r>
          </a:p>
          <a:p>
            <a:pPr>
              <a:buFontTx/>
              <a:buNone/>
            </a:pPr>
            <a:r>
              <a:rPr lang="en-US" altLang="en-US" sz="2800"/>
              <a:t>			</a:t>
            </a:r>
            <a:r>
              <a:rPr lang="en-US" altLang="en-US" sz="2400">
                <a:latin typeface="Symbol" pitchFamily="2" charset="2"/>
              </a:rPr>
              <a:t></a:t>
            </a:r>
            <a:r>
              <a:rPr lang="en-US" altLang="en-US" sz="2400"/>
              <a:t>x*P(x)   =   E(x)  =	2.0</a:t>
            </a:r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753520F1-740E-74E6-BD66-C969D87DF4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54150" y="3733800"/>
            <a:ext cx="494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>
            <a:extLst>
              <a:ext uri="{FF2B5EF4-FFF2-40B4-BE49-F238E27FC236}">
                <a16:creationId xmlns:a16="http://schemas.microsoft.com/office/drawing/2014/main" id="{845A16AC-FA9F-3682-24DF-CFAEFBA111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454150" y="5029200"/>
            <a:ext cx="494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D788E2D-BAC0-ED79-6141-87991ECA6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Normal Distribution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F5E03A2-6E9B-1110-5AC1-2BC0D50319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/>
              <a:t>Common probability distribution</a:t>
            </a:r>
          </a:p>
          <a:p>
            <a:r>
              <a:rPr lang="en-US" altLang="en-US" sz="2800"/>
              <a:t>e.g., height, weight, age, sum of two dice rolled 1,000 times, etc.</a:t>
            </a:r>
            <a:endParaRPr lang="en-US" altLang="en-US"/>
          </a:p>
          <a:p>
            <a:endParaRPr lang="en-US" altLang="en-US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FE731DA-C03D-6040-7811-0ACEB14B85F0}"/>
              </a:ext>
            </a:extLst>
          </p:cNvPr>
          <p:cNvGraphicFramePr>
            <a:graphicFrameLocks/>
          </p:cNvGraphicFramePr>
          <p:nvPr/>
        </p:nvGraphicFramePr>
        <p:xfrm>
          <a:off x="2487613" y="3100388"/>
          <a:ext cx="4616450" cy="277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A7814E6-7B6E-E295-90FE-A498ADC84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Normal Distribution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04CC8239-48CF-AA13-8A74-E8301B8298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405174"/>
              </p:ext>
            </p:extLst>
          </p:nvPr>
        </p:nvGraphicFramePr>
        <p:xfrm>
          <a:off x="781050" y="2032000"/>
          <a:ext cx="7872413" cy="40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546B58B-D6C8-00C9-5CE4-9D7D1DEFB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Mean and Standard Deviation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261052D-489F-B284-76FF-434FBC885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Most common statistics used</a:t>
            </a:r>
          </a:p>
          <a:p>
            <a:r>
              <a:rPr lang="en-US" altLang="en-US" sz="2800" dirty="0"/>
              <a:t>Mean or expected value</a:t>
            </a:r>
          </a:p>
          <a:p>
            <a:pPr algn="ctr">
              <a:buFontTx/>
              <a:buNone/>
            </a:pPr>
            <a:r>
              <a:rPr lang="en-US" altLang="en-US" sz="2800" dirty="0"/>
              <a:t>E(x) = </a:t>
            </a:r>
            <a:r>
              <a:rPr lang="en-US" altLang="en-US" sz="2800" dirty="0">
                <a:latin typeface="Symbol" pitchFamily="2" charset="2"/>
              </a:rPr>
              <a:t></a:t>
            </a:r>
            <a:r>
              <a:rPr lang="en-US" altLang="en-US" sz="2800" dirty="0" err="1"/>
              <a:t>x</a:t>
            </a:r>
            <a:r>
              <a:rPr lang="en-US" altLang="en-US" sz="2800" baseline="-25000" dirty="0" err="1"/>
              <a:t>i</a:t>
            </a:r>
            <a:r>
              <a:rPr lang="en-US" altLang="en-US" sz="2800" dirty="0" err="1"/>
              <a:t>P</a:t>
            </a:r>
            <a:r>
              <a:rPr lang="en-US" altLang="en-US" sz="2800" dirty="0"/>
              <a:t>(x</a:t>
            </a:r>
            <a:r>
              <a:rPr lang="en-US" altLang="en-US" sz="2800" baseline="-25000" dirty="0"/>
              <a:t>i</a:t>
            </a:r>
            <a:r>
              <a:rPr lang="en-US" altLang="en-US" sz="2800" dirty="0"/>
              <a:t>)</a:t>
            </a:r>
          </a:p>
          <a:p>
            <a:pPr algn="ctr">
              <a:buFontTx/>
              <a:buNone/>
            </a:pPr>
            <a:endParaRPr lang="en-US" altLang="en-US" sz="2800" dirty="0"/>
          </a:p>
          <a:p>
            <a:r>
              <a:rPr lang="en-US" altLang="en-US" sz="2800" dirty="0"/>
              <a:t>Standard deviation</a:t>
            </a:r>
          </a:p>
          <a:p>
            <a:pPr algn="ctr">
              <a:buFontTx/>
              <a:buNone/>
            </a:pPr>
            <a:r>
              <a:rPr lang="en-US" altLang="en-US" sz="2800" dirty="0">
                <a:latin typeface="Symbol" pitchFamily="2" charset="2"/>
              </a:rPr>
              <a:t></a:t>
            </a:r>
            <a:r>
              <a:rPr lang="en-US" altLang="en-US" sz="2800" dirty="0"/>
              <a:t>(x) = [</a:t>
            </a:r>
            <a:r>
              <a:rPr lang="en-US" altLang="en-US" sz="2800" dirty="0">
                <a:latin typeface="Symbol" pitchFamily="2" charset="2"/>
              </a:rPr>
              <a:t></a:t>
            </a:r>
            <a:r>
              <a:rPr lang="en-US" altLang="en-US" sz="2800" dirty="0"/>
              <a:t> [x</a:t>
            </a:r>
            <a:r>
              <a:rPr lang="en-US" altLang="en-US" sz="2800" baseline="-25000" dirty="0"/>
              <a:t>i </a:t>
            </a:r>
            <a:r>
              <a:rPr lang="en-US" altLang="en-US" sz="2800" dirty="0"/>
              <a:t>- E(x)]</a:t>
            </a:r>
            <a:r>
              <a:rPr lang="en-US" altLang="en-US" sz="2800" baseline="30000" dirty="0"/>
              <a:t>2</a:t>
            </a:r>
            <a:r>
              <a:rPr lang="en-US" altLang="en-US" sz="2800" dirty="0"/>
              <a:t>P(x</a:t>
            </a:r>
            <a:r>
              <a:rPr lang="en-US" altLang="en-US" sz="2800" baseline="-25000" dirty="0"/>
              <a:t>i</a:t>
            </a:r>
            <a:r>
              <a:rPr lang="en-US" altLang="en-US" sz="2800" dirty="0"/>
              <a:t>)]</a:t>
            </a:r>
            <a:r>
              <a:rPr lang="en-US" altLang="en-US" sz="2800" baseline="30000" dirty="0"/>
              <a:t>0.5</a:t>
            </a:r>
            <a:endParaRPr lang="en-US" altLang="en-US" sz="2800" dirty="0"/>
          </a:p>
          <a:p>
            <a:pPr algn="ctr">
              <a:buFontTx/>
              <a:buNone/>
            </a:pPr>
            <a:r>
              <a:rPr lang="en-US" altLang="en-US" sz="2800" dirty="0">
                <a:latin typeface="Symbol" pitchFamily="2" charset="2"/>
              </a:rPr>
              <a:t></a:t>
            </a:r>
            <a:r>
              <a:rPr lang="en-US" altLang="en-US" sz="2800" dirty="0"/>
              <a:t>(x) = [</a:t>
            </a:r>
            <a:r>
              <a:rPr lang="en-US" altLang="en-US" sz="2800" dirty="0">
                <a:latin typeface="Symbol" pitchFamily="2" charset="2"/>
              </a:rPr>
              <a:t></a:t>
            </a:r>
            <a:r>
              <a:rPr lang="en-US" altLang="en-US" sz="2800" dirty="0"/>
              <a:t> [x</a:t>
            </a:r>
            <a:r>
              <a:rPr lang="en-US" altLang="en-US" sz="2800" baseline="-25000" dirty="0"/>
              <a:t>i </a:t>
            </a:r>
            <a:r>
              <a:rPr lang="en-US" altLang="en-US" sz="2800" dirty="0"/>
              <a:t>- </a:t>
            </a:r>
            <a:r>
              <a:rPr lang="en-US" altLang="en-US" sz="2800" dirty="0">
                <a:latin typeface="Symbol" pitchFamily="2" charset="2"/>
              </a:rPr>
              <a:t></a:t>
            </a:r>
            <a:r>
              <a:rPr lang="en-US" altLang="en-US" sz="2800" dirty="0"/>
              <a:t>]</a:t>
            </a:r>
            <a:r>
              <a:rPr lang="en-US" altLang="en-US" sz="2800" baseline="30000" dirty="0"/>
              <a:t>2</a:t>
            </a:r>
            <a:r>
              <a:rPr lang="en-US" altLang="en-US" sz="2800" dirty="0"/>
              <a:t>/n-1]</a:t>
            </a:r>
            <a:r>
              <a:rPr lang="en-US" altLang="en-US" sz="2800" baseline="30000" dirty="0"/>
              <a:t>0.5</a:t>
            </a:r>
            <a:endParaRPr lang="en-US" altLang="en-US" dirty="0"/>
          </a:p>
          <a:p>
            <a:endParaRPr lang="en-US" altLang="en-US" dirty="0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9C2EB70-EBBB-A419-4601-57576597A2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099061"/>
              </p:ext>
            </p:extLst>
          </p:nvPr>
        </p:nvGraphicFramePr>
        <p:xfrm>
          <a:off x="4208462" y="3581400"/>
          <a:ext cx="2344738" cy="176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749800" imgH="3162300" progId="Equation.2">
                  <p:embed/>
                </p:oleObj>
              </mc:Choice>
              <mc:Fallback>
                <p:oleObj name="Equation" r:id="rId2" imgW="4749800" imgH="3162300" progId="Equation.2">
                  <p:embed/>
                  <p:pic>
                    <p:nvPicPr>
                      <p:cNvPr id="2" name="Object 4">
                        <a:extLst>
                          <a:ext uri="{FF2B5EF4-FFF2-40B4-BE49-F238E27FC236}">
                            <a16:creationId xmlns:a16="http://schemas.microsoft.com/office/drawing/2014/main" id="{20F7C7F3-3935-3ECF-59E4-06972CAB90D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8462" y="3581400"/>
                        <a:ext cx="2344738" cy="176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298FDE6-0199-101A-68CF-1FC2AD8265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Z-Scores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269C67F7-59AD-AAE6-B8C4-F55B7C029E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/>
              <a:t>Standard Z-score</a:t>
            </a:r>
          </a:p>
          <a:p>
            <a:r>
              <a:rPr lang="en-US" altLang="en-US" sz="2800"/>
              <a:t>Measures the number of standard deviations away from the mean</a:t>
            </a:r>
          </a:p>
          <a:p>
            <a:r>
              <a:rPr lang="en-US" altLang="en-US" sz="2800"/>
              <a:t>Calculated as such:</a:t>
            </a:r>
          </a:p>
          <a:p>
            <a:pPr>
              <a:buFontTx/>
              <a:buNone/>
            </a:pPr>
            <a:endParaRPr lang="en-US" altLang="en-US" sz="2800"/>
          </a:p>
          <a:p>
            <a:pPr>
              <a:buFontTx/>
              <a:buNone/>
            </a:pPr>
            <a:endParaRPr lang="en-US" altLang="en-US" sz="2800"/>
          </a:p>
          <a:p>
            <a:r>
              <a:rPr lang="en-US" altLang="en-US" sz="2800"/>
              <a:t>Look up Z value in table to find probability</a:t>
            </a:r>
          </a:p>
          <a:p>
            <a:pPr>
              <a:lnSpc>
                <a:spcPct val="75000"/>
              </a:lnSpc>
              <a:buFontTx/>
              <a:buNone/>
            </a:pPr>
            <a:r>
              <a:rPr lang="en-US" altLang="en-US" sz="2800"/>
              <a:t>					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FF0CBC00-C60D-2A04-BD27-A82FCF4C7C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298898"/>
              </p:ext>
            </p:extLst>
          </p:nvPr>
        </p:nvGraphicFramePr>
        <p:xfrm>
          <a:off x="3810000" y="4038600"/>
          <a:ext cx="2425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00100" imgH="292100" progId="Equation.2">
                  <p:embed/>
                </p:oleObj>
              </mc:Choice>
              <mc:Fallback>
                <p:oleObj name="Equation" r:id="rId2" imgW="800100" imgH="292100" progId="Equation.2">
                  <p:embed/>
                  <p:pic>
                    <p:nvPicPr>
                      <p:cNvPr id="49156" name="Object 4">
                        <a:extLst>
                          <a:ext uri="{FF2B5EF4-FFF2-40B4-BE49-F238E27FC236}">
                            <a16:creationId xmlns:a16="http://schemas.microsoft.com/office/drawing/2014/main" id="{C952C492-F6D7-C5E5-03EA-2CBCBF2A9CD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038600"/>
                        <a:ext cx="2425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74C395F-D296-4C45-D6AB-7A36143FC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Z-Scores for Sampling Distributions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B47A190-B642-6365-3E7C-229EB87B56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Standard Z-score for sampling distributions</a:t>
            </a:r>
          </a:p>
          <a:p>
            <a:r>
              <a:rPr lang="en-US" altLang="en-US" sz="2800" dirty="0"/>
              <a:t>Measures the number of standard errors away from the mean when we are using </a:t>
            </a:r>
            <a:r>
              <a:rPr lang="en-US" altLang="en-US" sz="2800" dirty="0" err="1"/>
              <a:t>xbar</a:t>
            </a:r>
            <a:endParaRPr lang="en-US" altLang="en-US" sz="2800" dirty="0"/>
          </a:p>
          <a:p>
            <a:r>
              <a:rPr lang="en-US" altLang="en-US" sz="2800" dirty="0"/>
              <a:t>Calculated as such:</a:t>
            </a:r>
          </a:p>
          <a:p>
            <a:pPr>
              <a:buFontTx/>
              <a:buNone/>
            </a:pPr>
            <a:endParaRPr lang="en-US" altLang="en-US" sz="2800" dirty="0"/>
          </a:p>
          <a:p>
            <a:pPr>
              <a:buFontTx/>
              <a:buNone/>
            </a:pPr>
            <a:endParaRPr lang="en-US" altLang="en-US" sz="2800" dirty="0"/>
          </a:p>
          <a:p>
            <a:r>
              <a:rPr lang="en-US" altLang="en-US" sz="2800" dirty="0"/>
              <a:t>Look up Z value in table to find probability</a:t>
            </a:r>
          </a:p>
          <a:p>
            <a:pPr>
              <a:lnSpc>
                <a:spcPct val="75000"/>
              </a:lnSpc>
              <a:buFontTx/>
              <a:buNone/>
            </a:pPr>
            <a:r>
              <a:rPr lang="en-US" altLang="en-US" sz="2800" dirty="0"/>
              <a:t>			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502027D-582C-8C07-8F5A-ABC9B22971CA}"/>
                  </a:ext>
                </a:extLst>
              </p:cNvPr>
              <p:cNvSpPr txBox="1"/>
              <p:nvPr/>
            </p:nvSpPr>
            <p:spPr>
              <a:xfrm>
                <a:off x="4206407" y="3886200"/>
                <a:ext cx="1584793" cy="1017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−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502027D-582C-8C07-8F5A-ABC9B2297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407" y="3886200"/>
                <a:ext cx="1584793" cy="1017394"/>
              </a:xfrm>
              <a:prstGeom prst="rect">
                <a:avLst/>
              </a:prstGeom>
              <a:blipFill>
                <a:blip r:embed="rId2"/>
                <a:stretch>
                  <a:fillRect l="-3968" t="-7500" r="-2381" b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F4EDCA6-D933-0CAB-4875-7DD8CB5388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Standard Error?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48CF6B9-ED60-BB78-59AC-2DA26F8DB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Standard Error is calculated as follows:</a:t>
            </a:r>
          </a:p>
          <a:p>
            <a:endParaRPr lang="en-US" altLang="en-US" sz="2800" dirty="0"/>
          </a:p>
          <a:p>
            <a:pPr>
              <a:spcBef>
                <a:spcPct val="75000"/>
              </a:spcBef>
            </a:pPr>
            <a:r>
              <a:rPr lang="en-US" altLang="en-US" sz="2800" dirty="0"/>
              <a:t>Why must we use?</a:t>
            </a:r>
          </a:p>
          <a:p>
            <a:pPr lvl="1"/>
            <a:r>
              <a:rPr lang="en-US" altLang="en-US" sz="2300" dirty="0"/>
              <a:t>As n &gt;&gt; 0 we approximate the real population</a:t>
            </a:r>
          </a:p>
          <a:p>
            <a:pPr lvl="1"/>
            <a:r>
              <a:rPr lang="en-US" altLang="en-US" sz="2300" dirty="0"/>
              <a:t>However, if we are sampling we really don’t know the shape of the population distribution</a:t>
            </a:r>
          </a:p>
          <a:p>
            <a:pPr lvl="1"/>
            <a:r>
              <a:rPr lang="en-US" altLang="en-US" sz="2300" dirty="0"/>
              <a:t>Therefore, set the sample mean to the population mean but adjust the standard deviation by the sample size</a:t>
            </a:r>
            <a:endParaRPr lang="en-US" altLang="en-US" sz="2400" dirty="0"/>
          </a:p>
          <a:p>
            <a:pPr>
              <a:buFontTx/>
              <a:buNone/>
            </a:pPr>
            <a:endParaRPr lang="en-US" altLang="en-US" sz="2800" dirty="0"/>
          </a:p>
          <a:p>
            <a:pPr>
              <a:buFontTx/>
              <a:buNone/>
            </a:pPr>
            <a:endParaRPr lang="en-US" altLang="en-US" sz="2800" dirty="0"/>
          </a:p>
          <a:p>
            <a:endParaRPr lang="en-US" altLang="en-US" sz="2800" dirty="0"/>
          </a:p>
          <a:p>
            <a:pPr>
              <a:lnSpc>
                <a:spcPct val="75000"/>
              </a:lnSpc>
              <a:buFontTx/>
              <a:buNone/>
            </a:pPr>
            <a:r>
              <a:rPr lang="en-US" altLang="en-US" sz="2800" dirty="0"/>
              <a:t>			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C08E3A-883C-DE3E-0877-D2E99939AD9A}"/>
                  </a:ext>
                </a:extLst>
              </p:cNvPr>
              <p:cNvSpPr txBox="1"/>
              <p:nvPr/>
            </p:nvSpPr>
            <p:spPr>
              <a:xfrm>
                <a:off x="4191000" y="2590800"/>
                <a:ext cx="1203793" cy="6991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C08E3A-883C-DE3E-0877-D2E99939A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590800"/>
                <a:ext cx="1203793" cy="699102"/>
              </a:xfrm>
              <a:prstGeom prst="rect">
                <a:avLst/>
              </a:prstGeom>
              <a:blipFill>
                <a:blip r:embed="rId2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36C01705-7FAA-B458-6E84-9CF619C7A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When to Use Standard Error?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06AF111-35BB-890C-A197-15E7EC78EC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Rule of thumb: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en-US" sz="2800" dirty="0"/>
              <a:t>		If a or the number of observations is given in the 	problem,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en-US" sz="2800" dirty="0"/>
              <a:t>	 		i.e., a random sample of n = XX 				observations from a population has 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dirty="0"/>
              <a:t>			been selected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n-US" altLang="en-US" sz="1200" dirty="0"/>
          </a:p>
          <a:p>
            <a:pPr>
              <a:buFontTx/>
              <a:buNone/>
            </a:pPr>
            <a:r>
              <a:rPr lang="en-US" altLang="en-US" sz="2800" dirty="0"/>
              <a:t>		then, one must use the standard error </a:t>
            </a:r>
          </a:p>
          <a:p>
            <a:endParaRPr lang="en-US" altLang="en-US" sz="2800" dirty="0"/>
          </a:p>
          <a:p>
            <a:pPr>
              <a:buFontTx/>
              <a:buNone/>
            </a:pPr>
            <a:endParaRPr lang="en-US" altLang="en-US" sz="2800" dirty="0"/>
          </a:p>
          <a:p>
            <a:endParaRPr lang="en-US" altLang="en-US" sz="2800" dirty="0"/>
          </a:p>
          <a:p>
            <a:pPr>
              <a:lnSpc>
                <a:spcPct val="75000"/>
              </a:lnSpc>
              <a:buFontTx/>
              <a:buNone/>
            </a:pPr>
            <a:r>
              <a:rPr lang="en-US" altLang="en-US" sz="2800" dirty="0"/>
              <a:t>					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3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3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155</TotalTime>
  <Pages>16</Pages>
  <Words>460</Words>
  <Application>Microsoft Macintosh PowerPoint</Application>
  <PresentationFormat>A4 Paper (210x297 mm)</PresentationFormat>
  <Paragraphs>78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Cambria Math</vt:lpstr>
      <vt:lpstr>Symbol</vt:lpstr>
      <vt:lpstr>Times</vt:lpstr>
      <vt:lpstr>Tms Rmn</vt:lpstr>
      <vt:lpstr>untitled 3</vt:lpstr>
      <vt:lpstr>Equation</vt:lpstr>
      <vt:lpstr>OMGT6123 Probability &amp; Statistics</vt:lpstr>
      <vt:lpstr>Expected Value</vt:lpstr>
      <vt:lpstr>Normal Distribution</vt:lpstr>
      <vt:lpstr>Normal Distribution</vt:lpstr>
      <vt:lpstr>Mean and Standard Deviation</vt:lpstr>
      <vt:lpstr>Z-Scores</vt:lpstr>
      <vt:lpstr>Z-Scores for Sampling Distributions</vt:lpstr>
      <vt:lpstr>Standard Error?</vt:lpstr>
      <vt:lpstr>When to Use Standard Error?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32</cp:revision>
  <cp:lastPrinted>1997-08-07T10:28:05Z</cp:lastPrinted>
  <dcterms:created xsi:type="dcterms:W3CDTF">1997-09-02T00:08:45Z</dcterms:created>
  <dcterms:modified xsi:type="dcterms:W3CDTF">2026-07-29T19:33:03Z</dcterms:modified>
</cp:coreProperties>
</file>