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82"/>
    <p:restoredTop sz="94658"/>
  </p:normalViewPr>
  <p:slideViewPr>
    <p:cSldViewPr>
      <p:cViewPr varScale="1">
        <p:scale>
          <a:sx n="120" d="100"/>
          <a:sy n="120" d="100"/>
        </p:scale>
        <p:origin x="1752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4EB45F5-F56D-C952-DCEF-A5AF7CCB89F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BD59EDC-DB08-23E3-2422-61209B5877C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905E1-7376-605D-E007-2F924964C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8C64CE-9095-E556-6B84-0365E1766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29784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3309A-5435-F89A-EE4C-7DA37405C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918867-0D67-31D0-7DA7-B6E4E1801C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071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2141FB-00DA-8989-ED49-C3F5BA0C55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1838" y="585788"/>
            <a:ext cx="2128837" cy="57642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FB1C4-7A03-505A-AE5C-E6CC51AA3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5325" y="585788"/>
            <a:ext cx="6234113" cy="57642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9603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374E0-FB39-28E4-174C-99F79A537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33B13-981B-6545-15C6-19967183E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7238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10147-E57F-DA7E-2221-A76712EF3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E7D10-98A9-70A9-443A-F62344AB0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5206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AE3EF-A713-BF1A-A19D-15FBAA237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A7215-A3F6-2D52-B23B-07357AD248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8A62E-66C7-F690-1BF9-4AE829129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322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9BCB8-5BF0-EB23-1706-67139FB5B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E2FD2D-4526-FA8C-F593-8DD66A2EE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360FF-75AA-FCB0-9336-FF77811C4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396405-5025-1D7A-B57F-24F35C0B4C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94F764-DAE3-8842-829A-DB5651009A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688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33A88-E55A-8BF3-992E-6BE848AA2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8858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1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33CB1-6A22-F652-1202-EA74D04EF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C8E30-025D-CDDE-6A55-A3A069B82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8E4D5-5FB5-088D-A744-29070FF2E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56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9E5B3-6A2E-B9F2-E449-6EF6C8722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19B38F-7248-EF1C-4F0E-507DD358D4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27F822-9E23-93AF-94EB-B0D83FB0D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813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83F5D97-1E6C-3DF1-E858-6A14811D98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DE98AEF-9292-8A40-1C3C-964B07C708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08025" y="585788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DFAA7CE-1AE4-EB9B-D435-F93DE4D23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7898382A-B80D-9144-8E1B-A1428EC8379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F9F29B-3907-8E37-2EC3-0E1423BED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 dirty="0"/>
              <a:t>OMGT6123</a:t>
            </a:r>
          </a:p>
        </p:txBody>
      </p:sp>
      <p:grpSp>
        <p:nvGrpSpPr>
          <p:cNvPr id="1036" name="Group 12">
            <a:extLst>
              <a:ext uri="{FF2B5EF4-FFF2-40B4-BE49-F238E27FC236}">
                <a16:creationId xmlns:a16="http://schemas.microsoft.com/office/drawing/2014/main" id="{EE63C12F-0E38-478D-D31A-DE704848F9E8}"/>
              </a:ext>
            </a:extLst>
          </p:cNvPr>
          <p:cNvGrpSpPr>
            <a:grpSpLocks/>
          </p:cNvGrpSpPr>
          <p:nvPr/>
        </p:nvGrpSpPr>
        <p:grpSpPr bwMode="auto">
          <a:xfrm>
            <a:off x="741363" y="1981200"/>
            <a:ext cx="8478837" cy="4114800"/>
            <a:chOff x="467" y="1248"/>
            <a:chExt cx="5341" cy="2592"/>
          </a:xfrm>
        </p:grpSpPr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9F6A3EFE-9BE6-79C8-3C52-606BFB5332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25E94479-8A2B-2B13-91B8-C76CD68516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06FC0EAB-51B9-0DCB-C84F-89C7A1997F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10">
              <a:extLst>
                <a:ext uri="{FF2B5EF4-FFF2-40B4-BE49-F238E27FC236}">
                  <a16:creationId xmlns:a16="http://schemas.microsoft.com/office/drawing/2014/main" id="{5FBF853B-0FAA-30A5-98FB-A0BE3A0DBA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Line 11">
              <a:extLst>
                <a:ext uri="{FF2B5EF4-FFF2-40B4-BE49-F238E27FC236}">
                  <a16:creationId xmlns:a16="http://schemas.microsoft.com/office/drawing/2014/main" id="{E35AFD30-EC41-40B6-5E09-5036288644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15EE735-6F32-9F2E-FEE6-B97412EC34D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250784" y="5860732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BD64934-EE58-FA66-B631-396DE7B713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sz="3700" dirty="0"/>
              <a:t>OMGT6123</a:t>
            </a:r>
            <a:br>
              <a:rPr lang="en-US" altLang="en-US" sz="3700" dirty="0"/>
            </a:br>
            <a:r>
              <a:rPr lang="en-US" altLang="en-US" sz="3700" dirty="0"/>
              <a:t>Probability &amp; Statistics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C890118-7DAF-020D-EF33-60A704446A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5325" y="2282825"/>
            <a:ext cx="8515350" cy="4371975"/>
          </a:xfrm>
          <a:noFill/>
          <a:ln/>
        </p:spPr>
        <p:txBody>
          <a:bodyPr/>
          <a:lstStyle/>
          <a:p>
            <a:r>
              <a:rPr lang="en-US" altLang="en-US"/>
              <a:t>Outline Probability and Statistics</a:t>
            </a:r>
          </a:p>
          <a:p>
            <a:pPr lvl="1"/>
            <a:r>
              <a:rPr lang="en-US" altLang="en-US"/>
              <a:t>2 types of probability</a:t>
            </a:r>
          </a:p>
          <a:p>
            <a:pPr lvl="1"/>
            <a:r>
              <a:rPr lang="en-US" altLang="en-US"/>
              <a:t>Rules of probability</a:t>
            </a:r>
            <a:endParaRPr lang="en-US" altLang="en-US" sz="3200"/>
          </a:p>
          <a:p>
            <a:pPr lvl="1"/>
            <a:r>
              <a:rPr lang="en-US" altLang="en-US"/>
              <a:t>Statistical Independence</a:t>
            </a:r>
          </a:p>
          <a:p>
            <a:pPr lvl="1"/>
            <a:r>
              <a:rPr lang="en-US" altLang="en-US"/>
              <a:t>Expected Value</a:t>
            </a:r>
          </a:p>
          <a:p>
            <a:pPr lvl="1"/>
            <a:r>
              <a:rPr lang="en-US" altLang="en-US"/>
              <a:t>Normal Distributions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49682E6-6C97-CEAA-3A34-EAEFAEB639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Bayes’ Theorem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0DDA843D-6A3A-1DC4-CDA2-3670C7979B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Famous statistician/mathematician</a:t>
            </a:r>
          </a:p>
          <a:p>
            <a:r>
              <a:rPr lang="en-US" altLang="en-US"/>
              <a:t>Created relationship for dependent events</a:t>
            </a:r>
          </a:p>
          <a:p>
            <a:pPr>
              <a:buFontTx/>
              <a:buNone/>
            </a:pPr>
            <a:r>
              <a:rPr lang="en-US" altLang="en-US"/>
              <a:t>			</a:t>
            </a:r>
            <a:r>
              <a:rPr lang="en-US" altLang="en-US" sz="2800"/>
              <a:t>P(A|B) = P(A and B) / P(B)</a:t>
            </a:r>
          </a:p>
          <a:p>
            <a:r>
              <a:rPr lang="en-US" altLang="en-US"/>
              <a:t>Total probability law</a:t>
            </a:r>
          </a:p>
          <a:p>
            <a:pPr>
              <a:buFontTx/>
              <a:buNone/>
            </a:pPr>
            <a:r>
              <a:rPr lang="en-US" altLang="en-US"/>
              <a:t>		</a:t>
            </a:r>
            <a:r>
              <a:rPr lang="en-US" altLang="en-US" sz="2800"/>
              <a:t>P(B) = P(B|A)*P(A) + P(B|not A)*P(not A)</a:t>
            </a:r>
          </a:p>
          <a:p>
            <a:r>
              <a:rPr lang="en-US" altLang="en-US"/>
              <a:t>Used to update probabilistic forecasts, e.g., weather forecasts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B90EE20-BC99-612E-D1FC-08EE3F45EF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Example of Bayes’ Theorem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E8269EF-DE15-D8B7-E201-8A340C1DDA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Given, A and B are dependent events</a:t>
            </a:r>
          </a:p>
          <a:p>
            <a:pPr lvl="1">
              <a:buFontTx/>
              <a:buNone/>
            </a:pPr>
            <a:r>
              <a:rPr lang="en-US" altLang="en-US"/>
              <a:t>P(A and B) = 0.2, P(B) = 0.4</a:t>
            </a:r>
          </a:p>
          <a:p>
            <a:pPr lvl="1">
              <a:buFontTx/>
              <a:buNone/>
            </a:pPr>
            <a:r>
              <a:rPr lang="en-US" altLang="en-US"/>
              <a:t>Calculate P(A|B):</a:t>
            </a:r>
          </a:p>
          <a:p>
            <a:pPr lvl="1">
              <a:buFontTx/>
              <a:buNone/>
            </a:pPr>
            <a:r>
              <a:rPr lang="en-US" altLang="en-US"/>
              <a:t>	P(A|B) = P(A and B) / P(B) = 0.2 / 0.4 = 0.5</a:t>
            </a:r>
          </a:p>
          <a:p>
            <a:r>
              <a:rPr lang="en-US" altLang="en-US"/>
              <a:t>Given, A and B are independent events</a:t>
            </a:r>
          </a:p>
          <a:p>
            <a:pPr lvl="1">
              <a:buFontTx/>
              <a:buNone/>
            </a:pPr>
            <a:r>
              <a:rPr lang="en-US" altLang="en-US"/>
              <a:t>Calculate P(A|B):</a:t>
            </a:r>
          </a:p>
          <a:p>
            <a:pPr lvl="1">
              <a:buFontTx/>
              <a:buNone/>
            </a:pPr>
            <a:r>
              <a:rPr lang="en-US" altLang="en-US"/>
              <a:t>	P(A|B) = P(A)*P(B) / P(B) = P(A)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E21595E-B2FB-494D-DECA-67ADDE21C2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2 Types of Probability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631A05E-9171-CEBE-214A-CF0E58B95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50" tIns="47625" rIns="95250" bIns="47625"/>
          <a:lstStyle>
            <a:lvl1pPr marL="352425" indent="-352425" defTabSz="939800">
              <a:defRPr sz="2400">
                <a:solidFill>
                  <a:schemeClr val="tx1"/>
                </a:solidFill>
                <a:latin typeface="Times" charset="0"/>
              </a:defRPr>
            </a:lvl1pPr>
            <a:lvl2pPr marL="763588" indent="-293688" defTabSz="93980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76338" indent="-236538" defTabSz="9398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44650" indent="-234950" defTabSz="9398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114550" indent="-233363" defTabSz="9398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71750" indent="-233363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3028950" indent="-233363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86150" indent="-233363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943350" indent="-233363" defTabSz="939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/>
              <a:t>Subjective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/>
              <a:t>Probability estimate based on what a person believes or experiences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/>
              <a:t>“I think there is a 60% chance of rain tomorrow.”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/>
              <a:t>Objective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/>
              <a:t>Probabilities that can be stated before or a priori the occurrence of an event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/>
              <a:t>Roll of a fair dice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/>
              <a:t>Flip of a fair coin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9A3DEA1-F27C-2FE5-6603-74FCFF602B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sz="4000"/>
              <a:t>Fundamentals and Rules of Probability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EB2A999-F219-8CE7-EC99-0AAB54416D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Rules of probability</a:t>
            </a:r>
          </a:p>
          <a:p>
            <a:pPr>
              <a:buFontTx/>
              <a:buNone/>
            </a:pPr>
            <a:endParaRPr lang="en-US" altLang="en-US" sz="1400"/>
          </a:p>
          <a:p>
            <a:pPr>
              <a:buFontTx/>
              <a:buNone/>
            </a:pPr>
            <a:r>
              <a:rPr lang="en-US" altLang="en-US" sz="2800"/>
              <a:t>		1.  0 </a:t>
            </a:r>
            <a:r>
              <a:rPr lang="en-US" altLang="en-US" sz="2800" u="sng"/>
              <a:t>&lt;</a:t>
            </a:r>
            <a:r>
              <a:rPr lang="en-US" altLang="en-US" sz="2800"/>
              <a:t> P(A) </a:t>
            </a:r>
            <a:r>
              <a:rPr lang="en-US" altLang="en-US" sz="2800" u="sng"/>
              <a:t>&lt;</a:t>
            </a:r>
            <a:r>
              <a:rPr lang="en-US" altLang="en-US" sz="2800"/>
              <a:t> 1</a:t>
            </a:r>
          </a:p>
          <a:p>
            <a:pPr>
              <a:buFontTx/>
              <a:buNone/>
            </a:pPr>
            <a:endParaRPr lang="en-US" altLang="en-US" sz="2800"/>
          </a:p>
          <a:p>
            <a:pPr>
              <a:buFontTx/>
              <a:buNone/>
            </a:pPr>
            <a:r>
              <a:rPr lang="en-US" altLang="en-US" sz="2800">
                <a:latin typeface="Symbol" pitchFamily="2" charset="2"/>
              </a:rPr>
              <a:t>		</a:t>
            </a:r>
            <a:r>
              <a:rPr lang="en-US" altLang="en-US" sz="2800"/>
              <a:t>P</a:t>
            </a:r>
            <a:r>
              <a:rPr lang="en-US" altLang="en-US" sz="2800" baseline="-25000"/>
              <a:t>i</a:t>
            </a:r>
            <a:r>
              <a:rPr lang="en-US" altLang="en-US" sz="2800"/>
              <a:t> = 1</a:t>
            </a:r>
          </a:p>
          <a:p>
            <a:pPr lvl="1">
              <a:buFontTx/>
              <a:buNone/>
            </a:pPr>
            <a:endParaRPr lang="en-US" altLang="en-US"/>
          </a:p>
          <a:p>
            <a:pPr>
              <a:buFontTx/>
              <a:buNone/>
            </a:pPr>
            <a:r>
              <a:rPr lang="en-US" altLang="en-US" sz="2800"/>
              <a:t>		3.  P(A or B) = P(A) + P(B), </a:t>
            </a:r>
            <a:r>
              <a:rPr lang="en-US" altLang="en-US" sz="2000"/>
              <a:t>for mutually exclusive A &amp; B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E4BACEB-7720-4901-B14E-2DD3486B0C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Mutual Exclusivity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E84F7EB-1E74-A890-B0D6-DAF93FD185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Only one event can occur at a time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r>
              <a:rPr lang="en-US" altLang="en-US"/>
              <a:t>				       A	    B</a:t>
            </a:r>
          </a:p>
          <a:p>
            <a:pPr>
              <a:buFontTx/>
              <a:buNone/>
            </a:pPr>
            <a:endParaRPr lang="en-US" altLang="en-US"/>
          </a:p>
          <a:p>
            <a:r>
              <a:rPr lang="en-US" altLang="en-US"/>
              <a:t>Addition rule</a:t>
            </a:r>
          </a:p>
          <a:p>
            <a:pPr>
              <a:spcBef>
                <a:spcPct val="35000"/>
              </a:spcBef>
            </a:pPr>
            <a:r>
              <a:rPr lang="en-US" altLang="en-US"/>
              <a:t>P(A) + P(B) = P(A OR B)</a:t>
            </a:r>
          </a:p>
        </p:txBody>
      </p:sp>
      <p:grpSp>
        <p:nvGrpSpPr>
          <p:cNvPr id="7175" name="Group 7">
            <a:extLst>
              <a:ext uri="{FF2B5EF4-FFF2-40B4-BE49-F238E27FC236}">
                <a16:creationId xmlns:a16="http://schemas.microsoft.com/office/drawing/2014/main" id="{243C15D0-102B-1DAE-C9E8-D0A4223A82CB}"/>
              </a:ext>
            </a:extLst>
          </p:cNvPr>
          <p:cNvGrpSpPr>
            <a:grpSpLocks/>
          </p:cNvGrpSpPr>
          <p:nvPr/>
        </p:nvGrpSpPr>
        <p:grpSpPr bwMode="auto">
          <a:xfrm>
            <a:off x="3587750" y="2749550"/>
            <a:ext cx="3187700" cy="1511300"/>
            <a:chOff x="2260" y="1732"/>
            <a:chExt cx="2008" cy="952"/>
          </a:xfrm>
        </p:grpSpPr>
        <p:sp>
          <p:nvSpPr>
            <p:cNvPr id="7172" name="Rectangle 4">
              <a:extLst>
                <a:ext uri="{FF2B5EF4-FFF2-40B4-BE49-F238E27FC236}">
                  <a16:creationId xmlns:a16="http://schemas.microsoft.com/office/drawing/2014/main" id="{38AFB79B-AC4E-E269-576B-0E946692CC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0" y="1732"/>
              <a:ext cx="2008" cy="95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3" name="Oval 5">
              <a:extLst>
                <a:ext uri="{FF2B5EF4-FFF2-40B4-BE49-F238E27FC236}">
                  <a16:creationId xmlns:a16="http://schemas.microsoft.com/office/drawing/2014/main" id="{7B9A1743-905C-1FAE-3015-E3A507B12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0" y="1828"/>
              <a:ext cx="712" cy="71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4" name="Oval 6">
              <a:extLst>
                <a:ext uri="{FF2B5EF4-FFF2-40B4-BE49-F238E27FC236}">
                  <a16:creationId xmlns:a16="http://schemas.microsoft.com/office/drawing/2014/main" id="{6E0EE569-8118-3094-50DD-D0CF3E45D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2" y="1828"/>
              <a:ext cx="712" cy="71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CD14789-49F2-2E7C-20C0-6A277662FA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Probability Types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A234546-BF56-DBA1-7ABA-A9B884F16D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Marginal</a:t>
            </a:r>
          </a:p>
          <a:p>
            <a:pPr lvl="1"/>
            <a:r>
              <a:rPr lang="en-US" altLang="en-US"/>
              <a:t>Probability of a single event</a:t>
            </a:r>
          </a:p>
          <a:p>
            <a:pPr lvl="1"/>
            <a:r>
              <a:rPr lang="en-US" altLang="en-US"/>
              <a:t>e.g., P(A) = 0.1</a:t>
            </a:r>
          </a:p>
          <a:p>
            <a:r>
              <a:rPr lang="en-US" altLang="en-US"/>
              <a:t>Joint</a:t>
            </a:r>
          </a:p>
          <a:p>
            <a:pPr lvl="1"/>
            <a:r>
              <a:rPr lang="en-US" altLang="en-US"/>
              <a:t>Probability of more than one event</a:t>
            </a:r>
          </a:p>
          <a:p>
            <a:pPr lvl="1"/>
            <a:r>
              <a:rPr lang="en-US" altLang="en-US"/>
              <a:t>e.g., P(A and B) = 0.2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C4307ED-B5DA-3216-570D-0A3AF22A1C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Example of a Joint Probability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8BD8E5FE-628E-7D63-9ABA-7A10707253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700"/>
              <a:t>Probability of two non-mutually exclusive events occurring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en-US" altLang="en-US"/>
              <a:t>	</a:t>
            </a:r>
            <a:endParaRPr lang="en-US" altLang="en-US" sz="1000"/>
          </a:p>
          <a:p>
            <a:pPr>
              <a:buFontTx/>
              <a:buNone/>
            </a:pPr>
            <a:r>
              <a:rPr lang="en-US" altLang="en-US"/>
              <a:t>				      A		B</a:t>
            </a:r>
          </a:p>
          <a:p>
            <a:pPr>
              <a:buFontTx/>
              <a:buNone/>
            </a:pPr>
            <a:endParaRPr lang="en-US" altLang="en-US" sz="2800"/>
          </a:p>
          <a:p>
            <a:pPr>
              <a:lnSpc>
                <a:spcPct val="95000"/>
              </a:lnSpc>
              <a:spcBef>
                <a:spcPct val="25000"/>
              </a:spcBef>
            </a:pPr>
            <a:r>
              <a:rPr lang="en-US" altLang="en-US" sz="2700"/>
              <a:t>Shaded area is a joint probability</a:t>
            </a:r>
          </a:p>
          <a:p>
            <a:pPr>
              <a:lnSpc>
                <a:spcPct val="95000"/>
              </a:lnSpc>
            </a:pPr>
            <a:r>
              <a:rPr lang="en-US" altLang="en-US" sz="2700"/>
              <a:t>General addition rule</a:t>
            </a:r>
          </a:p>
          <a:p>
            <a:pPr>
              <a:lnSpc>
                <a:spcPct val="95000"/>
              </a:lnSpc>
            </a:pPr>
            <a:r>
              <a:rPr lang="en-US" altLang="en-US" sz="2700"/>
              <a:t>P(A or B) = P(A) + P(B) - P(A and B) 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B3D07F72-0F97-563C-5171-D7F826352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950" y="2749550"/>
            <a:ext cx="2730500" cy="1511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Oval 5">
            <a:extLst>
              <a:ext uri="{FF2B5EF4-FFF2-40B4-BE49-F238E27FC236}">
                <a16:creationId xmlns:a16="http://schemas.microsoft.com/office/drawing/2014/main" id="{6DFEC9A2-B83B-8EC7-C4ED-84AAB7F68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6950" y="2901950"/>
            <a:ext cx="1282700" cy="12065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Oval 6">
            <a:extLst>
              <a:ext uri="{FF2B5EF4-FFF2-40B4-BE49-F238E27FC236}">
                <a16:creationId xmlns:a16="http://schemas.microsoft.com/office/drawing/2014/main" id="{EBB703EB-D0EF-DE83-DF2F-AB09141CD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6950" y="3130550"/>
            <a:ext cx="368300" cy="8255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Oval 7">
            <a:extLst>
              <a:ext uri="{FF2B5EF4-FFF2-40B4-BE49-F238E27FC236}">
                <a16:creationId xmlns:a16="http://schemas.microsoft.com/office/drawing/2014/main" id="{D00F9941-A487-6AA5-EAEC-B768CE006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2550" y="2901950"/>
            <a:ext cx="1282700" cy="12065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E057AF9-777D-0937-33ED-06BC889943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Independence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63FA6E62-A424-4250-E285-9178161B3D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Successive events that do not affect one another </a:t>
            </a:r>
          </a:p>
          <a:p>
            <a:r>
              <a:rPr lang="en-US" altLang="en-US"/>
              <a:t>e.g., flipping a coin</a:t>
            </a:r>
          </a:p>
          <a:p>
            <a:r>
              <a:rPr lang="en-US" altLang="en-US"/>
              <a:t>P(H and T) = P(H)*P(T)</a:t>
            </a:r>
          </a:p>
          <a:p>
            <a:r>
              <a:rPr lang="en-US" altLang="en-US"/>
              <a:t>In the case of dependent events</a:t>
            </a:r>
          </a:p>
          <a:p>
            <a:r>
              <a:rPr lang="en-US" altLang="en-US"/>
              <a:t>P(A and B) = P(B)*P(A|B)</a:t>
            </a:r>
          </a:p>
          <a:p>
            <a:r>
              <a:rPr lang="en-US" altLang="en-US"/>
              <a:t>General rule of multiplication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E205749-FAD2-7C83-BAE8-3B504AC685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Conditional Probability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D1780DF-6061-A09D-CACD-DB2E8658E9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Probability that an event will occur given that another event has already occurred</a:t>
            </a:r>
          </a:p>
          <a:p>
            <a:r>
              <a:rPr lang="en-US" altLang="en-US"/>
              <a:t>e.g., weather forecasts, given thunder what is the probability of rain</a:t>
            </a:r>
          </a:p>
          <a:p>
            <a:r>
              <a:rPr lang="en-US" altLang="en-US"/>
              <a:t>P(A|B)</a:t>
            </a:r>
          </a:p>
          <a:p>
            <a:r>
              <a:rPr lang="en-US" altLang="en-US"/>
              <a:t>Reads probability of A given B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4CF8893-D047-47AC-4D53-4EE69F361B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Independent vs. Dependent Events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48CE252-7FD9-1F0E-4A84-C4AB6939F9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Independent Events</a:t>
            </a:r>
          </a:p>
          <a:p>
            <a:pPr lvl="1"/>
            <a:r>
              <a:rPr lang="en-US" altLang="en-US"/>
              <a:t>P(A|B) = P(A)</a:t>
            </a:r>
          </a:p>
          <a:p>
            <a:pPr lvl="1"/>
            <a:r>
              <a:rPr lang="en-US" altLang="en-US"/>
              <a:t>P(A and B) = P(A)*P(B)</a:t>
            </a:r>
          </a:p>
          <a:p>
            <a:r>
              <a:rPr lang="en-US" altLang="en-US"/>
              <a:t>Dependent Events</a:t>
            </a:r>
          </a:p>
          <a:p>
            <a:pPr lvl="1"/>
            <a:r>
              <a:rPr lang="en-US" altLang="en-US"/>
              <a:t>P(A|B) = P(A and B) / P(B)</a:t>
            </a:r>
          </a:p>
          <a:p>
            <a:pPr lvl="1"/>
            <a:r>
              <a:rPr lang="en-US" altLang="en-US"/>
              <a:t>P(A and B) = P(B)*P(A|B)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untitled 3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3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untitled 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Apple Lab 1:JFK:jfkM326F</Template>
  <TotalTime>2854</TotalTime>
  <Pages>16</Pages>
  <Words>604</Words>
  <Application>Microsoft Macintosh PowerPoint</Application>
  <PresentationFormat>A4 Paper (210x297 mm)</PresentationFormat>
  <Paragraphs>79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Symbol</vt:lpstr>
      <vt:lpstr>Times</vt:lpstr>
      <vt:lpstr>untitled 3</vt:lpstr>
      <vt:lpstr>OMGT6123 Probability &amp; Statistics</vt:lpstr>
      <vt:lpstr>2 Types of Probability</vt:lpstr>
      <vt:lpstr>Fundamentals and Rules of Probability</vt:lpstr>
      <vt:lpstr>Mutual Exclusivity</vt:lpstr>
      <vt:lpstr>Probability Types</vt:lpstr>
      <vt:lpstr>Example of a Joint Probability</vt:lpstr>
      <vt:lpstr>Independence</vt:lpstr>
      <vt:lpstr>Conditional Probability</vt:lpstr>
      <vt:lpstr>Independent vs. Dependent Events</vt:lpstr>
      <vt:lpstr>Bayes’ Theorem</vt:lpstr>
      <vt:lpstr>Example of Bayes’ Theorem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14</cp:revision>
  <cp:lastPrinted>1997-08-07T10:28:05Z</cp:lastPrinted>
  <dcterms:created xsi:type="dcterms:W3CDTF">1997-09-02T00:08:45Z</dcterms:created>
  <dcterms:modified xsi:type="dcterms:W3CDTF">2026-07-31T16:34:41Z</dcterms:modified>
</cp:coreProperties>
</file>