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0" r:id="rId2"/>
    <p:sldId id="280" r:id="rId3"/>
    <p:sldId id="281" r:id="rId4"/>
    <p:sldId id="282" r:id="rId5"/>
    <p:sldId id="283" r:id="rId6"/>
    <p:sldId id="284" r:id="rId7"/>
    <p:sldId id="287" r:id="rId8"/>
    <p:sldId id="285" r:id="rId9"/>
    <p:sldId id="286" r:id="rId10"/>
    <p:sldId id="288" r:id="rId11"/>
    <p:sldId id="269" r:id="rId12"/>
  </p:sldIdLst>
  <p:sldSz cx="9906000" cy="6858000" type="A4"/>
  <p:notesSz cx="4267200" cy="579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734"/>
    <p:restoredTop sz="94658"/>
  </p:normalViewPr>
  <p:slideViewPr>
    <p:cSldViewPr>
      <p:cViewPr>
        <p:scale>
          <a:sx n="120" d="100"/>
          <a:sy n="120" d="100"/>
        </p:scale>
        <p:origin x="2128" y="1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Macro-Enabled_Worksheet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r>
              <a:rPr lang="en-US" sz="2000" dirty="0"/>
              <a:t>Normal Distribution</a:t>
            </a:r>
          </a:p>
        </c:rich>
      </c:tx>
      <c:layout>
        <c:manualLayout>
          <c:xMode val="edge"/>
          <c:yMode val="edge"/>
          <c:x val="0.40137007547749337"/>
          <c:y val="4.1695903518389317E-2"/>
        </c:manualLayout>
      </c:layout>
      <c:overlay val="0"/>
      <c:spPr>
        <a:noFill/>
        <a:ln w="1463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015649452269171"/>
          <c:y val="0.18241042345276873"/>
          <c:w val="0.88106416275430355"/>
          <c:h val="0.63192182410423448"/>
        </c:manualLayout>
      </c:layout>
      <c:scatterChart>
        <c:scatterStyle val="lineMarker"/>
        <c:varyColors val="0"/>
        <c:ser>
          <c:idx val="0"/>
          <c:order val="0"/>
          <c:spPr>
            <a:ln w="7315">
              <a:solidFill>
                <a:srgbClr val="000080"/>
              </a:solidFill>
              <a:prstDash val="solid"/>
            </a:ln>
          </c:spPr>
          <c:marker>
            <c:symbol val="diamond"/>
            <c:size val="2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Sheet1!$A$2:$A$82</c:f>
              <c:numCache>
                <c:formatCode>General</c:formatCode>
                <c:ptCount val="8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</c:numCache>
            </c:numRef>
          </c:xVal>
          <c:yVal>
            <c:numRef>
              <c:f>Sheet1!$B$2:$B$82</c:f>
              <c:numCache>
                <c:formatCode>General</c:formatCode>
                <c:ptCount val="81"/>
                <c:pt idx="0">
                  <c:v>1.3383022576488534E-4</c:v>
                </c:pt>
                <c:pt idx="1">
                  <c:v>1.9865547139277269E-4</c:v>
                </c:pt>
                <c:pt idx="2">
                  <c:v>2.9194692579146022E-4</c:v>
                </c:pt>
                <c:pt idx="3">
                  <c:v>4.2478027055075138E-4</c:v>
                </c:pt>
                <c:pt idx="4">
                  <c:v>6.1190193011377179E-4</c:v>
                </c:pt>
                <c:pt idx="5">
                  <c:v>8.7268269504575994E-4</c:v>
                </c:pt>
                <c:pt idx="6">
                  <c:v>1.2322191684730197E-3</c:v>
                </c:pt>
                <c:pt idx="7">
                  <c:v>1.722568939053681E-3</c:v>
                </c:pt>
                <c:pt idx="8">
                  <c:v>2.38408820146484E-3</c:v>
                </c:pt>
                <c:pt idx="9">
                  <c:v>3.2668190561999178E-3</c:v>
                </c:pt>
                <c:pt idx="10">
                  <c:v>4.4318484119380075E-3</c:v>
                </c:pt>
                <c:pt idx="11">
                  <c:v>5.9525324197758477E-3</c:v>
                </c:pt>
                <c:pt idx="12">
                  <c:v>7.9154515829799668E-3</c:v>
                </c:pt>
                <c:pt idx="13">
                  <c:v>1.042093481442259E-2</c:v>
                </c:pt>
                <c:pt idx="14">
                  <c:v>1.3582969233685632E-2</c:v>
                </c:pt>
                <c:pt idx="15">
                  <c:v>1.7528300493568537E-2</c:v>
                </c:pt>
                <c:pt idx="16">
                  <c:v>2.2394530294842927E-2</c:v>
                </c:pt>
                <c:pt idx="17">
                  <c:v>2.8327037741601183E-2</c:v>
                </c:pt>
                <c:pt idx="18">
                  <c:v>3.547459284623148E-2</c:v>
                </c:pt>
                <c:pt idx="19">
                  <c:v>4.3983595980427226E-2</c:v>
                </c:pt>
                <c:pt idx="20">
                  <c:v>5.3990966513188098E-2</c:v>
                </c:pt>
                <c:pt idx="21">
                  <c:v>6.5615814774676637E-2</c:v>
                </c:pt>
                <c:pt idx="22">
                  <c:v>7.8950158300894233E-2</c:v>
                </c:pt>
                <c:pt idx="23">
                  <c:v>9.404907737688703E-2</c:v>
                </c:pt>
                <c:pt idx="24">
                  <c:v>0.11092083467945568</c:v>
                </c:pt>
                <c:pt idx="25">
                  <c:v>0.12951759566589191</c:v>
                </c:pt>
                <c:pt idx="26">
                  <c:v>0.14972746563574504</c:v>
                </c:pt>
                <c:pt idx="27">
                  <c:v>0.17136859204780758</c:v>
                </c:pt>
                <c:pt idx="28">
                  <c:v>0.19418605498321317</c:v>
                </c:pt>
                <c:pt idx="29">
                  <c:v>0.21785217703255083</c:v>
                </c:pt>
                <c:pt idx="30">
                  <c:v>0.2419707245191437</c:v>
                </c:pt>
                <c:pt idx="31">
                  <c:v>0.26608524989875515</c:v>
                </c:pt>
                <c:pt idx="32">
                  <c:v>0.28969155276148306</c:v>
                </c:pt>
                <c:pt idx="33">
                  <c:v>0.3122539333667616</c:v>
                </c:pt>
                <c:pt idx="34">
                  <c:v>0.33322460289179995</c:v>
                </c:pt>
                <c:pt idx="35">
                  <c:v>0.3520653267642998</c:v>
                </c:pt>
                <c:pt idx="36">
                  <c:v>0.36827014030332356</c:v>
                </c:pt>
                <c:pt idx="37">
                  <c:v>0.3813878154605243</c:v>
                </c:pt>
                <c:pt idx="38">
                  <c:v>0.39104269397545599</c:v>
                </c:pt>
                <c:pt idx="39">
                  <c:v>0.39695254747701181</c:v>
                </c:pt>
                <c:pt idx="40">
                  <c:v>0.39894228040143265</c:v>
                </c:pt>
                <c:pt idx="41">
                  <c:v>0.3969525474770117</c:v>
                </c:pt>
                <c:pt idx="42">
                  <c:v>0.39104269397545577</c:v>
                </c:pt>
                <c:pt idx="43">
                  <c:v>0.38138781546052397</c:v>
                </c:pt>
                <c:pt idx="44">
                  <c:v>0.36827014030332322</c:v>
                </c:pt>
                <c:pt idx="45">
                  <c:v>0.35206532676429947</c:v>
                </c:pt>
                <c:pt idx="46">
                  <c:v>0.33322460289179967</c:v>
                </c:pt>
                <c:pt idx="47">
                  <c:v>0.31225393336676138</c:v>
                </c:pt>
                <c:pt idx="48">
                  <c:v>0.28969155276148295</c:v>
                </c:pt>
                <c:pt idx="49">
                  <c:v>0.26608524989875515</c:v>
                </c:pt>
                <c:pt idx="50">
                  <c:v>0.24197072451914378</c:v>
                </c:pt>
                <c:pt idx="51">
                  <c:v>0.21785217703255105</c:v>
                </c:pt>
                <c:pt idx="52">
                  <c:v>0.19418605498321351</c:v>
                </c:pt>
                <c:pt idx="53">
                  <c:v>0.17136859204780797</c:v>
                </c:pt>
                <c:pt idx="54">
                  <c:v>0.14972746563574552</c:v>
                </c:pt>
                <c:pt idx="55">
                  <c:v>0.12951759566589241</c:v>
                </c:pt>
                <c:pt idx="56">
                  <c:v>0.11092083467945624</c:v>
                </c:pt>
                <c:pt idx="57">
                  <c:v>9.4049077376887599E-2</c:v>
                </c:pt>
                <c:pt idx="58">
                  <c:v>7.8950158300894815E-2</c:v>
                </c:pt>
                <c:pt idx="59">
                  <c:v>6.5615814774677206E-2</c:v>
                </c:pt>
                <c:pt idx="60">
                  <c:v>5.3990966513188625E-2</c:v>
                </c:pt>
                <c:pt idx="61">
                  <c:v>4.3983595980427712E-2</c:v>
                </c:pt>
                <c:pt idx="62">
                  <c:v>3.5474592846231903E-2</c:v>
                </c:pt>
                <c:pt idx="63">
                  <c:v>2.8327037741601589E-2</c:v>
                </c:pt>
                <c:pt idx="64">
                  <c:v>2.2394530294843257E-2</c:v>
                </c:pt>
                <c:pt idx="65">
                  <c:v>1.7528300493568849E-2</c:v>
                </c:pt>
                <c:pt idx="66">
                  <c:v>1.3582969233685878E-2</c:v>
                </c:pt>
                <c:pt idx="67">
                  <c:v>1.0420934814422817E-2</c:v>
                </c:pt>
                <c:pt idx="68">
                  <c:v>7.9154515829801438E-3</c:v>
                </c:pt>
                <c:pt idx="69">
                  <c:v>5.9525324197760012E-3</c:v>
                </c:pt>
                <c:pt idx="70">
                  <c:v>4.4318484119381246E-3</c:v>
                </c:pt>
                <c:pt idx="71">
                  <c:v>3.2668190562000141E-3</c:v>
                </c:pt>
                <c:pt idx="72">
                  <c:v>2.3840882014649163E-3</c:v>
                </c:pt>
                <c:pt idx="73">
                  <c:v>1.7225689390537363E-3</c:v>
                </c:pt>
                <c:pt idx="74">
                  <c:v>1.2322191684730624E-3</c:v>
                </c:pt>
                <c:pt idx="75">
                  <c:v>8.7268269504579246E-4</c:v>
                </c:pt>
                <c:pt idx="76">
                  <c:v>6.1190193011379629E-4</c:v>
                </c:pt>
                <c:pt idx="77">
                  <c:v>4.2478027055076949E-4</c:v>
                </c:pt>
                <c:pt idx="78">
                  <c:v>2.9194692579147323E-4</c:v>
                </c:pt>
                <c:pt idx="79">
                  <c:v>1.9865547139278204E-4</c:v>
                </c:pt>
                <c:pt idx="80">
                  <c:v>1.3383022576489198E-4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B02-B14F-A04F-012FAC96FB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21342080"/>
        <c:axId val="1"/>
      </c:scatterChart>
      <c:valAx>
        <c:axId val="621342080"/>
        <c:scaling>
          <c:orientation val="minMax"/>
          <c:max val="8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200" dirty="0"/>
                  <a:t>x</a:t>
                </a:r>
              </a:p>
            </c:rich>
          </c:tx>
          <c:layout>
            <c:manualLayout>
              <c:xMode val="edge"/>
              <c:yMode val="edge"/>
              <c:x val="0.52567668896436204"/>
              <c:y val="0.89948669391009672"/>
            </c:manualLayout>
          </c:layout>
          <c:overlay val="0"/>
          <c:spPr>
            <a:noFill/>
            <a:ln w="14630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182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endParaRPr lang="en-US"/>
          </a:p>
        </c:tx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Tms Rmn"/>
                    <a:ea typeface="Tms Rmn"/>
                    <a:cs typeface="Tms Rmn"/>
                  </a:defRPr>
                </a:pPr>
                <a:r>
                  <a:rPr lang="en-US" sz="1200" dirty="0"/>
                  <a:t>P(x)</a:t>
                </a:r>
              </a:p>
            </c:rich>
          </c:tx>
          <c:layout>
            <c:manualLayout>
              <c:xMode val="edge"/>
              <c:yMode val="edge"/>
              <c:x val="3.1298904538341159E-3"/>
              <c:y val="0.44625407166123776"/>
            </c:manualLayout>
          </c:layout>
          <c:overlay val="0"/>
          <c:spPr>
            <a:noFill/>
            <a:ln w="14630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182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Tms Rmn"/>
                <a:ea typeface="Tms Rmn"/>
                <a:cs typeface="Tms Rmn"/>
              </a:defRPr>
            </a:pPr>
            <a:endParaRPr lang="en-US"/>
          </a:p>
        </c:txPr>
        <c:crossAx val="621342080"/>
        <c:crosses val="autoZero"/>
        <c:crossBetween val="midCat"/>
      </c:valAx>
      <c:spPr>
        <a:noFill/>
        <a:ln w="1829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6" b="1" i="0" u="none" strike="noStrike" baseline="0">
          <a:solidFill>
            <a:srgbClr val="000000"/>
          </a:solidFill>
          <a:latin typeface="Tms Rmn"/>
          <a:ea typeface="Tms Rmn"/>
          <a:cs typeface="Tms Rmn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0.53539</cdr:x>
      <cdr:y>0.1962</cdr:y>
    </cdr:from>
    <cdr:to>
      <cdr:x>0.53539</cdr:x>
      <cdr:y>0.8152</cdr:y>
    </cdr:to>
    <cdr:sp macro="" textlink="">
      <cdr:nvSpPr>
        <cdr:cNvPr id="1025" name="Line 1">
          <a:extLst xmlns:a="http://schemas.openxmlformats.org/drawingml/2006/main">
            <a:ext uri="{FF2B5EF4-FFF2-40B4-BE49-F238E27FC236}">
              <a16:creationId xmlns:a16="http://schemas.microsoft.com/office/drawing/2014/main" id="{1FB9F94F-F409-CC38-B484-68C8CC9D2658}"/>
            </a:ext>
          </a:extLst>
        </cdr:cNvPr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4214813" y="787400"/>
          <a:ext cx="0" cy="248417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/>
          <a:tailEnd type="non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0.42892</cdr:x>
      <cdr:y>0.44304</cdr:y>
    </cdr:from>
    <cdr:to>
      <cdr:x>0.42892</cdr:x>
      <cdr:y>0.81529</cdr:y>
    </cdr:to>
    <cdr:sp macro="" textlink="">
      <cdr:nvSpPr>
        <cdr:cNvPr id="1026" name="Line 2">
          <a:extLst xmlns:a="http://schemas.openxmlformats.org/drawingml/2006/main">
            <a:ext uri="{FF2B5EF4-FFF2-40B4-BE49-F238E27FC236}">
              <a16:creationId xmlns:a16="http://schemas.microsoft.com/office/drawing/2014/main" id="{1D7FEB73-70EE-0CB9-A0F9-756C0190B595}"/>
            </a:ext>
          </a:extLst>
        </cdr:cNvPr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3376613" y="1778000"/>
          <a:ext cx="0" cy="149391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/>
          <a:tailEnd type="non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0.65154</cdr:x>
      <cdr:y>0.44304</cdr:y>
    </cdr:from>
    <cdr:to>
      <cdr:x>0.65154</cdr:x>
      <cdr:y>0.81954</cdr:y>
    </cdr:to>
    <cdr:sp macro="" textlink="">
      <cdr:nvSpPr>
        <cdr:cNvPr id="1027" name="Line 3">
          <a:extLst xmlns:a="http://schemas.openxmlformats.org/drawingml/2006/main">
            <a:ext uri="{FF2B5EF4-FFF2-40B4-BE49-F238E27FC236}">
              <a16:creationId xmlns:a16="http://schemas.microsoft.com/office/drawing/2014/main" id="{6DEC2824-E73E-15B7-DC56-A9A2DAE29B23}"/>
            </a:ext>
          </a:extLst>
        </cdr:cNvPr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5129213" y="1778000"/>
          <a:ext cx="0" cy="151096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/>
          <a:tailEnd type="non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0.12575</cdr:x>
      <cdr:y>0.2005</cdr:y>
    </cdr:from>
    <cdr:to>
      <cdr:x>0.41379</cdr:x>
      <cdr:y>0.282</cdr:y>
    </cdr:to>
    <cdr:sp macro="" textlink="">
      <cdr:nvSpPr>
        <cdr:cNvPr id="1028" name="Text 4">
          <a:extLst xmlns:a="http://schemas.openxmlformats.org/drawingml/2006/main">
            <a:ext uri="{FF2B5EF4-FFF2-40B4-BE49-F238E27FC236}">
              <a16:creationId xmlns:a16="http://schemas.microsoft.com/office/drawing/2014/main" id="{F5989F96-11E1-3D2B-8983-00983B352A01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89956" y="804647"/>
          <a:ext cx="2267594" cy="3270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800" b="0" i="0" u="none" strike="noStrike" baseline="0" dirty="0">
              <a:solidFill>
                <a:srgbClr val="000000"/>
              </a:solidFill>
              <a:latin typeface="Tms Rmn" charset="0"/>
            </a:rPr>
            <a:t>mean = 4, std. dev. = 1</a:t>
          </a:r>
        </a:p>
      </cdr:txBody>
    </cdr:sp>
  </cdr:relSizeAnchor>
  <cdr:relSizeAnchor xmlns:cdr="http://schemas.openxmlformats.org/drawingml/2006/chartDrawing">
    <cdr:from>
      <cdr:x>0.43315</cdr:x>
      <cdr:y>0.5</cdr:y>
    </cdr:from>
    <cdr:to>
      <cdr:x>0.5599</cdr:x>
      <cdr:y>0.575</cdr:y>
    </cdr:to>
    <cdr:sp macro="" textlink="">
      <cdr:nvSpPr>
        <cdr:cNvPr id="1029" name="Text 5">
          <a:extLst xmlns:a="http://schemas.openxmlformats.org/drawingml/2006/main">
            <a:ext uri="{FF2B5EF4-FFF2-40B4-BE49-F238E27FC236}">
              <a16:creationId xmlns:a16="http://schemas.microsoft.com/office/drawing/2014/main" id="{325AB9F2-97F5-4664-01CD-1C93574EA56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09950" y="2006600"/>
          <a:ext cx="997828" cy="3009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 dirty="0">
              <a:solidFill>
                <a:srgbClr val="000000"/>
              </a:solidFill>
              <a:latin typeface="Tms Rmn" charset="0"/>
            </a:rPr>
            <a:t>-1 std. dev</a:t>
          </a:r>
        </a:p>
      </cdr:txBody>
    </cdr:sp>
  </cdr:relSizeAnchor>
  <cdr:relSizeAnchor xmlns:cdr="http://schemas.openxmlformats.org/drawingml/2006/chartDrawing">
    <cdr:from>
      <cdr:x>0.53872</cdr:x>
      <cdr:y>0.5</cdr:y>
    </cdr:from>
    <cdr:to>
      <cdr:x>0.66547</cdr:x>
      <cdr:y>0.575</cdr:y>
    </cdr:to>
    <cdr:sp macro="" textlink="">
      <cdr:nvSpPr>
        <cdr:cNvPr id="1030" name="Text 6">
          <a:extLst xmlns:a="http://schemas.openxmlformats.org/drawingml/2006/main">
            <a:ext uri="{FF2B5EF4-FFF2-40B4-BE49-F238E27FC236}">
              <a16:creationId xmlns:a16="http://schemas.microsoft.com/office/drawing/2014/main" id="{B1EC65F4-49F5-7686-D133-6E3C2D9186CB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41040" y="2006600"/>
          <a:ext cx="997829" cy="3009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 dirty="0">
              <a:solidFill>
                <a:srgbClr val="000000"/>
              </a:solidFill>
              <a:latin typeface="Tms Rmn" charset="0"/>
            </a:rPr>
            <a:t>+1 std. dev</a:t>
          </a:r>
        </a:p>
      </cdr:txBody>
    </cdr:sp>
  </cdr:relSizeAnchor>
  <cdr:relSizeAnchor xmlns:cdr="http://schemas.openxmlformats.org/drawingml/2006/chartDrawing">
    <cdr:from>
      <cdr:x>0.46219</cdr:x>
      <cdr:y>0.63291</cdr:y>
    </cdr:from>
    <cdr:to>
      <cdr:x>0.61244</cdr:x>
      <cdr:y>0.71441</cdr:y>
    </cdr:to>
    <cdr:sp macro="" textlink="">
      <cdr:nvSpPr>
        <cdr:cNvPr id="1031" name="Text 7">
          <a:extLst xmlns:a="http://schemas.openxmlformats.org/drawingml/2006/main">
            <a:ext uri="{FF2B5EF4-FFF2-40B4-BE49-F238E27FC236}">
              <a16:creationId xmlns:a16="http://schemas.microsoft.com/office/drawing/2014/main" id="{0EC4C37D-8E20-BC52-7F2D-E2ABC0FDF804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38550" y="2540000"/>
          <a:ext cx="1182830" cy="32707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 dirty="0">
              <a:solidFill>
                <a:srgbClr val="000000"/>
              </a:solidFill>
              <a:latin typeface="Tms Rmn" charset="0"/>
            </a:rPr>
            <a:t>68% of values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708FA24A-6293-D12B-CE27-E0BD34EC9F2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9913" y="2749550"/>
            <a:ext cx="31273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5562" tIns="26987" rIns="55562" bIns="2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6D6C7B18-10D5-07CC-144D-66392E58C11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534988"/>
            <a:ext cx="2844800" cy="197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1pPr>
    <a:lvl2pPr marL="2730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2pPr>
    <a:lvl3pPr marL="54451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3pPr>
    <a:lvl4pPr marL="81756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4pPr>
    <a:lvl5pPr marL="10858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1A64D78-46D2-0EB3-A0B3-EC082EA12C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 altLang="en-US" dirty="0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16D41692-4A2F-50BE-9751-7418457400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5E8AA-9000-4325-5FFF-028EAB935C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25A829-1B7B-F69A-D198-F6BE83E366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91294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D7395-CDFF-5E41-BECF-AE7265E30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B347DF-3FD5-0065-CF36-6700B155F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0510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0E5AC8-A56F-9AA5-0DC3-8B866E4E1D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1838" y="585788"/>
            <a:ext cx="2128837" cy="57642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A30AB2-C67A-8C22-5AE5-40C7DB85EF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5325" y="585788"/>
            <a:ext cx="6234113" cy="57642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6181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C781C-6173-14E7-11EC-756A56A4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19F47-0F90-82CA-0BE5-8AD3BE12C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4295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BBB1D-9961-ED13-D0A3-767D99B4F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87C2F-F0E8-65A7-09E4-50CDAA935E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1537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5C879-8217-CCC4-1690-3162640C7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AE0B9-204C-F6F5-ABB4-AE06A57E53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B8008A-FD94-695B-DFCA-46272015F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0335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F31E0-43C2-7CC5-121F-A7396208F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A18DD-4829-0FF9-2CEB-3DF40B009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D4F95D-40ED-B05E-B766-A3499A386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E2DBB2-B1F4-BBAB-9412-E8A82D668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AACA1E-6F9D-76AC-6BEA-89DB4039D5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8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45E03-2740-DE97-D1B6-E256CD11D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769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3845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31F99-C7C4-7224-0366-73917B5F1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0C22F-CC97-64CD-BB48-3CA183A01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55FA3-0F0F-051A-3887-FC35B62BA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796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0ED7B-0290-A220-A0BB-338D58B83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4B2015-136E-FA2A-6BF2-8C70D4C5D4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516073-E550-79D7-22E3-FA10706264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13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C940D16-9D0F-8A77-543E-9C7BF4645A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9D2FB43-CCBA-35A4-A21A-486ABEC8A2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08025" y="585788"/>
            <a:ext cx="8489950" cy="1189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6DAF4A6-74EB-25B2-4686-7C8A291E2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963" y="6227763"/>
            <a:ext cx="536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fld id="{517316E3-EF6B-D344-A64B-16D036C82824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DE0D659-49FF-F644-6AD1-883B55BE5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3" y="6151563"/>
            <a:ext cx="1705594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n-US" dirty="0"/>
              <a:t>OMGT6123</a:t>
            </a:r>
          </a:p>
        </p:txBody>
      </p:sp>
      <p:grpSp>
        <p:nvGrpSpPr>
          <p:cNvPr id="1036" name="Group 12">
            <a:extLst>
              <a:ext uri="{FF2B5EF4-FFF2-40B4-BE49-F238E27FC236}">
                <a16:creationId xmlns:a16="http://schemas.microsoft.com/office/drawing/2014/main" id="{00A7CC48-41F7-F283-2D0D-2C6FA1B1CF8C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981200"/>
            <a:ext cx="8382000" cy="4114800"/>
            <a:chOff x="467" y="1248"/>
            <a:chExt cx="5341" cy="2592"/>
          </a:xfrm>
        </p:grpSpPr>
        <p:sp>
          <p:nvSpPr>
            <p:cNvPr id="1031" name="Line 7">
              <a:extLst>
                <a:ext uri="{FF2B5EF4-FFF2-40B4-BE49-F238E27FC236}">
                  <a16:creationId xmlns:a16="http://schemas.microsoft.com/office/drawing/2014/main" id="{9F132923-09B4-A46A-B46B-C784E17BC3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1248"/>
              <a:ext cx="532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2" name="Line 8">
              <a:extLst>
                <a:ext uri="{FF2B5EF4-FFF2-40B4-BE49-F238E27FC236}">
                  <a16:creationId xmlns:a16="http://schemas.microsoft.com/office/drawing/2014/main" id="{B3BF54A9-F657-3D53-B680-CF3B4273BE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3" name="Line 9">
              <a:extLst>
                <a:ext uri="{FF2B5EF4-FFF2-40B4-BE49-F238E27FC236}">
                  <a16:creationId xmlns:a16="http://schemas.microsoft.com/office/drawing/2014/main" id="{A53DF657-CF1C-0C3C-D3CF-43A7F7997F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4" name="Line 10">
              <a:extLst>
                <a:ext uri="{FF2B5EF4-FFF2-40B4-BE49-F238E27FC236}">
                  <a16:creationId xmlns:a16="http://schemas.microsoft.com/office/drawing/2014/main" id="{9B0FDD46-5B5B-A382-5F4D-6A6C5D07E6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35" name="Line 11">
              <a:extLst>
                <a:ext uri="{FF2B5EF4-FFF2-40B4-BE49-F238E27FC236}">
                  <a16:creationId xmlns:a16="http://schemas.microsoft.com/office/drawing/2014/main" id="{8EEFED6D-AC49-5389-C1E3-7E647E9726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E0052EE-0C44-41AB-45C4-93C9F97B3A8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250784" y="5860732"/>
            <a:ext cx="1490226" cy="8229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8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2pPr>
      <a:lvl3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3pPr>
      <a:lvl4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4pPr>
      <a:lvl5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5pPr>
      <a:lvl6pPr marL="4572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6pPr>
      <a:lvl7pPr marL="9144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7pPr>
      <a:lvl8pPr marL="13716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8pPr>
      <a:lvl9pPr marL="18288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9pPr>
    </p:titleStyle>
    <p:bodyStyle>
      <a:lvl1pPr marL="352425" indent="-352425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9368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76338" indent="-23653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50" indent="-234950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A2A9B3E2-2BB7-42AE-EFBF-45BFBADB21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altLang="en-US" dirty="0"/>
              <a:t>Why study Statistics?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F16F22A-54A2-C380-3A5C-8487A69F60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Data Classification and Analysis</a:t>
            </a:r>
          </a:p>
          <a:p>
            <a:pPr lvl="1"/>
            <a:r>
              <a:rPr lang="en-US" altLang="en-US" dirty="0"/>
              <a:t>Numerical Description</a:t>
            </a:r>
          </a:p>
          <a:p>
            <a:pPr lvl="2"/>
            <a:r>
              <a:rPr lang="en-US" altLang="en-US" dirty="0"/>
              <a:t>Simple Statistics</a:t>
            </a:r>
          </a:p>
          <a:p>
            <a:pPr lvl="3"/>
            <a:r>
              <a:rPr lang="en-US" altLang="en-US" dirty="0"/>
              <a:t>Central Tendency:  Mean and Median</a:t>
            </a:r>
          </a:p>
          <a:p>
            <a:pPr lvl="3"/>
            <a:r>
              <a:rPr lang="en-US" altLang="en-US" dirty="0"/>
              <a:t>Dispersion:  Standard Deviation and Range</a:t>
            </a:r>
          </a:p>
          <a:p>
            <a:pPr lvl="2"/>
            <a:r>
              <a:rPr lang="en-US" altLang="en-US" dirty="0"/>
              <a:t>Distribution Parameters </a:t>
            </a:r>
          </a:p>
          <a:p>
            <a:pPr lvl="3"/>
            <a:r>
              <a:rPr lang="en-US" altLang="en-US" dirty="0"/>
              <a:t>Interpretation of Standard Deviation</a:t>
            </a:r>
          </a:p>
          <a:p>
            <a:pPr lvl="3"/>
            <a:r>
              <a:rPr lang="en-US" altLang="en-US" dirty="0"/>
              <a:t>Normal Distribution</a:t>
            </a:r>
          </a:p>
          <a:p>
            <a:pPr lvl="3"/>
            <a:r>
              <a:rPr lang="en-US" altLang="en-US" dirty="0"/>
              <a:t>Links Graphical and Numerical Methods</a:t>
            </a:r>
          </a:p>
          <a:p>
            <a:pPr lvl="2"/>
            <a:endParaRPr lang="en-US" altLang="en-US" dirty="0"/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0480F-036B-A8FF-2E9D-4558AB227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3"/>
            <a:r>
              <a:rPr lang="en-US" altLang="en-US" dirty="0"/>
              <a:t>Link to Normal Distribution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E836D-29FB-A40B-28D4-01A163163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Mean &amp; Standard Deviation link descriptive statistics/methods to graphical methods</a:t>
            </a:r>
          </a:p>
          <a:p>
            <a:r>
              <a:rPr lang="en-US" dirty="0"/>
              <a:t>Normal distribution has two parameters</a:t>
            </a:r>
          </a:p>
          <a:p>
            <a:pPr lvl="1"/>
            <a:r>
              <a:rPr lang="en-US" dirty="0"/>
              <a:t>Mean</a:t>
            </a:r>
          </a:p>
          <a:p>
            <a:pPr lvl="1"/>
            <a:r>
              <a:rPr lang="en-US" dirty="0"/>
              <a:t>Standard Deviation</a:t>
            </a:r>
          </a:p>
          <a:p>
            <a:r>
              <a:rPr lang="en-US" dirty="0"/>
              <a:t>Mean measures central tendency</a:t>
            </a:r>
          </a:p>
          <a:p>
            <a:r>
              <a:rPr lang="en-US" dirty="0"/>
              <a:t>Standard Deviation measures dispersion</a:t>
            </a:r>
          </a:p>
        </p:txBody>
      </p:sp>
    </p:spTree>
    <p:extLst>
      <p:ext uri="{BB962C8B-B14F-4D97-AF65-F5344CB8AC3E}">
        <p14:creationId xmlns:p14="http://schemas.microsoft.com/office/powerpoint/2010/main" val="2744240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A7814E6-7B6E-E295-90FE-A498ADC840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Normal Distribution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04CC8239-48CF-AA13-8A74-E8301B8298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5283321"/>
              </p:ext>
            </p:extLst>
          </p:nvPr>
        </p:nvGraphicFramePr>
        <p:xfrm>
          <a:off x="966787" y="2032000"/>
          <a:ext cx="7872413" cy="401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7B3DD56B-8E48-8857-089B-0F530060A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sz="4400" dirty="0"/>
              <a:t>Numerical Statistics</a:t>
            </a:r>
            <a:endParaRPr lang="en-US" altLang="en-US" sz="3700" dirty="0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C1901C52-CE75-6D50-FCA1-E90BE186FB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5325" y="2130425"/>
            <a:ext cx="8515350" cy="3355975"/>
          </a:xfrm>
          <a:noFill/>
          <a:ln/>
        </p:spPr>
        <p:txBody>
          <a:bodyPr/>
          <a:lstStyle/>
          <a:p>
            <a:r>
              <a:rPr lang="en-US" altLang="en-US" sz="2800" dirty="0"/>
              <a:t>Outline Probability and Statistics</a:t>
            </a:r>
          </a:p>
          <a:p>
            <a:pPr lvl="1"/>
            <a:r>
              <a:rPr lang="en-US" altLang="en-US" sz="2600" dirty="0"/>
              <a:t>Measures of central tendency:  </a:t>
            </a:r>
          </a:p>
          <a:p>
            <a:pPr lvl="2"/>
            <a:r>
              <a:rPr lang="en-US" altLang="en-US" sz="2000" dirty="0"/>
              <a:t>Mean, 	</a:t>
            </a:r>
          </a:p>
          <a:p>
            <a:pPr lvl="2"/>
            <a:r>
              <a:rPr lang="en-US" altLang="en-US" sz="2000" dirty="0"/>
              <a:t>Median, </a:t>
            </a:r>
          </a:p>
          <a:p>
            <a:pPr lvl="1"/>
            <a:r>
              <a:rPr lang="en-US" altLang="en-US" sz="2600" dirty="0"/>
              <a:t>Measures of dispersion:  </a:t>
            </a:r>
          </a:p>
          <a:p>
            <a:pPr lvl="2"/>
            <a:r>
              <a:rPr lang="en-US" altLang="en-US" sz="2000" dirty="0"/>
              <a:t>Interquartile Range</a:t>
            </a:r>
          </a:p>
          <a:p>
            <a:pPr lvl="2"/>
            <a:r>
              <a:rPr lang="en-US" altLang="en-US" sz="2000" dirty="0"/>
              <a:t>Variance, </a:t>
            </a:r>
          </a:p>
          <a:p>
            <a:pPr lvl="2"/>
            <a:r>
              <a:rPr lang="en-US" altLang="en-US" sz="2000" dirty="0"/>
              <a:t>Standard deviation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C8E647F0-22C4-789D-8286-E294858893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Mean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701D279F-9E29-9A1F-C45C-8C00B546EF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dirty="0"/>
              <a:t>Mean</a:t>
            </a:r>
          </a:p>
          <a:p>
            <a:pPr lvl="1"/>
            <a:r>
              <a:rPr lang="en-US" altLang="en-US" sz="2600" dirty="0"/>
              <a:t>Generally referred to as the “average” value</a:t>
            </a:r>
          </a:p>
          <a:p>
            <a:pPr lvl="1"/>
            <a:r>
              <a:rPr lang="en-US" altLang="en-US" sz="2600" dirty="0"/>
              <a:t>Represented by xbar and it obtained as follows</a:t>
            </a:r>
          </a:p>
          <a:p>
            <a:pPr lvl="1">
              <a:buFontTx/>
              <a:buNone/>
            </a:pPr>
            <a:r>
              <a:rPr lang="en-US" altLang="en-US" sz="2600" dirty="0"/>
              <a:t>				</a:t>
            </a:r>
            <a:r>
              <a:rPr lang="en-US" altLang="en-US" sz="2600" dirty="0">
                <a:latin typeface="Symbol" pitchFamily="2" charset="2"/>
              </a:rPr>
              <a:t></a:t>
            </a:r>
            <a:r>
              <a:rPr lang="en-US" altLang="en-US" sz="2600" dirty="0"/>
              <a:t> x / n = mean</a:t>
            </a:r>
          </a:p>
          <a:p>
            <a:pPr lvl="1">
              <a:buFontTx/>
              <a:buNone/>
            </a:pPr>
            <a:endParaRPr lang="en-US" altLang="en-US" sz="400" dirty="0"/>
          </a:p>
          <a:p>
            <a:pPr lvl="1">
              <a:buFontTx/>
              <a:buNone/>
            </a:pPr>
            <a:r>
              <a:rPr lang="en-US" altLang="en-US" sz="2400" dirty="0"/>
              <a:t>x = data points, n = number of data points, </a:t>
            </a:r>
            <a:r>
              <a:rPr lang="en-US" altLang="en-US" sz="2400" dirty="0">
                <a:latin typeface="Symbol" pitchFamily="2" charset="2"/>
              </a:rPr>
              <a:t></a:t>
            </a:r>
            <a:r>
              <a:rPr lang="en-US" altLang="en-US" sz="2400" dirty="0"/>
              <a:t>= summation</a:t>
            </a:r>
          </a:p>
          <a:p>
            <a:pPr lvl="1">
              <a:buFontTx/>
              <a:buNone/>
            </a:pPr>
            <a:r>
              <a:rPr lang="en-US" altLang="en-US" sz="2400" dirty="0"/>
              <a:t>Find the mean of this data set:</a:t>
            </a:r>
          </a:p>
          <a:p>
            <a:pPr lvl="1">
              <a:buFontTx/>
              <a:buNone/>
            </a:pPr>
            <a:r>
              <a:rPr lang="en-US" altLang="en-US" sz="2400" dirty="0"/>
              <a:t>				3, 7, 1, 6, 5, 38, 7, 2, 12</a:t>
            </a:r>
          </a:p>
          <a:p>
            <a:pPr lvl="1">
              <a:buFontTx/>
              <a:buNone/>
            </a:pPr>
            <a:r>
              <a:rPr lang="en-US" altLang="en-US" sz="2400" dirty="0"/>
              <a:t>				</a:t>
            </a:r>
            <a:r>
              <a:rPr lang="en-US" altLang="en-US" sz="2400"/>
              <a:t>	</a:t>
            </a:r>
            <a:r>
              <a:rPr lang="en-US" altLang="en-US" sz="2400" dirty="0"/>
              <a:t>M</a:t>
            </a:r>
            <a:r>
              <a:rPr lang="en-US" altLang="en-US" sz="2400"/>
              <a:t>ean </a:t>
            </a:r>
            <a:r>
              <a:rPr lang="en-US" altLang="en-US" sz="2400" dirty="0"/>
              <a:t>= 9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CE308E72-A5B0-E548-ECD2-77C53FA635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Median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D18CEBCA-29BB-FE5F-2F05-AE5E39967F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600" dirty="0"/>
              <a:t>Median</a:t>
            </a:r>
          </a:p>
          <a:p>
            <a:pPr lvl="1"/>
            <a:r>
              <a:rPr lang="en-US" altLang="en-US" sz="2200" dirty="0"/>
              <a:t>Referred to as the midpoint of the data</a:t>
            </a:r>
          </a:p>
          <a:p>
            <a:pPr lvl="1"/>
            <a:r>
              <a:rPr lang="en-US" altLang="en-US" sz="2200" dirty="0"/>
              <a:t>Calculated as follows</a:t>
            </a:r>
          </a:p>
          <a:p>
            <a:pPr lvl="2"/>
            <a:r>
              <a:rPr lang="en-US" altLang="en-US" sz="2000" dirty="0"/>
              <a:t>For odd # of data points</a:t>
            </a:r>
          </a:p>
          <a:p>
            <a:pPr lvl="3"/>
            <a:r>
              <a:rPr lang="en-US" altLang="en-US" sz="1600" dirty="0"/>
              <a:t>Order from smallest to largest and the middle value is the median</a:t>
            </a:r>
          </a:p>
          <a:p>
            <a:pPr lvl="2"/>
            <a:r>
              <a:rPr lang="en-US" altLang="en-US" sz="2000" dirty="0"/>
              <a:t>For even # of data points</a:t>
            </a:r>
          </a:p>
          <a:p>
            <a:pPr lvl="3"/>
            <a:r>
              <a:rPr lang="en-US" altLang="en-US" sz="1600" dirty="0"/>
              <a:t>Order from smallest to largest, add the two points in the middle &amp; divide by 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/>
              <a:t>Find the median of this data set:</a:t>
            </a:r>
            <a:endParaRPr lang="en-US" altLang="en-US" sz="2200" dirty="0"/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				</a:t>
            </a:r>
            <a:r>
              <a:rPr lang="en-US" altLang="en-US" sz="2200" dirty="0"/>
              <a:t> </a:t>
            </a:r>
            <a:r>
              <a:rPr lang="en-US" altLang="en-US" sz="2000" dirty="0"/>
              <a:t>3, 7, 1, 6, 5, 38, 7, 2, 12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sz="600" dirty="0"/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sz="600" dirty="0"/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/>
              <a:t>				             Median = 6</a:t>
            </a:r>
            <a:endParaRPr lang="en-US" altLang="en-US" sz="1800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0EB9F849-54A8-A16E-4CBD-5591521736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Why Mean?  Why Median?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0CD60D4C-ACE8-AE66-877E-1BEF2DCF76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dirty="0"/>
              <a:t>Median is not sensitive to outliers or extreme values</a:t>
            </a:r>
          </a:p>
          <a:p>
            <a:pPr lvl="1"/>
            <a:r>
              <a:rPr lang="en-US" altLang="en-US" dirty="0"/>
              <a:t>e.g., housing prices, athletes’ salaries</a:t>
            </a:r>
          </a:p>
          <a:p>
            <a:r>
              <a:rPr lang="en-US" altLang="en-US" dirty="0"/>
              <a:t>Mean is most common measure of central tendency</a:t>
            </a:r>
          </a:p>
          <a:p>
            <a:pPr lvl="1"/>
            <a:r>
              <a:rPr lang="en-US" altLang="en-US" dirty="0"/>
              <a:t>usually applied after outliers are identified or discounted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583152E6-723F-D374-2B44-187CE49F69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Interquartile Range (IQR)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051E2F70-3E59-5A33-98A2-A8FBB863D2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600" dirty="0"/>
              <a:t>Divide data into four equal groups and study the extreme points</a:t>
            </a:r>
          </a:p>
          <a:p>
            <a:r>
              <a:rPr lang="en-US" altLang="en-US" sz="2600" dirty="0"/>
              <a:t>Proceed as follows:</a:t>
            </a:r>
            <a:endParaRPr lang="en-US" altLang="en-US" sz="2800" dirty="0"/>
          </a:p>
          <a:p>
            <a:pPr lvl="1"/>
            <a:r>
              <a:rPr lang="en-US" altLang="en-US" sz="2200" dirty="0"/>
              <a:t>Arrange the data in numerical order</a:t>
            </a:r>
          </a:p>
          <a:p>
            <a:pPr lvl="1"/>
            <a:r>
              <a:rPr lang="en-US" altLang="en-US" sz="2200" dirty="0"/>
              <a:t>Divide the data into two equal groups at the median</a:t>
            </a:r>
          </a:p>
          <a:p>
            <a:pPr lvl="1"/>
            <a:r>
              <a:rPr lang="en-US" altLang="en-US" sz="2200" dirty="0"/>
              <a:t>Divide these two groups again at their medians</a:t>
            </a:r>
          </a:p>
          <a:p>
            <a:pPr lvl="1"/>
            <a:r>
              <a:rPr lang="en-US" altLang="en-US" sz="2200" dirty="0"/>
              <a:t>Median of the low group = 1st quartile (Q1) and Median of the high group = 3rd quartile (Q3)</a:t>
            </a:r>
          </a:p>
          <a:p>
            <a:r>
              <a:rPr lang="en-US" altLang="en-US" sz="2600" dirty="0"/>
              <a:t>IQR = Q3 - Q1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73E8E-D772-9F7E-E276-1885137F0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C7255ABC-DDD7-5A1D-2FB0-94C63E0BDE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Interquartile Range (IQR)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C5FDEAE1-BF92-CC1B-DF4A-775270307B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2600" dirty="0"/>
              <a:t>IQR for </a:t>
            </a:r>
            <a:r>
              <a:rPr lang="en-US" altLang="en-US" sz="2800" dirty="0"/>
              <a:t>3, 7, 1, 6, 5, 38, 7, 2, 12</a:t>
            </a:r>
          </a:p>
          <a:p>
            <a:pPr lvl="1"/>
            <a:r>
              <a:rPr lang="en-US" altLang="en-US" sz="2400" dirty="0"/>
              <a:t>Order &amp; divide into two equal groups (divide at 6 &amp; leave it out as the data set has an odd # - in turn 6 is the median)</a:t>
            </a:r>
          </a:p>
          <a:p>
            <a:pPr lvl="1"/>
            <a:r>
              <a:rPr lang="en-US" altLang="en-US" sz="2400" dirty="0"/>
              <a:t> [1, 2, 3, 5], 6, [7, 7, 12, 38]</a:t>
            </a:r>
          </a:p>
          <a:p>
            <a:pPr lvl="1"/>
            <a:r>
              <a:rPr lang="en-US" altLang="en-US" sz="2400" dirty="0"/>
              <a:t>Q1 median is (2+3)/2 = 2.5</a:t>
            </a:r>
          </a:p>
          <a:p>
            <a:pPr lvl="1"/>
            <a:r>
              <a:rPr lang="en-US" altLang="en-US" sz="2400" dirty="0"/>
              <a:t>Q3 median is (7+12)/2 = 9.5</a:t>
            </a:r>
            <a:endParaRPr lang="en-US" altLang="en-US" sz="1400" dirty="0"/>
          </a:p>
          <a:p>
            <a:pPr marL="469900" lvl="1" indent="0">
              <a:buNone/>
            </a:pPr>
            <a:r>
              <a:rPr lang="en-US" altLang="en-US" sz="1400" dirty="0"/>
              <a:t>		  </a:t>
            </a:r>
            <a:r>
              <a:rPr lang="en-US" altLang="en-US" sz="3000" dirty="0"/>
              <a:t>IQR = Q3 – Q1 = 9.5 – 2.5 </a:t>
            </a:r>
          </a:p>
          <a:p>
            <a:pPr marL="469900" lvl="1" indent="0">
              <a:buNone/>
            </a:pPr>
            <a:r>
              <a:rPr lang="en-US" altLang="en-US" sz="3000" dirty="0"/>
              <a:t>			      IQR = 7.0</a:t>
            </a:r>
          </a:p>
        </p:txBody>
      </p:sp>
    </p:spTree>
    <p:extLst>
      <p:ext uri="{BB962C8B-B14F-4D97-AF65-F5344CB8AC3E}">
        <p14:creationId xmlns:p14="http://schemas.microsoft.com/office/powerpoint/2010/main" val="67007325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9A6B4BC2-7E55-AC55-A17A-55CCA9EC5B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Sample Variance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A422EEFD-302F-134C-58D2-526FE78133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dirty="0"/>
              <a:t>Measures spread from the mean</a:t>
            </a:r>
          </a:p>
          <a:p>
            <a:r>
              <a:rPr lang="en-US" altLang="en-US" dirty="0"/>
              <a:t>Calculated as follows</a:t>
            </a:r>
          </a:p>
          <a:p>
            <a:pPr algn="ctr">
              <a:buFontTx/>
              <a:buNone/>
            </a:pPr>
            <a:r>
              <a:rPr lang="en-US" altLang="en-US" dirty="0"/>
              <a:t>s</a:t>
            </a:r>
            <a:r>
              <a:rPr lang="en-US" altLang="en-US" baseline="30000" dirty="0"/>
              <a:t>2</a:t>
            </a:r>
            <a:r>
              <a:rPr lang="en-US" altLang="en-US" dirty="0"/>
              <a:t> = </a:t>
            </a:r>
            <a:r>
              <a:rPr lang="en-US" altLang="en-US" dirty="0">
                <a:latin typeface="Symbol" pitchFamily="2" charset="2"/>
              </a:rPr>
              <a:t></a:t>
            </a:r>
            <a:r>
              <a:rPr lang="en-US" altLang="en-US" dirty="0"/>
              <a:t> (x</a:t>
            </a:r>
            <a:r>
              <a:rPr lang="en-US" altLang="en-US" baseline="-25000" dirty="0"/>
              <a:t>i</a:t>
            </a:r>
            <a:r>
              <a:rPr lang="en-US" altLang="en-US" dirty="0"/>
              <a:t> - xbar)</a:t>
            </a:r>
            <a:r>
              <a:rPr lang="en-US" altLang="en-US" baseline="30000" dirty="0"/>
              <a:t>2</a:t>
            </a:r>
            <a:r>
              <a:rPr lang="en-US" altLang="en-US" dirty="0"/>
              <a:t> / (n-1)</a:t>
            </a:r>
          </a:p>
          <a:p>
            <a:r>
              <a:rPr lang="en-US" altLang="en-US" dirty="0"/>
              <a:t>Calculate the variance for the following data</a:t>
            </a:r>
          </a:p>
          <a:p>
            <a:pPr lvl="1">
              <a:buFontTx/>
              <a:buNone/>
            </a:pPr>
            <a:r>
              <a:rPr lang="en-US" altLang="en-US" sz="2000" dirty="0"/>
              <a:t>		 </a:t>
            </a:r>
            <a:r>
              <a:rPr lang="en-US" altLang="en-US" dirty="0"/>
              <a:t>3, 7, 1, 6, 5, 38, 7, 2, 12 and xbar = 9 and n = 9</a:t>
            </a:r>
          </a:p>
          <a:p>
            <a:pPr lvl="1">
              <a:buFontTx/>
              <a:buNone/>
            </a:pPr>
            <a:endParaRPr lang="en-US" altLang="en-US" sz="1000" dirty="0"/>
          </a:p>
          <a:p>
            <a:pPr lvl="1">
              <a:buFontTx/>
              <a:buNone/>
            </a:pPr>
            <a:r>
              <a:rPr lang="en-US" altLang="en-US" dirty="0"/>
              <a:t>				         s</a:t>
            </a:r>
            <a:r>
              <a:rPr lang="en-US" altLang="en-US" baseline="30000" dirty="0"/>
              <a:t>2</a:t>
            </a:r>
            <a:r>
              <a:rPr lang="en-US" altLang="en-US" dirty="0"/>
              <a:t> = 129</a:t>
            </a:r>
          </a:p>
          <a:p>
            <a:pPr lvl="1">
              <a:buFontTx/>
              <a:buNone/>
            </a:pPr>
            <a:endParaRPr lang="en-US" altLang="en-US" dirty="0"/>
          </a:p>
          <a:p>
            <a:pPr lvl="1">
              <a:buFontTx/>
              <a:buNone/>
            </a:pPr>
            <a:endParaRPr lang="en-US" altLang="en-US" sz="2400" dirty="0"/>
          </a:p>
          <a:p>
            <a:endParaRPr lang="en-US" altLang="en-US" sz="2400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11A08180-A124-147E-471F-BAF4A431EF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Standard Deviation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DFA1F594-6DF8-5A33-4D68-CEBF41DC80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dirty="0"/>
              <a:t>Spread measure should be in same units as the original data so, we take a square root</a:t>
            </a:r>
          </a:p>
          <a:p>
            <a:pPr algn="ctr">
              <a:buFontTx/>
              <a:buNone/>
            </a:pPr>
            <a:r>
              <a:rPr lang="en-US" altLang="en-US" dirty="0"/>
              <a:t>s = [</a:t>
            </a:r>
            <a:r>
              <a:rPr lang="en-US" altLang="en-US" dirty="0">
                <a:latin typeface="Symbol" pitchFamily="2" charset="2"/>
              </a:rPr>
              <a:t></a:t>
            </a:r>
            <a:r>
              <a:rPr lang="en-US" altLang="en-US" dirty="0"/>
              <a:t> (x</a:t>
            </a:r>
            <a:r>
              <a:rPr lang="en-US" altLang="en-US" baseline="-25000" dirty="0"/>
              <a:t>i</a:t>
            </a:r>
            <a:r>
              <a:rPr lang="en-US" altLang="en-US" dirty="0"/>
              <a:t> - xbar)</a:t>
            </a:r>
            <a:r>
              <a:rPr lang="en-US" altLang="en-US" baseline="30000" dirty="0"/>
              <a:t>2</a:t>
            </a:r>
            <a:r>
              <a:rPr lang="en-US" altLang="en-US" dirty="0"/>
              <a:t> / (n-1)]</a:t>
            </a:r>
            <a:r>
              <a:rPr lang="en-US" altLang="en-US" baseline="30000" dirty="0"/>
              <a:t>0.5</a:t>
            </a:r>
            <a:endParaRPr lang="en-US" altLang="en-US" dirty="0"/>
          </a:p>
          <a:p>
            <a:r>
              <a:rPr lang="en-US" altLang="en-US" dirty="0"/>
              <a:t>Calculate the standard deviation for the following data</a:t>
            </a:r>
          </a:p>
          <a:p>
            <a:pPr lvl="1">
              <a:buFontTx/>
              <a:buNone/>
            </a:pPr>
            <a:r>
              <a:rPr lang="en-US" altLang="en-US" sz="2000" dirty="0"/>
              <a:t>		 </a:t>
            </a:r>
            <a:r>
              <a:rPr lang="en-US" altLang="en-US" dirty="0"/>
              <a:t>3, 7, 1, 6, 5, 38, 7, 2, 12 and xbar = 9 and n = 9</a:t>
            </a:r>
            <a:endParaRPr lang="en-US" altLang="en-US" sz="1000" dirty="0"/>
          </a:p>
          <a:p>
            <a:pPr lvl="1">
              <a:buFontTx/>
              <a:buNone/>
            </a:pPr>
            <a:r>
              <a:rPr lang="en-US" altLang="en-US" dirty="0"/>
              <a:t>				        s = 11.36</a:t>
            </a:r>
          </a:p>
          <a:p>
            <a:pPr lvl="1">
              <a:buFontTx/>
              <a:buNone/>
            </a:pPr>
            <a:endParaRPr lang="en-US" altLang="en-US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untitled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Apple Lab 1:JFK:jfkM326F</Template>
  <TotalTime>5733</TotalTime>
  <Pages>13</Pages>
  <Words>672</Words>
  <Application>Microsoft Macintosh PowerPoint</Application>
  <PresentationFormat>A4 Paper (210x297 mm)</PresentationFormat>
  <Paragraphs>93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Symbol</vt:lpstr>
      <vt:lpstr>Times</vt:lpstr>
      <vt:lpstr>Tms Rmn</vt:lpstr>
      <vt:lpstr>untitled 1</vt:lpstr>
      <vt:lpstr>Why study Statistics?</vt:lpstr>
      <vt:lpstr>Numerical Statistics</vt:lpstr>
      <vt:lpstr>Mean</vt:lpstr>
      <vt:lpstr>Median</vt:lpstr>
      <vt:lpstr>Why Mean?  Why Median?</vt:lpstr>
      <vt:lpstr>Interquartile Range (IQR)</vt:lpstr>
      <vt:lpstr>Interquartile Range (IQR)</vt:lpstr>
      <vt:lpstr>Sample Variance</vt:lpstr>
      <vt:lpstr>Standard Deviation</vt:lpstr>
      <vt:lpstr>Link to Normal Distribution</vt:lpstr>
      <vt:lpstr>Normal Distribution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QM601 Quantitative Methods</dc:title>
  <dc:subject/>
  <dc:creator>Teacher</dc:creator>
  <cp:keywords/>
  <dc:description/>
  <cp:lastModifiedBy>Kros, John</cp:lastModifiedBy>
  <cp:revision>81</cp:revision>
  <cp:lastPrinted>1997-09-02T01:16:35Z</cp:lastPrinted>
  <dcterms:created xsi:type="dcterms:W3CDTF">1997-09-02T00:07:43Z</dcterms:created>
  <dcterms:modified xsi:type="dcterms:W3CDTF">2026-07-28T14:26:32Z</dcterms:modified>
</cp:coreProperties>
</file>