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ls" ContentType="application/vnd.ms-exce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1" r:id="rId2"/>
    <p:sldId id="257" r:id="rId3"/>
    <p:sldId id="270" r:id="rId4"/>
    <p:sldId id="258" r:id="rId5"/>
    <p:sldId id="269" r:id="rId6"/>
    <p:sldId id="266" r:id="rId7"/>
    <p:sldId id="265" r:id="rId8"/>
    <p:sldId id="272" r:id="rId9"/>
    <p:sldId id="273" r:id="rId10"/>
    <p:sldId id="274" r:id="rId11"/>
  </p:sldIdLst>
  <p:sldSz cx="9906000" cy="6858000" type="A4"/>
  <p:notesSz cx="4267200" cy="57912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/>
    <p:restoredTop sz="94658"/>
  </p:normalViewPr>
  <p:slideViewPr>
    <p:cSldViewPr>
      <p:cViewPr varScale="1">
        <p:scale>
          <a:sx n="120" d="100"/>
          <a:sy n="120" d="100"/>
        </p:scale>
        <p:origin x="1216" y="18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7E7778FE-9EC6-C14F-19F9-7D94370526B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9913" y="2749550"/>
            <a:ext cx="3127375" cy="260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5562" tIns="26987" rIns="55562" bIns="269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2990B6E0-0D96-A1BA-6C87-217494271D8F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711200" y="534988"/>
            <a:ext cx="2844800" cy="19700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1pPr>
    <a:lvl2pPr marL="2730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2pPr>
    <a:lvl3pPr marL="54451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3pPr>
    <a:lvl4pPr marL="817563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4pPr>
    <a:lvl5pPr marL="1085850" algn="l" defTabSz="544513" rtl="0" eaLnBrk="0" fontAlgn="base" hangingPunct="0">
      <a:spcBef>
        <a:spcPct val="30000"/>
      </a:spcBef>
      <a:spcAft>
        <a:spcPct val="0"/>
      </a:spcAft>
      <a:defRPr sz="7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654F7-C4B6-B056-2789-DE0CC3B87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5961B-0774-DF44-1343-3D044B855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96533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8CFE0-62DA-2782-5730-960B1554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4AE3F5-296F-F41F-672C-05B28A89D0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3994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C7FEBB-3C03-E6B1-1A04-C1E95191AD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1838" y="585788"/>
            <a:ext cx="2128837" cy="57642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D2241A-3CE1-E585-092C-E1A2B9B74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5325" y="585788"/>
            <a:ext cx="6234113" cy="57642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2158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24C70-7FFD-3391-521B-5BDD6328B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73B43-8DA7-3F6B-63F5-4C6591729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6194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E9A39-3C52-9D06-95C5-06A67AF36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764297-9F8A-A2F0-A452-36C2421DC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4544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7478A-7945-E0BF-345F-7F62E5470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1F7A6-EAD0-C061-CBB2-031D311A7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5EE697-0197-9435-BF07-91143E6F2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978025"/>
            <a:ext cx="4181475" cy="437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9821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25C921-5C68-FBDD-DDB4-DBAA03B83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0F44D-9CC0-E82B-12B9-3749732EC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6A151-3093-68BD-3330-7AE624AC45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E8EF95-8C5E-C8A7-65E4-D09FB559D5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2CE058-FE42-C630-69D0-85C61B0A59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389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8309C-A9EF-80B9-6C7D-5AFC9E739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3672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835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CB56D-56A7-B908-D0BE-313F65D26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A7A27-169F-901E-9631-8CD2A13E6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40D8E7-A6C9-818C-A506-FFE203D005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565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2B236-176F-8770-AF54-E3AE385F2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1B0CEE-EAEA-66C0-1B39-60B29EFF10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222576-7D54-5620-C6E2-4400067581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850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413138B-A6E2-0557-B731-7C9606C32A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95325" y="1978025"/>
            <a:ext cx="851535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DD22F80-3932-987B-7922-51105F245E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08025" y="585788"/>
            <a:ext cx="8489950" cy="118903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5250" tIns="47625" rIns="95250" bIns="476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B0F030B-7591-57FE-5926-739E543E1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9963" y="6227763"/>
            <a:ext cx="536575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fld id="{8E0F935A-DC00-E743-BB46-45F4AE7624F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FE37164-B11E-A169-0C0F-F4F1B1249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163" y="6151563"/>
            <a:ext cx="1705594" cy="4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r>
              <a:rPr lang="en-US" altLang="en-US" dirty="0"/>
              <a:t>OMGT6123</a:t>
            </a:r>
          </a:p>
        </p:txBody>
      </p:sp>
      <p:grpSp>
        <p:nvGrpSpPr>
          <p:cNvPr id="1036" name="Group 12">
            <a:extLst>
              <a:ext uri="{FF2B5EF4-FFF2-40B4-BE49-F238E27FC236}">
                <a16:creationId xmlns:a16="http://schemas.microsoft.com/office/drawing/2014/main" id="{BD2C2E69-6847-2201-9FA8-10B13564D00B}"/>
              </a:ext>
            </a:extLst>
          </p:cNvPr>
          <p:cNvGrpSpPr>
            <a:grpSpLocks/>
          </p:cNvGrpSpPr>
          <p:nvPr/>
        </p:nvGrpSpPr>
        <p:grpSpPr bwMode="auto">
          <a:xfrm>
            <a:off x="762000" y="1981200"/>
            <a:ext cx="8382000" cy="4114800"/>
            <a:chOff x="467" y="1248"/>
            <a:chExt cx="5341" cy="2592"/>
          </a:xfrm>
        </p:grpSpPr>
        <p:sp>
          <p:nvSpPr>
            <p:cNvPr id="1031" name="Line 7">
              <a:extLst>
                <a:ext uri="{FF2B5EF4-FFF2-40B4-BE49-F238E27FC236}">
                  <a16:creationId xmlns:a16="http://schemas.microsoft.com/office/drawing/2014/main" id="{33679177-77BB-3F7B-0937-656F1EF784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1248"/>
              <a:ext cx="532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Line 8">
              <a:extLst>
                <a:ext uri="{FF2B5EF4-FFF2-40B4-BE49-F238E27FC236}">
                  <a16:creationId xmlns:a16="http://schemas.microsoft.com/office/drawing/2014/main" id="{9CBB0AF8-F02B-95EE-4E8C-82AB0CD310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3" name="Line 9">
              <a:extLst>
                <a:ext uri="{FF2B5EF4-FFF2-40B4-BE49-F238E27FC236}">
                  <a16:creationId xmlns:a16="http://schemas.microsoft.com/office/drawing/2014/main" id="{39CDB425-F972-1F15-EAC6-13A6C3C97D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08" y="1256"/>
              <a:ext cx="0" cy="25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Line 10">
              <a:extLst>
                <a:ext uri="{FF2B5EF4-FFF2-40B4-BE49-F238E27FC236}">
                  <a16:creationId xmlns:a16="http://schemas.microsoft.com/office/drawing/2014/main" id="{B91B3CD9-7096-66E8-4F43-448A6A746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5" name="Line 11">
              <a:extLst>
                <a:ext uri="{FF2B5EF4-FFF2-40B4-BE49-F238E27FC236}">
                  <a16:creationId xmlns:a16="http://schemas.microsoft.com/office/drawing/2014/main" id="{4AD38413-F1F6-67AA-FA6D-E31E4F3EAB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5" y="3840"/>
              <a:ext cx="1965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F3D9ADB-EA7D-2583-6437-7DC5A7F44BE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250784" y="5860732"/>
            <a:ext cx="1490226" cy="8229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39800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2pPr>
      <a:lvl3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3pPr>
      <a:lvl4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4pPr>
      <a:lvl5pPr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5pPr>
      <a:lvl6pPr marL="4572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6pPr>
      <a:lvl7pPr marL="9144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7pPr>
      <a:lvl8pPr marL="13716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8pPr>
      <a:lvl9pPr marL="1828800" algn="ctr" defTabSz="939800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Times" charset="0"/>
        </a:defRPr>
      </a:lvl9pPr>
    </p:titleStyle>
    <p:bodyStyle>
      <a:lvl1pPr marL="352425" indent="-352425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29368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76338" indent="-236538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650" indent="-234950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33363" algn="l" defTabSz="939800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Microsoft_Excel_97_-_2004_Worksheet.xls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Microsoft_Excel_97_-_2004_Worksheet1.xls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Microsoft_Excel_97_-_2004_Worksheet2.xls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Microsoft_Excel_97_-_2004_Worksheet3.xls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47220A3D-B4D7-CB59-73F4-55ADA3FE0F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 dirty="0"/>
              <a:t>What is OMGT6123?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7CF44C31-D010-E55D-D855-AD8E644288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4000" dirty="0"/>
              <a:t>Descriptive Statistics</a:t>
            </a:r>
          </a:p>
          <a:p>
            <a:r>
              <a:rPr lang="en-US" altLang="en-US" sz="4000" dirty="0"/>
              <a:t>Inferential Statistics</a:t>
            </a:r>
          </a:p>
          <a:p>
            <a:r>
              <a:rPr lang="en-US" altLang="en-US" sz="4000" dirty="0"/>
              <a:t>Sampling</a:t>
            </a:r>
          </a:p>
          <a:p>
            <a:r>
              <a:rPr lang="en-US" altLang="en-US" sz="4000" dirty="0"/>
              <a:t>Hypothesis Testing</a:t>
            </a:r>
          </a:p>
          <a:p>
            <a:r>
              <a:rPr lang="en-US" altLang="en-US" sz="4000" dirty="0"/>
              <a:t>Forecasting</a:t>
            </a:r>
          </a:p>
          <a:p>
            <a:endParaRPr lang="en-US" altLang="en-US" sz="3800" dirty="0"/>
          </a:p>
          <a:p>
            <a:endParaRPr lang="en-US" altLang="en-US" sz="3800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3FCB873B-3A55-D390-CB17-7730037455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altLang="en-US" sz="4200"/>
              <a:t>Descriptive Graphs and Probability Distributions</a:t>
            </a:r>
            <a:endParaRPr lang="en-US" altLang="en-US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248F07F9-D76D-39A5-4376-C8875D02C2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Histograms &amp; Relative Frequency Diagrams are linked to Probability Distributions</a:t>
            </a:r>
          </a:p>
          <a:p>
            <a:r>
              <a:rPr lang="en-US" altLang="en-US"/>
              <a:t>Sample a process long enough &amp; plot the results</a:t>
            </a:r>
          </a:p>
          <a:p>
            <a:r>
              <a:rPr lang="en-US" altLang="en-US"/>
              <a:t>This plot is a probability distribution</a:t>
            </a:r>
          </a:p>
          <a:p>
            <a:r>
              <a:rPr lang="en-US" altLang="en-US"/>
              <a:t>What to do with a probability distribution?</a:t>
            </a:r>
          </a:p>
          <a:p>
            <a:r>
              <a:rPr lang="en-US" altLang="en-US"/>
              <a:t>How to analyze a probability distribution?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E112415-2819-8EBD-A745-9CFF6F255A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Why study Statistics?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62F12248-E52D-540F-218C-1D04AF2E0E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3800"/>
              <a:t>Def:  the science that deals with the</a:t>
            </a:r>
            <a:r>
              <a:rPr lang="en-US" altLang="en-US" sz="3400"/>
              <a:t> </a:t>
            </a:r>
          </a:p>
          <a:p>
            <a:pPr lvl="1"/>
            <a:r>
              <a:rPr lang="en-US" altLang="en-US" sz="3400"/>
              <a:t>Collection, </a:t>
            </a:r>
          </a:p>
          <a:p>
            <a:pPr lvl="1"/>
            <a:r>
              <a:rPr lang="en-US" altLang="en-US" sz="3400"/>
              <a:t>Classification, </a:t>
            </a:r>
          </a:p>
          <a:p>
            <a:pPr lvl="1"/>
            <a:r>
              <a:rPr lang="en-US" altLang="en-US" sz="3400"/>
              <a:t>Analysis, </a:t>
            </a:r>
            <a:endParaRPr lang="en-US" altLang="en-US" sz="3000"/>
          </a:p>
          <a:p>
            <a:pPr lvl="1"/>
            <a:r>
              <a:rPr lang="en-US" altLang="en-US" sz="3400"/>
              <a:t>Interpretation </a:t>
            </a:r>
          </a:p>
          <a:p>
            <a:pPr lvl="1">
              <a:buFontTx/>
              <a:buNone/>
            </a:pPr>
            <a:r>
              <a:rPr lang="en-US" altLang="en-US" sz="3400"/>
              <a:t>		    </a:t>
            </a:r>
            <a:r>
              <a:rPr lang="en-US" altLang="en-US" sz="3800" b="1"/>
              <a:t>of numerical facts or data</a:t>
            </a:r>
            <a:endParaRPr lang="en-US" altLang="en-US" sz="34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AFEB81C9-24A2-A298-8BB9-A188BAE3A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  <a:ln cap="flat"/>
        </p:spPr>
        <p:txBody>
          <a:bodyPr/>
          <a:lstStyle/>
          <a:p>
            <a:r>
              <a:rPr lang="en-US" altLang="en-US"/>
              <a:t>Data Collection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360B225-83B1-181D-15DA-D8C8B255EB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en-US" sz="3400"/>
              <a:t>Areas of Data Collection</a:t>
            </a:r>
          </a:p>
          <a:p>
            <a:pPr lvl="1"/>
            <a:r>
              <a:rPr lang="en-US" altLang="en-US" sz="3000"/>
              <a:t>Grocery store</a:t>
            </a:r>
          </a:p>
          <a:p>
            <a:pPr lvl="1"/>
            <a:r>
              <a:rPr lang="en-US" altLang="en-US" sz="3000"/>
              <a:t>Bank</a:t>
            </a:r>
          </a:p>
          <a:p>
            <a:pPr lvl="1"/>
            <a:r>
              <a:rPr lang="en-US" altLang="en-US" sz="3000"/>
              <a:t>Retail stores</a:t>
            </a:r>
          </a:p>
          <a:p>
            <a:pPr lvl="1"/>
            <a:r>
              <a:rPr lang="en-US" altLang="en-US" sz="3000"/>
              <a:t>IRS</a:t>
            </a:r>
          </a:p>
          <a:p>
            <a:pPr lvl="1"/>
            <a:r>
              <a:rPr lang="en-US" altLang="en-US" sz="3000"/>
              <a:t>Phone Company</a:t>
            </a:r>
          </a:p>
          <a:p>
            <a:pPr lvl="1"/>
            <a:r>
              <a:rPr lang="en-US" altLang="en-US" sz="3000"/>
              <a:t>Athletics</a:t>
            </a:r>
            <a:endParaRPr lang="en-US" altLang="en-US" sz="2200"/>
          </a:p>
          <a:p>
            <a:endParaRPr lang="en-US" altLang="en-US" sz="26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3884D863-4E11-FBE2-C7D1-200DA15206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altLang="en-US"/>
              <a:t>Why study Statistics?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3A0B045-58C9-C764-6F67-ED4CEA4BDD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Data Classification</a:t>
            </a:r>
          </a:p>
          <a:p>
            <a:pPr lvl="1"/>
            <a:r>
              <a:rPr lang="en-US" altLang="en-US"/>
              <a:t>Inference or description</a:t>
            </a:r>
          </a:p>
          <a:p>
            <a:pPr lvl="1"/>
            <a:r>
              <a:rPr lang="en-US" altLang="en-US"/>
              <a:t>Graphically</a:t>
            </a:r>
          </a:p>
          <a:p>
            <a:pPr lvl="2"/>
            <a:r>
              <a:rPr lang="en-US" altLang="en-US"/>
              <a:t>Stem and Leaf Plots</a:t>
            </a:r>
          </a:p>
          <a:p>
            <a:pPr lvl="2"/>
            <a:r>
              <a:rPr lang="en-US" altLang="en-US"/>
              <a:t>Histogram</a:t>
            </a:r>
          </a:p>
          <a:p>
            <a:pPr lvl="2"/>
            <a:r>
              <a:rPr lang="en-US" altLang="en-US"/>
              <a:t>Relative Frequency Distribution</a:t>
            </a:r>
          </a:p>
          <a:p>
            <a:pPr lvl="2"/>
            <a:r>
              <a:rPr lang="en-US" altLang="en-US"/>
              <a:t>Probability Distributions</a:t>
            </a:r>
          </a:p>
          <a:p>
            <a:pPr lvl="2"/>
            <a:endParaRPr lang="en-US" altLang="en-US"/>
          </a:p>
          <a:p>
            <a:pPr lvl="1"/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0F9BF418-2BF5-8CD6-7FDC-6E427213A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altLang="en-US"/>
              <a:t>Stem and Leaf Plot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BEEF7B68-285A-A6C5-1F67-80EA95FBBC5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altLang="en-US" sz="2800"/>
              <a:t>Generally constructed by hand,</a:t>
            </a:r>
            <a:r>
              <a:rPr lang="en-US" altLang="en-US" sz="2400"/>
              <a:t> </a:t>
            </a:r>
          </a:p>
          <a:p>
            <a:pPr>
              <a:buFontTx/>
              <a:buNone/>
            </a:pPr>
            <a:r>
              <a:rPr lang="en-US" altLang="en-US" sz="2400"/>
              <a:t>     </a:t>
            </a:r>
          </a:p>
          <a:p>
            <a:r>
              <a:rPr lang="en-US" altLang="en-US" sz="2400"/>
              <a:t>P</a:t>
            </a:r>
            <a:r>
              <a:rPr lang="en-US" altLang="en-US" sz="2800"/>
              <a:t>opular for quick recognition,</a:t>
            </a:r>
            <a:endParaRPr lang="en-US" altLang="en-US" sz="2400"/>
          </a:p>
          <a:p>
            <a:endParaRPr lang="en-US" altLang="en-US" sz="2000"/>
          </a:p>
          <a:p>
            <a:r>
              <a:rPr lang="en-US" altLang="en-US" sz="2800"/>
              <a:t>Better for smaller data sets	</a:t>
            </a:r>
            <a:endParaRPr lang="en-US" altLang="en-US" sz="2400"/>
          </a:p>
          <a:p>
            <a:pPr>
              <a:buFontTx/>
              <a:buNone/>
            </a:pPr>
            <a:r>
              <a:rPr lang="en-US" altLang="en-US" sz="2400"/>
              <a:t>						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73B532C3-95BC-44DE-1690-18E932497DB7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z="2000"/>
              <a:t>		</a:t>
            </a:r>
            <a:r>
              <a:rPr lang="en-US" altLang="en-US" sz="2000" b="1"/>
              <a:t>Stem		Leaf</a:t>
            </a:r>
            <a:endParaRPr lang="en-US" altLang="en-US" sz="1800" b="1"/>
          </a:p>
          <a:p>
            <a:pPr>
              <a:buFontTx/>
              <a:buNone/>
            </a:pPr>
            <a:r>
              <a:rPr lang="en-US" altLang="en-US" sz="1800"/>
              <a:t>		3		6		4		2</a:t>
            </a:r>
          </a:p>
          <a:p>
            <a:pPr>
              <a:buFontTx/>
              <a:buNone/>
            </a:pPr>
            <a:r>
              <a:rPr lang="en-US" altLang="en-US" sz="1800"/>
              <a:t>		5		079</a:t>
            </a:r>
          </a:p>
          <a:p>
            <a:pPr>
              <a:buFontTx/>
              <a:buNone/>
            </a:pPr>
            <a:r>
              <a:rPr lang="en-US" altLang="en-US" sz="1800"/>
              <a:t>		6		3568</a:t>
            </a:r>
          </a:p>
          <a:p>
            <a:pPr>
              <a:buFontTx/>
              <a:buNone/>
            </a:pPr>
            <a:r>
              <a:rPr lang="en-US" altLang="en-US" sz="1800"/>
              <a:t>		7		12467</a:t>
            </a:r>
          </a:p>
          <a:p>
            <a:pPr>
              <a:buFontTx/>
              <a:buNone/>
            </a:pPr>
            <a:r>
              <a:rPr lang="en-US" altLang="en-US" sz="1800"/>
              <a:t>		8		249</a:t>
            </a:r>
          </a:p>
          <a:p>
            <a:pPr>
              <a:buFontTx/>
              <a:buNone/>
            </a:pPr>
            <a:r>
              <a:rPr lang="en-US" altLang="en-US" sz="1800"/>
              <a:t>		9		45</a:t>
            </a:r>
          </a:p>
          <a:p>
            <a:pPr>
              <a:buFontTx/>
              <a:buNone/>
            </a:pPr>
            <a:r>
              <a:rPr lang="en-US" altLang="en-US" sz="1800"/>
              <a:t>		10		169</a:t>
            </a:r>
          </a:p>
          <a:p>
            <a:pPr>
              <a:buFontTx/>
              <a:buNone/>
            </a:pPr>
            <a:r>
              <a:rPr lang="en-US" altLang="en-US" sz="1800"/>
              <a:t>	[1st digit(s) of	        [Trailing digit(s)</a:t>
            </a:r>
          </a:p>
          <a:p>
            <a:pPr>
              <a:buFontTx/>
              <a:buNone/>
            </a:pPr>
            <a:r>
              <a:rPr lang="en-US" altLang="en-US" sz="1800"/>
              <a:t>       observed data] 	        of observed data]</a:t>
            </a:r>
            <a:endParaRPr lang="en-US" altLang="en-US" sz="2800"/>
          </a:p>
          <a:p>
            <a:pPr>
              <a:buFontTx/>
              <a:buNone/>
            </a:pPr>
            <a:endParaRPr lang="en-US" altLang="en-US" sz="1800"/>
          </a:p>
          <a:p>
            <a:pPr>
              <a:buFontTx/>
              <a:buNone/>
            </a:pPr>
            <a:r>
              <a:rPr lang="en-US" altLang="en-US" sz="1800"/>
              <a:t>       </a:t>
            </a:r>
          </a:p>
        </p:txBody>
      </p:sp>
      <p:sp>
        <p:nvSpPr>
          <p:cNvPr id="29701" name="Line 5">
            <a:extLst>
              <a:ext uri="{FF2B5EF4-FFF2-40B4-BE49-F238E27FC236}">
                <a16:creationId xmlns:a16="http://schemas.microsoft.com/office/drawing/2014/main" id="{A9064DB6-5D0C-878A-CD09-1D3F4C82B2A8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2286000"/>
            <a:ext cx="3048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Line 7">
            <a:extLst>
              <a:ext uri="{FF2B5EF4-FFF2-40B4-BE49-F238E27FC236}">
                <a16:creationId xmlns:a16="http://schemas.microsoft.com/office/drawing/2014/main" id="{CD65F02C-E46A-9A4D-051C-01A2D63A5BD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4876800"/>
            <a:ext cx="3048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9AE572AA-6E29-F618-C481-FA73D1FECD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altLang="en-US"/>
              <a:t>Histograms</a:t>
            </a:r>
          </a:p>
        </p:txBody>
      </p:sp>
      <p:graphicFrame>
        <p:nvGraphicFramePr>
          <p:cNvPr id="26627" name="Object 3">
            <a:extLst>
              <a:ext uri="{FF2B5EF4-FFF2-40B4-BE49-F238E27FC236}">
                <a16:creationId xmlns:a16="http://schemas.microsoft.com/office/drawing/2014/main" id="{8C3823E1-3084-4FEE-FC89-5736B78A7B62}"/>
              </a:ext>
            </a:extLst>
          </p:cNvPr>
          <p:cNvGraphicFramePr>
            <a:graphicFrameLocks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1908845027"/>
              </p:ext>
            </p:extLst>
          </p:nvPr>
        </p:nvGraphicFramePr>
        <p:xfrm>
          <a:off x="1828800" y="1905000"/>
          <a:ext cx="5937250" cy="4059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674100" imgH="5930900" progId="Excel.Sheet.8">
                  <p:embed/>
                </p:oleObj>
              </mc:Choice>
              <mc:Fallback>
                <p:oleObj name="Worksheet" r:id="rId2" imgW="8674100" imgH="593090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905000"/>
                        <a:ext cx="5937250" cy="40595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E677D7E6-C9D5-4A35-3D0A-E1483C3986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altLang="en-US"/>
              <a:t>Relative Frequency Distribution</a:t>
            </a:r>
          </a:p>
        </p:txBody>
      </p:sp>
      <p:graphicFrame>
        <p:nvGraphicFramePr>
          <p:cNvPr id="25604" name="Object 4">
            <a:extLst>
              <a:ext uri="{FF2B5EF4-FFF2-40B4-BE49-F238E27FC236}">
                <a16:creationId xmlns:a16="http://schemas.microsoft.com/office/drawing/2014/main" id="{D59B8F50-DEF6-C665-6F45-ED2DFB5D9D79}"/>
              </a:ext>
            </a:extLst>
          </p:cNvPr>
          <p:cNvGraphicFramePr>
            <a:graphicFrameLocks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2957885846"/>
              </p:ext>
            </p:extLst>
          </p:nvPr>
        </p:nvGraphicFramePr>
        <p:xfrm>
          <a:off x="1828800" y="1879675"/>
          <a:ext cx="5943600" cy="406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674100" imgH="5930900" progId="Excel.Sheet.8">
                  <p:embed/>
                </p:oleObj>
              </mc:Choice>
              <mc:Fallback>
                <p:oleObj name="Worksheet" r:id="rId2" imgW="8674100" imgH="5930900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879675"/>
                        <a:ext cx="5943600" cy="4063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B12B1DE0-A489-512E-FBC5-3E3C507A26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altLang="en-US"/>
              <a:t>Lying w/Graphs</a:t>
            </a:r>
          </a:p>
        </p:txBody>
      </p:sp>
      <p:graphicFrame>
        <p:nvGraphicFramePr>
          <p:cNvPr id="34820" name="Object 4">
            <a:extLst>
              <a:ext uri="{FF2B5EF4-FFF2-40B4-BE49-F238E27FC236}">
                <a16:creationId xmlns:a16="http://schemas.microsoft.com/office/drawing/2014/main" id="{C9BE41A7-3714-A1D5-36C0-C09D4A423FF2}"/>
              </a:ext>
            </a:extLst>
          </p:cNvPr>
          <p:cNvGraphicFramePr>
            <a:graphicFrameLocks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3220884461"/>
              </p:ext>
            </p:extLst>
          </p:nvPr>
        </p:nvGraphicFramePr>
        <p:xfrm>
          <a:off x="1905000" y="1857965"/>
          <a:ext cx="5975350" cy="4085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674100" imgH="5930900" progId="Excel.Sheet.8">
                  <p:embed/>
                </p:oleObj>
              </mc:Choice>
              <mc:Fallback>
                <p:oleObj name="Worksheet" r:id="rId2" imgW="8674100" imgH="5930900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857965"/>
                        <a:ext cx="5975350" cy="4085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8E66E651-6ACF-7EA8-5496-B5A7A1E994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altLang="en-US"/>
              <a:t>Lying w/Graphs</a:t>
            </a:r>
          </a:p>
        </p:txBody>
      </p:sp>
      <p:graphicFrame>
        <p:nvGraphicFramePr>
          <p:cNvPr id="35844" name="Object 4">
            <a:extLst>
              <a:ext uri="{FF2B5EF4-FFF2-40B4-BE49-F238E27FC236}">
                <a16:creationId xmlns:a16="http://schemas.microsoft.com/office/drawing/2014/main" id="{E38BFFD0-355F-3B0D-2B62-D717841F5927}"/>
              </a:ext>
            </a:extLst>
          </p:cNvPr>
          <p:cNvGraphicFramePr>
            <a:graphicFrameLocks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276902646"/>
              </p:ext>
            </p:extLst>
          </p:nvPr>
        </p:nvGraphicFramePr>
        <p:xfrm>
          <a:off x="1965325" y="1857965"/>
          <a:ext cx="5975350" cy="40856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674100" imgH="5930900" progId="Excel.Sheet.8">
                  <p:embed/>
                </p:oleObj>
              </mc:Choice>
              <mc:Fallback>
                <p:oleObj name="Worksheet" r:id="rId2" imgW="8674100" imgH="5930900" progId="Excel.Shee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5325" y="1857965"/>
                        <a:ext cx="5975350" cy="40856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untitled 1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untitled 1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Apple Lab 1:JFK:jfkM326F</Template>
  <TotalTime>219</TotalTime>
  <Pages>13</Pages>
  <Words>240</Words>
  <Application>Microsoft Macintosh PowerPoint</Application>
  <PresentationFormat>A4 Paper (210x297 mm)</PresentationFormat>
  <Paragraphs>58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Times</vt:lpstr>
      <vt:lpstr>Symbol</vt:lpstr>
      <vt:lpstr>untitled 1</vt:lpstr>
      <vt:lpstr>Microsoft Excel 97 - 2004 Worksheet</vt:lpstr>
      <vt:lpstr>What is OMGT6123?</vt:lpstr>
      <vt:lpstr>Why study Statistics?</vt:lpstr>
      <vt:lpstr>Data Collection</vt:lpstr>
      <vt:lpstr>Why study Statistics?</vt:lpstr>
      <vt:lpstr>Stem and Leaf Plot</vt:lpstr>
      <vt:lpstr>Histograms</vt:lpstr>
      <vt:lpstr>Relative Frequency Distribution</vt:lpstr>
      <vt:lpstr>Lying w/Graphs</vt:lpstr>
      <vt:lpstr>Lying w/Graphs</vt:lpstr>
      <vt:lpstr>Descriptive Graphs and Probability Distributions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QM601 Quantitative Methods</dc:title>
  <dc:subject/>
  <dc:creator>Teacher</dc:creator>
  <cp:keywords/>
  <dc:description/>
  <cp:lastModifiedBy>Kros, John</cp:lastModifiedBy>
  <cp:revision>58</cp:revision>
  <cp:lastPrinted>1997-09-02T01:16:35Z</cp:lastPrinted>
  <dcterms:created xsi:type="dcterms:W3CDTF">1997-09-02T00:07:43Z</dcterms:created>
  <dcterms:modified xsi:type="dcterms:W3CDTF">2026-07-23T14:40:59Z</dcterms:modified>
</cp:coreProperties>
</file>