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906000" cy="6858000" type="A4"/>
  <p:notesSz cx="4267200" cy="579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734"/>
    <p:restoredTop sz="94658"/>
  </p:normalViewPr>
  <p:slideViewPr>
    <p:cSldViewPr>
      <p:cViewPr varScale="1">
        <p:scale>
          <a:sx n="120" d="100"/>
          <a:sy n="120" d="100"/>
        </p:scale>
        <p:origin x="2128" y="1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E4F60EC8-2684-86D5-AF15-5CD36104285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9913" y="2749550"/>
            <a:ext cx="312737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5562" tIns="26987" rIns="55562" bIns="26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111CE085-C26B-13A7-0B1F-454725B2F40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534988"/>
            <a:ext cx="2844800" cy="1970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1pPr>
    <a:lvl2pPr marL="2730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2pPr>
    <a:lvl3pPr marL="54451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3pPr>
    <a:lvl4pPr marL="81756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4pPr>
    <a:lvl5pPr marL="10858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9C3C2768-34B0-472B-2186-A84A6AE3BB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 altLang="en-US" dirty="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79B3F7F9-A3D8-6A60-5D5A-63CF6DB5E3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6D6E4-2B61-16C1-0F37-512FC2D37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0CED8F-9035-BF19-51DA-FCBFA24105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47604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6E79D-D5B4-5671-EED8-FDE0A3F28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36FC6-223A-4E62-E5EC-0CDFAD0D44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5546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40D407-0600-2964-7EE4-876FE1642C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1838" y="585788"/>
            <a:ext cx="2128837" cy="57642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90E48F-11FD-5C41-004B-74382271F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5325" y="585788"/>
            <a:ext cx="6234113" cy="57642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2625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64E9A-C8B4-660B-34BA-273C72042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B6C48-4C33-96EB-8DFF-870FBD91C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038" y="2057400"/>
            <a:ext cx="8515350" cy="3965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8825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AF923-CBA9-9650-33A5-BC397039A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CAE585-1F6B-BD4C-32B2-7DE0F19F2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792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D2538-4EF9-7A4E-5031-ACF45E69A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9B1BC-2C6F-7003-081D-8613A5EE4F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D47B6A-5FF1-A107-038A-F2F1247298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2239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F96FB-90FA-F8F9-8463-F98E729B6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BFC12D-E0B5-46AA-8438-5D70AC2A4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B66BF-F5BE-8F58-3974-62FE83BD5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3AF74C-9497-2B24-D987-C90C764A44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1C3E6D-C792-4033-1866-55D0978D56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718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5112D-5127-73CB-E216-D6BA94AC7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4752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68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84EB4-8DCC-14C1-CCC1-3ADD2B3E9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B0EA0-F354-E9E5-707A-73EED1351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208C8-A9EB-3577-EBB5-60A73AE3B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2936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3F926-A37D-7A2F-6612-96AF973D6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0C9E8D-D955-292A-3002-FD7C38134B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E95E12-F768-940C-5C4E-E461788AFB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7952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EB845D9-11FC-1C57-F948-BCD794C092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5325" y="1978025"/>
            <a:ext cx="85153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B7724C1-CA75-1936-CCE9-8435485D78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08025" y="585788"/>
            <a:ext cx="8489950" cy="11890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5AE44F8-F210-D181-A8F6-4F4AFD695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963" y="6227763"/>
            <a:ext cx="5365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fld id="{394B93B2-3DD4-CB4D-98F7-6D8249E03D04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F97B2F5-1B70-A807-0B47-3E8812287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3" y="6151563"/>
            <a:ext cx="1705594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n-US" dirty="0"/>
              <a:t>OMGT6123</a:t>
            </a:r>
          </a:p>
        </p:txBody>
      </p:sp>
      <p:grpSp>
        <p:nvGrpSpPr>
          <p:cNvPr id="1036" name="Group 12">
            <a:extLst>
              <a:ext uri="{FF2B5EF4-FFF2-40B4-BE49-F238E27FC236}">
                <a16:creationId xmlns:a16="http://schemas.microsoft.com/office/drawing/2014/main" id="{AB45921F-FDF4-CBC0-FB20-6F2154AD12B1}"/>
              </a:ext>
            </a:extLst>
          </p:cNvPr>
          <p:cNvGrpSpPr>
            <a:grpSpLocks/>
          </p:cNvGrpSpPr>
          <p:nvPr/>
        </p:nvGrpSpPr>
        <p:grpSpPr bwMode="auto">
          <a:xfrm>
            <a:off x="741363" y="1981200"/>
            <a:ext cx="8478837" cy="4114800"/>
            <a:chOff x="467" y="1248"/>
            <a:chExt cx="5341" cy="2592"/>
          </a:xfrm>
        </p:grpSpPr>
        <p:sp>
          <p:nvSpPr>
            <p:cNvPr id="1031" name="Line 7">
              <a:extLst>
                <a:ext uri="{FF2B5EF4-FFF2-40B4-BE49-F238E27FC236}">
                  <a16:creationId xmlns:a16="http://schemas.microsoft.com/office/drawing/2014/main" id="{070472CD-EDBB-63A5-A0C3-7E4982CAB6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1248"/>
              <a:ext cx="532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2" name="Line 8">
              <a:extLst>
                <a:ext uri="{FF2B5EF4-FFF2-40B4-BE49-F238E27FC236}">
                  <a16:creationId xmlns:a16="http://schemas.microsoft.com/office/drawing/2014/main" id="{B55C0E07-EE90-2404-AB6F-D1028E1C61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3" name="Line 9">
              <a:extLst>
                <a:ext uri="{FF2B5EF4-FFF2-40B4-BE49-F238E27FC236}">
                  <a16:creationId xmlns:a16="http://schemas.microsoft.com/office/drawing/2014/main" id="{27D95D07-049F-9908-3ADC-96FDD02175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8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4" name="Line 10">
              <a:extLst>
                <a:ext uri="{FF2B5EF4-FFF2-40B4-BE49-F238E27FC236}">
                  <a16:creationId xmlns:a16="http://schemas.microsoft.com/office/drawing/2014/main" id="{31AA65C1-B4DF-9BB9-48EC-B089B4486A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5" name="Line 11">
              <a:extLst>
                <a:ext uri="{FF2B5EF4-FFF2-40B4-BE49-F238E27FC236}">
                  <a16:creationId xmlns:a16="http://schemas.microsoft.com/office/drawing/2014/main" id="{D4213D43-E2B0-4C84-0927-976F9C7555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D4B7B0E-02C5-FD01-7CB8-01914F354C4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250784" y="5860732"/>
            <a:ext cx="1490226" cy="8229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8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2pPr>
      <a:lvl3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3pPr>
      <a:lvl4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4pPr>
      <a:lvl5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5pPr>
      <a:lvl6pPr marL="4572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6pPr>
      <a:lvl7pPr marL="9144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7pPr>
      <a:lvl8pPr marL="13716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8pPr>
      <a:lvl9pPr marL="18288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9pPr>
    </p:titleStyle>
    <p:bodyStyle>
      <a:lvl1pPr marL="352425" indent="-352425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9368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76338" indent="-23653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650" indent="-234950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210438E-E986-FFA2-79E3-7615374054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sz="3700" b="1" dirty="0"/>
              <a:t>OMGT6123</a:t>
            </a:r>
            <a:br>
              <a:rPr lang="en-US" altLang="en-US" sz="3700" b="1" dirty="0"/>
            </a:br>
            <a:r>
              <a:rPr lang="en-US" altLang="en-US" sz="3700" b="1" dirty="0"/>
              <a:t>Quantitative Methods I</a:t>
            </a:r>
            <a:endParaRPr lang="en-US" altLang="en-US" sz="3700" dirty="0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3305D59-3039-9C27-9138-FB4BAB90DE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dirty="0"/>
              <a:t>Introductions</a:t>
            </a:r>
          </a:p>
          <a:p>
            <a:pPr lvl="1"/>
            <a:r>
              <a:rPr lang="en-US" altLang="en-US" dirty="0"/>
              <a:t>Professor</a:t>
            </a:r>
          </a:p>
          <a:p>
            <a:r>
              <a:rPr lang="en-US" altLang="en-US" dirty="0"/>
              <a:t>Housekeeping notes</a:t>
            </a:r>
          </a:p>
          <a:p>
            <a:pPr lvl="1"/>
            <a:r>
              <a:rPr lang="en-US" altLang="en-US" dirty="0"/>
              <a:t>Syllabus</a:t>
            </a:r>
          </a:p>
          <a:p>
            <a:pPr lvl="1"/>
            <a:r>
              <a:rPr lang="en-US" altLang="en-US" dirty="0"/>
              <a:t>Canvas</a:t>
            </a:r>
          </a:p>
          <a:p>
            <a:pPr lvl="1"/>
            <a:r>
              <a:rPr lang="en-US" altLang="en-US" dirty="0"/>
              <a:t>Homework, quizzes, exams, overall structure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AF7E98B4-FD70-B130-53FA-A39E8BF04C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Terms to Make Familiar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3CFAABA4-8844-60CF-36B5-E2AA6ED2BA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800" dirty="0"/>
              <a:t>Population - the entire set of units studied</a:t>
            </a:r>
          </a:p>
          <a:p>
            <a:r>
              <a:rPr lang="en-US" altLang="en-US" sz="2800" dirty="0"/>
              <a:t>Sample - a subset of the population to be studied</a:t>
            </a:r>
          </a:p>
          <a:p>
            <a:r>
              <a:rPr lang="en-US" altLang="en-US" sz="2800" dirty="0"/>
              <a:t>Statistical Inference - estimate or prediction or generalization of the population based on a sample</a:t>
            </a:r>
          </a:p>
          <a:p>
            <a:r>
              <a:rPr lang="en-US" altLang="en-US" sz="2800" dirty="0"/>
              <a:t>Significance Level - 5% is standard</a:t>
            </a:r>
          </a:p>
          <a:p>
            <a:r>
              <a:rPr lang="en-US" altLang="en-US" sz="2800" dirty="0"/>
              <a:t>Confidence Level - 95% is standard (link to sig. level)</a:t>
            </a:r>
          </a:p>
          <a:p>
            <a:r>
              <a:rPr lang="en-US" altLang="en-US" sz="2800" dirty="0"/>
              <a:t>Statistical Reasoning</a:t>
            </a:r>
            <a:endParaRPr lang="en-US" altLang="en-US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5481630-2028-6835-A1B9-9AF70F3B16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What is Quantitative Methods?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CFA1DF4-0027-D330-8432-E644F48579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600" dirty="0"/>
              <a:t>“The application of scientific approach to solving management problems in order to help managers make better decisions” - Taylor</a:t>
            </a:r>
          </a:p>
          <a:p>
            <a:r>
              <a:rPr lang="en-US" altLang="en-US" sz="2600" dirty="0"/>
              <a:t>“...the application of quantitative analysis to managerial decision making.” - Lee</a:t>
            </a:r>
          </a:p>
          <a:p>
            <a:r>
              <a:rPr lang="en-US" altLang="en-US" sz="2600" dirty="0"/>
              <a:t>“...operations research may be described as a scientific approach to decision making.” - Hillier and Lieberman</a:t>
            </a:r>
          </a:p>
          <a:p>
            <a:r>
              <a:rPr lang="en-US" altLang="en-US" sz="2600" dirty="0"/>
              <a:t>“Operations management is the study of decision making in the operations function.” - Schroeder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0C469C4-03E0-81F1-9D20-B095221C0B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QM, MS, OR, OM?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9B3436FD-20EB-F233-FF74-D21B520E2D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800" dirty="0"/>
              <a:t>QM is referred to as all of the above:</a:t>
            </a:r>
          </a:p>
          <a:p>
            <a:pPr lvl="1"/>
            <a:r>
              <a:rPr lang="en-US" altLang="en-US" sz="2600" dirty="0"/>
              <a:t>Management science</a:t>
            </a:r>
          </a:p>
          <a:p>
            <a:pPr lvl="1"/>
            <a:r>
              <a:rPr lang="en-US" altLang="en-US" sz="2600" dirty="0"/>
              <a:t>Operations research</a:t>
            </a:r>
          </a:p>
          <a:p>
            <a:pPr lvl="1"/>
            <a:r>
              <a:rPr lang="en-US" altLang="en-US" sz="2600" dirty="0"/>
              <a:t>Quantitative analysis</a:t>
            </a:r>
          </a:p>
          <a:p>
            <a:pPr lvl="1"/>
            <a:r>
              <a:rPr lang="en-US" altLang="en-US" sz="2600" dirty="0"/>
              <a:t>Operations management</a:t>
            </a:r>
            <a:endParaRPr lang="en-US" altLang="en-US" sz="2400" dirty="0"/>
          </a:p>
          <a:p>
            <a:r>
              <a:rPr lang="en-US" altLang="en-US" sz="2800" dirty="0"/>
              <a:t>However, it is actually a process for solving problems</a:t>
            </a:r>
          </a:p>
          <a:p>
            <a:r>
              <a:rPr lang="en-US" altLang="en-US" sz="2800" dirty="0"/>
              <a:t>What type of problems?  In what Industries?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C1F5A7C-ACCD-0796-DB05-3788E35E42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QM/Stats is Used Extensively In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AB8E487-19B2-388D-B517-4CA6230DFFF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23925" y="2206625"/>
            <a:ext cx="4181475" cy="4371975"/>
          </a:xfrm>
          <a:noFill/>
          <a:ln/>
        </p:spPr>
        <p:txBody>
          <a:bodyPr/>
          <a:lstStyle/>
          <a:p>
            <a:r>
              <a:rPr lang="en-US" altLang="en-US" sz="2400" dirty="0"/>
              <a:t>Banking</a:t>
            </a:r>
          </a:p>
          <a:p>
            <a:pPr lvl="1"/>
            <a:r>
              <a:rPr lang="en-US" altLang="en-US" sz="2000" dirty="0"/>
              <a:t>Loan portfolio optimization</a:t>
            </a:r>
          </a:p>
          <a:p>
            <a:pPr lvl="1"/>
            <a:r>
              <a:rPr lang="en-US" altLang="en-US" sz="2000" dirty="0"/>
              <a:t>Credit Card Management</a:t>
            </a:r>
          </a:p>
          <a:p>
            <a:r>
              <a:rPr lang="en-US" altLang="en-US" sz="2400" dirty="0"/>
              <a:t>Manufacturing</a:t>
            </a:r>
          </a:p>
          <a:p>
            <a:pPr lvl="1"/>
            <a:r>
              <a:rPr lang="en-US" altLang="en-US" sz="2000" dirty="0"/>
              <a:t>Quality Control</a:t>
            </a:r>
          </a:p>
          <a:p>
            <a:pPr lvl="1"/>
            <a:r>
              <a:rPr lang="en-US" altLang="en-US" sz="2000" dirty="0"/>
              <a:t>Production Scheduling</a:t>
            </a:r>
          </a:p>
          <a:p>
            <a:r>
              <a:rPr lang="en-US" altLang="en-US" sz="2400" dirty="0"/>
              <a:t>Entertainment</a:t>
            </a:r>
          </a:p>
          <a:p>
            <a:pPr lvl="1"/>
            <a:r>
              <a:rPr lang="en-US" altLang="en-US" sz="2000" dirty="0"/>
              <a:t>Demand Forecasting</a:t>
            </a:r>
          </a:p>
          <a:p>
            <a:pPr lvl="1"/>
            <a:r>
              <a:rPr lang="en-US" altLang="en-US" sz="2000" dirty="0"/>
              <a:t>Queuing/Crowd Control</a:t>
            </a: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0192EBE9-E702-005B-A50A-DD4F9E80D8B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181600" y="2206625"/>
            <a:ext cx="4181475" cy="4371975"/>
          </a:xfrm>
          <a:noFill/>
          <a:ln/>
        </p:spPr>
        <p:txBody>
          <a:bodyPr/>
          <a:lstStyle/>
          <a:p>
            <a:r>
              <a:rPr lang="en-US" altLang="en-US" sz="2400" dirty="0"/>
              <a:t>Airline/Travel Industry</a:t>
            </a:r>
          </a:p>
          <a:p>
            <a:pPr lvl="1"/>
            <a:r>
              <a:rPr lang="en-US" altLang="en-US" sz="2000" dirty="0"/>
              <a:t>Ticketing/Reservations</a:t>
            </a:r>
          </a:p>
          <a:p>
            <a:pPr lvl="1"/>
            <a:r>
              <a:rPr lang="en-US" altLang="en-US" sz="2000" dirty="0"/>
              <a:t>Airplane Maintenance</a:t>
            </a:r>
          </a:p>
          <a:p>
            <a:r>
              <a:rPr lang="en-US" altLang="en-US" sz="2400" dirty="0"/>
              <a:t>Marketing</a:t>
            </a:r>
          </a:p>
          <a:p>
            <a:pPr lvl="1"/>
            <a:r>
              <a:rPr lang="en-US" altLang="en-US" sz="2000" dirty="0"/>
              <a:t>Market Research</a:t>
            </a:r>
          </a:p>
          <a:p>
            <a:pPr lvl="1"/>
            <a:r>
              <a:rPr lang="en-US" altLang="en-US" sz="2000" dirty="0"/>
              <a:t>Consumer Preferences</a:t>
            </a:r>
          </a:p>
          <a:p>
            <a:r>
              <a:rPr lang="en-US" altLang="en-US" sz="2400" dirty="0"/>
              <a:t>Computer Science</a:t>
            </a:r>
          </a:p>
          <a:p>
            <a:pPr lvl="1"/>
            <a:r>
              <a:rPr lang="en-US" altLang="en-US" sz="2000" dirty="0"/>
              <a:t>Software Development</a:t>
            </a:r>
          </a:p>
          <a:p>
            <a:pPr lvl="1"/>
            <a:r>
              <a:rPr lang="en-US" altLang="en-US" sz="2000" dirty="0"/>
              <a:t>Simulation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DDF5495-22E9-A108-936B-FDEA231D55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Companies Using QM/Stats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54FA97D-CC26-6D00-0BE4-7FFD76176A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800" dirty="0"/>
              <a:t>SABRE Decision Technologies</a:t>
            </a:r>
          </a:p>
          <a:p>
            <a:pPr lvl="1"/>
            <a:r>
              <a:rPr lang="en-US" altLang="en-US" sz="2400" dirty="0"/>
              <a:t>airline reservation systems</a:t>
            </a:r>
          </a:p>
          <a:p>
            <a:r>
              <a:rPr lang="en-US" altLang="en-US" sz="2800" dirty="0"/>
              <a:t>Signet Bank, GE Capital, Providian, Capital One</a:t>
            </a:r>
          </a:p>
          <a:p>
            <a:pPr lvl="1"/>
            <a:r>
              <a:rPr lang="en-US" altLang="en-US" sz="2400" dirty="0"/>
              <a:t>credit card and financial management</a:t>
            </a:r>
          </a:p>
          <a:p>
            <a:r>
              <a:rPr lang="en-US" altLang="en-US" sz="2800" dirty="0"/>
              <a:t>CSX and Union Pacific Railroad</a:t>
            </a:r>
          </a:p>
          <a:p>
            <a:pPr lvl="1"/>
            <a:r>
              <a:rPr lang="en-US" altLang="en-US" sz="2400" dirty="0"/>
              <a:t>freight transportation</a:t>
            </a:r>
          </a:p>
          <a:p>
            <a:r>
              <a:rPr lang="en-US" altLang="en-US" sz="2800" dirty="0"/>
              <a:t>Ernst &amp; Young, McKinsey, Andersen Consultants</a:t>
            </a:r>
            <a:endParaRPr lang="en-US" altLang="en-US" sz="3000" dirty="0"/>
          </a:p>
          <a:p>
            <a:pPr lvl="1"/>
            <a:r>
              <a:rPr lang="en-US" altLang="en-US" sz="2400" dirty="0"/>
              <a:t>business reengineering, forecasting, MIS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EF391BB-B0E7-28B3-D327-4948194DA9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Statistics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0587FAB-88F5-5D48-DC27-B2CDAC05A0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52525" y="2054225"/>
            <a:ext cx="8515350" cy="4371975"/>
          </a:xfrm>
          <a:noFill/>
          <a:ln/>
        </p:spPr>
        <p:txBody>
          <a:bodyPr/>
          <a:lstStyle/>
          <a:p>
            <a:r>
              <a:rPr lang="en-US" altLang="en-US" sz="3400" dirty="0"/>
              <a:t>Def:  is the science of data, collecting, classifying, summarizing, organizing, analyzing, and interpreting numerical information</a:t>
            </a:r>
          </a:p>
          <a:p>
            <a:r>
              <a:rPr lang="en-US" altLang="en-US" sz="3400" dirty="0"/>
              <a:t>How do you use statistics in your everyday lives?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D3CB3E1-2D85-2F13-34E5-E97824EF3E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Everyday Statistics</a:t>
            </a:r>
            <a:endParaRPr lang="en-US" altLang="en-US" sz="3700" dirty="0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E7C61925-8077-8421-5E32-1BF3B7C972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5325" y="2130425"/>
            <a:ext cx="8515350" cy="3355975"/>
          </a:xfrm>
          <a:noFill/>
          <a:ln/>
        </p:spPr>
        <p:txBody>
          <a:bodyPr/>
          <a:lstStyle/>
          <a:p>
            <a:r>
              <a:rPr lang="en-US" altLang="en-US" sz="3600" dirty="0"/>
              <a:t>Miles per gallon</a:t>
            </a:r>
          </a:p>
          <a:p>
            <a:r>
              <a:rPr lang="en-US" altLang="en-US" sz="3600" dirty="0"/>
              <a:t>Average points per game</a:t>
            </a:r>
          </a:p>
          <a:p>
            <a:r>
              <a:rPr lang="en-US" altLang="en-US" sz="3600" dirty="0"/>
              <a:t>Median housing prices</a:t>
            </a:r>
          </a:p>
          <a:p>
            <a:r>
              <a:rPr lang="en-US" altLang="en-US" sz="3600" dirty="0"/>
              <a:t>Average commute time</a:t>
            </a:r>
          </a:p>
          <a:p>
            <a:r>
              <a:rPr lang="en-US" altLang="en-US" sz="3600" dirty="0"/>
              <a:t>Average starting salary for MBA Grads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F1BD2A2-9D51-2104-6540-B29296A0D4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Statistics are Used…..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C3E1686-23AC-F9D4-33E4-1CB6191208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dirty="0"/>
              <a:t>Business</a:t>
            </a:r>
          </a:p>
          <a:p>
            <a:pPr lvl="1"/>
            <a:r>
              <a:rPr lang="en-US" altLang="en-US" dirty="0"/>
              <a:t>Financial Analysis (return vs. risk)</a:t>
            </a:r>
          </a:p>
          <a:p>
            <a:pPr lvl="1"/>
            <a:r>
              <a:rPr lang="en-US" altLang="en-US" dirty="0"/>
              <a:t>Marketing Research</a:t>
            </a:r>
          </a:p>
          <a:p>
            <a:pPr lvl="1"/>
            <a:r>
              <a:rPr lang="en-US" altLang="en-US" dirty="0"/>
              <a:t>Human Resources (compensation and benefits)</a:t>
            </a:r>
          </a:p>
          <a:p>
            <a:r>
              <a:rPr lang="en-US" altLang="en-US" dirty="0"/>
              <a:t>Medicine</a:t>
            </a:r>
          </a:p>
          <a:p>
            <a:r>
              <a:rPr lang="en-US" altLang="en-US" dirty="0"/>
              <a:t>Law</a:t>
            </a:r>
          </a:p>
          <a:p>
            <a:r>
              <a:rPr lang="en-US" altLang="en-US" dirty="0"/>
              <a:t>Engineering</a:t>
            </a:r>
          </a:p>
          <a:p>
            <a:endParaRPr lang="en-US" altLang="en-US" sz="2800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3855C303-512C-2DB9-B435-1119DC62D5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Types of Statistics Studied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955294C5-3875-F57F-0CC1-0B728FBF73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600" dirty="0"/>
              <a:t>Descriptive or Numerical/Graphical</a:t>
            </a:r>
          </a:p>
          <a:p>
            <a:pPr lvl="1"/>
            <a:r>
              <a:rPr lang="en-US" altLang="en-US" sz="2000" dirty="0"/>
              <a:t>Mean </a:t>
            </a:r>
          </a:p>
          <a:p>
            <a:pPr lvl="1"/>
            <a:r>
              <a:rPr lang="en-US" altLang="en-US" sz="2000" dirty="0"/>
              <a:t>Median</a:t>
            </a:r>
          </a:p>
          <a:p>
            <a:pPr lvl="1"/>
            <a:r>
              <a:rPr lang="en-US" altLang="en-US" sz="2000" dirty="0"/>
              <a:t>Range</a:t>
            </a:r>
          </a:p>
          <a:p>
            <a:pPr lvl="1"/>
            <a:r>
              <a:rPr lang="en-US" altLang="en-US" sz="2000" dirty="0"/>
              <a:t>Standard Deviation</a:t>
            </a:r>
          </a:p>
          <a:p>
            <a:r>
              <a:rPr lang="en-US" altLang="en-US" sz="2600" dirty="0"/>
              <a:t>Inferential</a:t>
            </a:r>
            <a:endParaRPr lang="en-US" altLang="en-US" sz="2200" dirty="0"/>
          </a:p>
          <a:p>
            <a:pPr lvl="1"/>
            <a:r>
              <a:rPr lang="en-US" altLang="en-US" sz="2000" dirty="0"/>
              <a:t>Sampling</a:t>
            </a:r>
          </a:p>
          <a:p>
            <a:pPr lvl="1"/>
            <a:r>
              <a:rPr lang="en-US" altLang="en-US" sz="2000" dirty="0"/>
              <a:t>Confidence Intervals</a:t>
            </a:r>
          </a:p>
          <a:p>
            <a:pPr lvl="1"/>
            <a:r>
              <a:rPr lang="en-US" altLang="en-US" sz="2000"/>
              <a:t>Hypothesis Testing</a:t>
            </a:r>
            <a:endParaRPr lang="en-US" altLang="en-US" sz="2000" dirty="0"/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				</a:t>
            </a:r>
            <a:endParaRPr lang="en-US" altLang="en-US" sz="1800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untitled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1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Apple Lab 1:JFK:jfkM326F</Template>
  <TotalTime>191</TotalTime>
  <Pages>13</Pages>
  <Words>392</Words>
  <Application>Microsoft Macintosh PowerPoint</Application>
  <PresentationFormat>A4 Paper (210x297 mm)</PresentationFormat>
  <Paragraphs>83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Times</vt:lpstr>
      <vt:lpstr>untitled 1</vt:lpstr>
      <vt:lpstr>OMGT6123 Quantitative Methods I</vt:lpstr>
      <vt:lpstr>What is Quantitative Methods?</vt:lpstr>
      <vt:lpstr>QM, MS, OR, OM?</vt:lpstr>
      <vt:lpstr>QM/Stats is Used Extensively In</vt:lpstr>
      <vt:lpstr>Companies Using QM/Stats</vt:lpstr>
      <vt:lpstr>Statistics</vt:lpstr>
      <vt:lpstr>Everyday Statistics</vt:lpstr>
      <vt:lpstr>Statistics are Used…..</vt:lpstr>
      <vt:lpstr>Types of Statistics Studied</vt:lpstr>
      <vt:lpstr>Terms to Make Familiar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QM601 Quantitative Methods</dc:title>
  <dc:subject/>
  <dc:creator>Teacher</dc:creator>
  <cp:keywords/>
  <dc:description/>
  <cp:lastModifiedBy>Kros, John</cp:lastModifiedBy>
  <cp:revision>23</cp:revision>
  <cp:lastPrinted>1997-09-02T01:16:35Z</cp:lastPrinted>
  <dcterms:created xsi:type="dcterms:W3CDTF">1997-09-02T00:07:43Z</dcterms:created>
  <dcterms:modified xsi:type="dcterms:W3CDTF">2026-07-27T16:29:08Z</dcterms:modified>
</cp:coreProperties>
</file>