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63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1" r:id="rId19"/>
    <p:sldId id="280" r:id="rId20"/>
    <p:sldId id="282" r:id="rId21"/>
    <p:sldId id="283" r:id="rId22"/>
    <p:sldId id="284" r:id="rId23"/>
  </p:sldIdLst>
  <p:sldSz cx="9906000" cy="6858000" type="A4"/>
  <p:notesSz cx="4267200" cy="57912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>
      <p:cViewPr varScale="1">
        <p:scale>
          <a:sx n="120" d="100"/>
          <a:sy n="120" d="100"/>
        </p:scale>
        <p:origin x="1136" y="184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7BFBA1FE-9544-BCFE-72D0-A72E6871CE9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69913" y="2749550"/>
            <a:ext cx="3127375" cy="26035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55562" tIns="26987" rIns="55562" bIns="269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28E8B180-6369-AD55-8B0F-F771706808C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1200" y="534988"/>
            <a:ext cx="2844800" cy="19700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ＭＳ Ｐゴシック" charset="0"/>
        <a:cs typeface="+mn-cs"/>
      </a:defRPr>
    </a:lvl1pPr>
    <a:lvl2pPr marL="273050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ＭＳ Ｐゴシック" charset="0"/>
        <a:cs typeface="+mn-cs"/>
      </a:defRPr>
    </a:lvl2pPr>
    <a:lvl3pPr marL="544513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ＭＳ Ｐゴシック" charset="0"/>
        <a:cs typeface="+mn-cs"/>
      </a:defRPr>
    </a:lvl3pPr>
    <a:lvl4pPr marL="817563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ＭＳ Ｐゴシック" charset="0"/>
        <a:cs typeface="+mn-cs"/>
      </a:defRPr>
    </a:lvl4pPr>
    <a:lvl5pPr marL="1085850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>
            <a:extLst>
              <a:ext uri="{FF2B5EF4-FFF2-40B4-BE49-F238E27FC236}">
                <a16:creationId xmlns:a16="http://schemas.microsoft.com/office/drawing/2014/main" id="{B651A259-5FAB-8A9F-0414-99E5898026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6" name="Notes Placeholder 2">
            <a:extLst>
              <a:ext uri="{FF2B5EF4-FFF2-40B4-BE49-F238E27FC236}">
                <a16:creationId xmlns:a16="http://schemas.microsoft.com/office/drawing/2014/main" id="{E01AF422-B4F9-E4B0-90C1-78961CE91B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17815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6148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1838" y="585788"/>
            <a:ext cx="2128837" cy="57642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5325" y="585788"/>
            <a:ext cx="6234113" cy="57642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6234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95191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47198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5325" y="1978025"/>
            <a:ext cx="4181475" cy="4371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978025"/>
            <a:ext cx="4181475" cy="4371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08920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80203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18222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2679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59820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229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5330092-4BF9-73BF-3FFE-F61CCCCBC6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95325" y="1978025"/>
            <a:ext cx="8515350" cy="437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250" tIns="47625" rIns="95250" bIns="476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F3DEEDE-2FFC-662C-741A-C6C3408A12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08025" y="585788"/>
            <a:ext cx="8489950" cy="1189037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5250" tIns="47625" rIns="95250" bIns="4762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grpSp>
        <p:nvGrpSpPr>
          <p:cNvPr id="1028" name="Group 10">
            <a:extLst>
              <a:ext uri="{FF2B5EF4-FFF2-40B4-BE49-F238E27FC236}">
                <a16:creationId xmlns:a16="http://schemas.microsoft.com/office/drawing/2014/main" id="{499062AD-BD88-7BE9-AABA-75180B85C48B}"/>
              </a:ext>
            </a:extLst>
          </p:cNvPr>
          <p:cNvGrpSpPr>
            <a:grpSpLocks/>
          </p:cNvGrpSpPr>
          <p:nvPr/>
        </p:nvGrpSpPr>
        <p:grpSpPr bwMode="auto">
          <a:xfrm>
            <a:off x="741363" y="1981200"/>
            <a:ext cx="8423275" cy="4114800"/>
            <a:chOff x="467" y="1248"/>
            <a:chExt cx="5306" cy="2592"/>
          </a:xfrm>
        </p:grpSpPr>
        <p:sp>
          <p:nvSpPr>
            <p:cNvPr id="1032" name="Line 5">
              <a:extLst>
                <a:ext uri="{FF2B5EF4-FFF2-40B4-BE49-F238E27FC236}">
                  <a16:creationId xmlns:a16="http://schemas.microsoft.com/office/drawing/2014/main" id="{67C18756-899C-0623-FE91-A18172313C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" y="1248"/>
              <a:ext cx="529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3" name="Line 6">
              <a:extLst>
                <a:ext uri="{FF2B5EF4-FFF2-40B4-BE49-F238E27FC236}">
                  <a16:creationId xmlns:a16="http://schemas.microsoft.com/office/drawing/2014/main" id="{C09E7CB8-1ADD-BE7A-8C5E-B240F21982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" y="1256"/>
              <a:ext cx="0" cy="257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" name="Line 7">
              <a:extLst>
                <a:ext uri="{FF2B5EF4-FFF2-40B4-BE49-F238E27FC236}">
                  <a16:creationId xmlns:a16="http://schemas.microsoft.com/office/drawing/2014/main" id="{F0913E6B-2EAE-265D-7534-8A0B88D7FD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73" y="1256"/>
              <a:ext cx="0" cy="257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" name="Line 8">
              <a:extLst>
                <a:ext uri="{FF2B5EF4-FFF2-40B4-BE49-F238E27FC236}">
                  <a16:creationId xmlns:a16="http://schemas.microsoft.com/office/drawing/2014/main" id="{B86B49C5-3DEF-0AE5-1C63-DC58CD2DB4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" y="3840"/>
              <a:ext cx="128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6" name="Line 9">
              <a:extLst>
                <a:ext uri="{FF2B5EF4-FFF2-40B4-BE49-F238E27FC236}">
                  <a16:creationId xmlns:a16="http://schemas.microsoft.com/office/drawing/2014/main" id="{8F71A5DC-2B72-C640-4FDB-DF92D8E3DB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81" y="3840"/>
              <a:ext cx="128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35" name="Rectangle 11">
            <a:extLst>
              <a:ext uri="{FF2B5EF4-FFF2-40B4-BE49-F238E27FC236}">
                <a16:creationId xmlns:a16="http://schemas.microsoft.com/office/drawing/2014/main" id="{1733CDE0-936D-69AB-FA12-A7A7E6D879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96313" y="6234113"/>
            <a:ext cx="536575" cy="45402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487" tIns="44450" rIns="90487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fld id="{2178C02F-9A95-504C-BCFA-B647219B1551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0" name="Rectangle 12">
            <a:extLst>
              <a:ext uri="{FF2B5EF4-FFF2-40B4-BE49-F238E27FC236}">
                <a16:creationId xmlns:a16="http://schemas.microsoft.com/office/drawing/2014/main" id="{FF17C095-4982-DE94-8DF5-4CBEE057FE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513" y="6157913"/>
            <a:ext cx="1704975" cy="458787"/>
          </a:xfrm>
          <a:prstGeom prst="rect">
            <a:avLst/>
          </a:prstGeom>
          <a:noFill/>
          <a:ln>
            <a:noFill/>
          </a:ln>
        </p:spPr>
        <p:txBody>
          <a:bodyPr wrap="none" lIns="90487" tIns="44450" rIns="90487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en-US"/>
              <a:t>OMGT6123</a:t>
            </a:r>
          </a:p>
        </p:txBody>
      </p:sp>
      <p:pic>
        <p:nvPicPr>
          <p:cNvPr id="1031" name="Picture 2">
            <a:extLst>
              <a:ext uri="{FF2B5EF4-FFF2-40B4-BE49-F238E27FC236}">
                <a16:creationId xmlns:a16="http://schemas.microsoft.com/office/drawing/2014/main" id="{10A9B137-D33C-DB96-1744-DDD00282A1A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8463" y="5805488"/>
            <a:ext cx="1489075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+mj-ea"/>
          <a:cs typeface="+mj-cs"/>
        </a:defRPr>
      </a:lvl1pPr>
      <a:lvl2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  <a:ea typeface="ＭＳ Ｐゴシック" charset="0"/>
        </a:defRPr>
      </a:lvl2pPr>
      <a:lvl3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  <a:ea typeface="ＭＳ Ｐゴシック" charset="0"/>
        </a:defRPr>
      </a:lvl3pPr>
      <a:lvl4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  <a:ea typeface="ＭＳ Ｐゴシック" charset="0"/>
        </a:defRPr>
      </a:lvl4pPr>
      <a:lvl5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  <a:ea typeface="ＭＳ Ｐゴシック" charset="0"/>
        </a:defRPr>
      </a:lvl5pPr>
      <a:lvl6pPr marL="4572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  <a:ea typeface="ＭＳ Ｐゴシック" charset="0"/>
        </a:defRPr>
      </a:lvl6pPr>
      <a:lvl7pPr marL="9144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  <a:ea typeface="ＭＳ Ｐゴシック" charset="0"/>
        </a:defRPr>
      </a:lvl7pPr>
      <a:lvl8pPr marL="13716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  <a:ea typeface="ＭＳ Ｐゴシック" charset="0"/>
        </a:defRPr>
      </a:lvl8pPr>
      <a:lvl9pPr marL="18288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  <a:ea typeface="ＭＳ Ｐゴシック" charset="0"/>
        </a:defRPr>
      </a:lvl9pPr>
    </p:titleStyle>
    <p:bodyStyle>
      <a:lvl1pPr marL="352425" indent="-352425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63588" indent="-293688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76338" indent="-236538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500">
          <a:solidFill>
            <a:schemeClr val="tx1"/>
          </a:solidFill>
          <a:latin typeface="+mn-lt"/>
          <a:ea typeface="+mn-ea"/>
        </a:defRPr>
      </a:lvl3pPr>
      <a:lvl4pPr marL="1644650" indent="-234950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100">
          <a:solidFill>
            <a:schemeClr val="tx1"/>
          </a:solidFill>
          <a:latin typeface="+mn-lt"/>
          <a:ea typeface="+mn-ea"/>
        </a:defRPr>
      </a:lvl4pPr>
      <a:lvl5pPr marL="2114550" indent="-233363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100">
          <a:solidFill>
            <a:schemeClr val="tx1"/>
          </a:solidFill>
          <a:latin typeface="+mn-lt"/>
          <a:ea typeface="+mn-ea"/>
        </a:defRPr>
      </a:lvl5pPr>
      <a:lvl6pPr marL="2571750" indent="-233363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100">
          <a:solidFill>
            <a:schemeClr val="tx1"/>
          </a:solidFill>
          <a:latin typeface="+mn-lt"/>
          <a:ea typeface="+mn-ea"/>
        </a:defRPr>
      </a:lvl6pPr>
      <a:lvl7pPr marL="3028950" indent="-233363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100">
          <a:solidFill>
            <a:schemeClr val="tx1"/>
          </a:solidFill>
          <a:latin typeface="+mn-lt"/>
          <a:ea typeface="+mn-ea"/>
        </a:defRPr>
      </a:lvl7pPr>
      <a:lvl8pPr marL="3486150" indent="-233363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100">
          <a:solidFill>
            <a:schemeClr val="tx1"/>
          </a:solidFill>
          <a:latin typeface="+mn-lt"/>
          <a:ea typeface="+mn-ea"/>
        </a:defRPr>
      </a:lvl8pPr>
      <a:lvl9pPr marL="3943350" indent="-233363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1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4.bin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7" Type="http://schemas.openxmlformats.org/officeDocument/2006/relationships/image" Target="../media/image10.e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9.emf"/><Relationship Id="rId4" Type="http://schemas.openxmlformats.org/officeDocument/2006/relationships/oleObject" Target="../embeddings/oleObject6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9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2">
            <a:extLst>
              <a:ext uri="{FF2B5EF4-FFF2-40B4-BE49-F238E27FC236}">
                <a16:creationId xmlns:a16="http://schemas.microsoft.com/office/drawing/2014/main" id="{8B0BEB16-4A31-70D4-E144-53C6810CC0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ln cap="flat"/>
        </p:spPr>
        <p:txBody>
          <a:bodyPr/>
          <a:lstStyle/>
          <a:p>
            <a:r>
              <a:rPr lang="en-US" altLang="en-US"/>
              <a:t>Forecasting</a:t>
            </a:r>
          </a:p>
        </p:txBody>
      </p:sp>
      <p:sp>
        <p:nvSpPr>
          <p:cNvPr id="4098" name="Rectangle 3">
            <a:extLst>
              <a:ext uri="{FF2B5EF4-FFF2-40B4-BE49-F238E27FC236}">
                <a16:creationId xmlns:a16="http://schemas.microsoft.com/office/drawing/2014/main" id="{E6A4E2AA-652B-BBB9-CC87-9CA40F8220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Plays an important role in many industries</a:t>
            </a:r>
          </a:p>
          <a:p>
            <a:pPr lvl="1"/>
            <a:r>
              <a:rPr lang="en-US" altLang="en-US"/>
              <a:t>marketing</a:t>
            </a:r>
          </a:p>
          <a:p>
            <a:pPr lvl="1"/>
            <a:r>
              <a:rPr lang="en-US" altLang="en-US"/>
              <a:t>financial planning</a:t>
            </a:r>
          </a:p>
          <a:p>
            <a:pPr lvl="1"/>
            <a:r>
              <a:rPr lang="en-US" altLang="en-US"/>
              <a:t>production control</a:t>
            </a:r>
          </a:p>
          <a:p>
            <a:r>
              <a:rPr lang="en-US" altLang="en-US"/>
              <a:t>Forecasts are not to be thought of as a final product but as a tool in making a managerial decision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>
            <a:extLst>
              <a:ext uri="{FF2B5EF4-FFF2-40B4-BE49-F238E27FC236}">
                <a16:creationId xmlns:a16="http://schemas.microsoft.com/office/drawing/2014/main" id="{7A2AE608-3A34-2290-338C-79AED2D567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Moving Averages</a:t>
            </a:r>
          </a:p>
        </p:txBody>
      </p:sp>
      <p:sp>
        <p:nvSpPr>
          <p:cNvPr id="13314" name="Rectangle 3">
            <a:extLst>
              <a:ext uri="{FF2B5EF4-FFF2-40B4-BE49-F238E27FC236}">
                <a16:creationId xmlns:a16="http://schemas.microsoft.com/office/drawing/2014/main" id="{67B79B4C-BB23-7F5B-B237-24F4A439F6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63"/>
              </a:spcBef>
            </a:pPr>
            <a:r>
              <a:rPr lang="en-US" altLang="en-US" sz="3000"/>
              <a:t>Moving averages are computed for specific periods</a:t>
            </a:r>
            <a:endParaRPr lang="en-US" altLang="en-US"/>
          </a:p>
          <a:p>
            <a:pPr lvl="1">
              <a:spcBef>
                <a:spcPts val="163"/>
              </a:spcBef>
            </a:pPr>
            <a:r>
              <a:rPr lang="en-US" altLang="en-US" sz="2500"/>
              <a:t>Three months</a:t>
            </a:r>
          </a:p>
          <a:p>
            <a:pPr lvl="1">
              <a:spcBef>
                <a:spcPts val="163"/>
              </a:spcBef>
            </a:pPr>
            <a:r>
              <a:rPr lang="en-US" altLang="en-US" sz="2500"/>
              <a:t>Five months</a:t>
            </a:r>
          </a:p>
          <a:p>
            <a:pPr lvl="1">
              <a:spcBef>
                <a:spcPts val="163"/>
              </a:spcBef>
            </a:pPr>
            <a:r>
              <a:rPr lang="en-US" altLang="en-US" sz="2500"/>
              <a:t>The longer the moving average the smoother the forecast</a:t>
            </a:r>
            <a:endParaRPr lang="en-US" altLang="en-US" sz="2600"/>
          </a:p>
          <a:p>
            <a:pPr>
              <a:spcBef>
                <a:spcPts val="163"/>
              </a:spcBef>
            </a:pPr>
            <a:r>
              <a:rPr lang="en-US" altLang="en-US" sz="3000"/>
              <a:t>Moving average formula</a:t>
            </a:r>
            <a:endParaRPr lang="en-US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42EB96A-608A-D4C0-D85A-6C7A2EB2DD86}"/>
                  </a:ext>
                </a:extLst>
              </p:cNvPr>
              <p:cNvSpPr txBox="1"/>
              <p:nvPr/>
            </p:nvSpPr>
            <p:spPr>
              <a:xfrm>
                <a:off x="1981200" y="4190593"/>
                <a:ext cx="6058786" cy="14363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ctr">
                  <a:lnSpc>
                    <a:spcPct val="115000"/>
                  </a:lnSpc>
                  <a:spcAft>
                    <a:spcPts val="800"/>
                  </a:spcAft>
                  <a:buNone/>
                </a:pPr>
                <a:r>
                  <a:rPr lang="en-US" sz="2400" b="1" ker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MA</a:t>
                </a:r>
                <a:r>
                  <a:rPr lang="en-US" sz="2400" b="1" kern="0" baseline="-2500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2400" b="1" ker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ker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n-US" sz="3200" b="1" i="1" kern="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en-US" sz="3200" b="1" i="1" ker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b="1" i="1" ker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𝑫</m:t>
                                </m:r>
                              </m:e>
                              <m:sub>
                                <m:r>
                                  <a:rPr lang="en-US" sz="3200" b="1" i="1" ker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𝒊</m:t>
                                </m:r>
                              </m:sub>
                            </m:sSub>
                          </m:e>
                        </m:nary>
                      </m:num>
                      <m:den>
                        <m:r>
                          <a:rPr lang="en-US" sz="3200" b="1" i="1" ker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𝒏</m:t>
                        </m:r>
                      </m:den>
                    </m:f>
                  </m:oMath>
                </a14:m>
                <a:r>
                  <a:rPr lang="en-US" sz="3200" b="1" ker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b="1" i="1" ker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 </a:t>
                </a:r>
                <a:r>
                  <a:rPr lang="en-US" b="1" ker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 1 to </a:t>
                </a:r>
                <a:r>
                  <a:rPr lang="en-US" b="1" i="1" ker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endParaRPr lang="en-US" kern="10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  <a:p>
                <a:pPr marL="0" marR="0" algn="ctr">
                  <a:lnSpc>
                    <a:spcPct val="115000"/>
                  </a:lnSpc>
                  <a:spcAft>
                    <a:spcPts val="800"/>
                  </a:spcAft>
                  <a:buNone/>
                </a:pPr>
                <a:r>
                  <a:rPr lang="en-US" sz="2400" b="1" i="1" ker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2400" b="1" ker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# of periods in MA, </a:t>
                </a:r>
                <a:r>
                  <a:rPr lang="en-US" sz="2400" b="1" i="1" ker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n-US" sz="2400" b="1" i="1" kern="0" baseline="-2500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US" sz="2400" b="1" ker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data in period </a:t>
                </a:r>
                <a:r>
                  <a:rPr lang="en-US" sz="2400" b="1" i="1" ker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endParaRPr lang="en-US" sz="2400" kern="10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42EB96A-608A-D4C0-D85A-6C7A2EB2DD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4190593"/>
                <a:ext cx="6058786" cy="1436355"/>
              </a:xfrm>
              <a:prstGeom prst="rect">
                <a:avLst/>
              </a:prstGeom>
              <a:blipFill>
                <a:blip r:embed="rId2"/>
                <a:stretch>
                  <a:fillRect t="-32174" b="-78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>
            <a:extLst>
              <a:ext uri="{FF2B5EF4-FFF2-40B4-BE49-F238E27FC236}">
                <a16:creationId xmlns:a16="http://schemas.microsoft.com/office/drawing/2014/main" id="{3F901120-4E63-ABC6-A967-B9E9C95254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Moving Averages - NASDAQ</a:t>
            </a:r>
          </a:p>
        </p:txBody>
      </p:sp>
      <p:pic>
        <p:nvPicPr>
          <p:cNvPr id="14338" name="Picture 4" descr="nas1.dll                                                       00000190Macintosh HD                   ABA78158:">
            <a:extLst>
              <a:ext uri="{FF2B5EF4-FFF2-40B4-BE49-F238E27FC236}">
                <a16:creationId xmlns:a16="http://schemas.microsoft.com/office/drawing/2014/main" id="{79071DE6-FA2B-615D-16FB-0F7D9C7362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057400"/>
            <a:ext cx="8153400" cy="380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>
            <a:extLst>
              <a:ext uri="{FF2B5EF4-FFF2-40B4-BE49-F238E27FC236}">
                <a16:creationId xmlns:a16="http://schemas.microsoft.com/office/drawing/2014/main" id="{D8A644E2-E688-CB1D-B480-A110A4863B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Weighted MA</a:t>
            </a:r>
          </a:p>
        </p:txBody>
      </p:sp>
      <p:sp>
        <p:nvSpPr>
          <p:cNvPr id="15362" name="Rectangle 3">
            <a:extLst>
              <a:ext uri="{FF2B5EF4-FFF2-40B4-BE49-F238E27FC236}">
                <a16:creationId xmlns:a16="http://schemas.microsoft.com/office/drawing/2014/main" id="{22472A2B-4DEA-6FA1-5AF0-FF717F1A4D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63"/>
              </a:spcBef>
            </a:pPr>
            <a:r>
              <a:rPr lang="en-US" altLang="en-US" sz="3000"/>
              <a:t>Allows certain demands to be more or less important than a regular MA</a:t>
            </a:r>
          </a:p>
          <a:p>
            <a:pPr>
              <a:spcBef>
                <a:spcPts val="163"/>
              </a:spcBef>
            </a:pPr>
            <a:r>
              <a:rPr lang="en-US" altLang="en-US" sz="3000"/>
              <a:t>Places relative weights on each of the period demands</a:t>
            </a:r>
          </a:p>
          <a:p>
            <a:pPr>
              <a:spcBef>
                <a:spcPts val="163"/>
              </a:spcBef>
            </a:pPr>
            <a:r>
              <a:rPr lang="en-US" altLang="en-US" sz="3000"/>
              <a:t>Weighted MA is computed as such</a:t>
            </a:r>
            <a:endParaRPr lang="en-US" altLang="en-US"/>
          </a:p>
        </p:txBody>
      </p:sp>
      <p:graphicFrame>
        <p:nvGraphicFramePr>
          <p:cNvPr id="15363" name="Object 4">
            <a:extLst>
              <a:ext uri="{FF2B5EF4-FFF2-40B4-BE49-F238E27FC236}">
                <a16:creationId xmlns:a16="http://schemas.microsoft.com/office/drawing/2014/main" id="{950DCD2C-49DF-A5AF-C12C-3F028D2D11F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4568825"/>
          <a:ext cx="6994525" cy="1069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238500" imgH="495300" progId="Equation.3">
                  <p:embed/>
                </p:oleObj>
              </mc:Choice>
              <mc:Fallback>
                <p:oleObj name="Equation" r:id="rId2" imgW="3238500" imgH="4953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68825"/>
                        <a:ext cx="6994525" cy="1069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id="{2F9010F3-546E-89FE-3788-3F7854A1F0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Weighted MA</a:t>
            </a:r>
          </a:p>
        </p:txBody>
      </p:sp>
      <p:sp>
        <p:nvSpPr>
          <p:cNvPr id="16386" name="Rectangle 3">
            <a:extLst>
              <a:ext uri="{FF2B5EF4-FFF2-40B4-BE49-F238E27FC236}">
                <a16:creationId xmlns:a16="http://schemas.microsoft.com/office/drawing/2014/main" id="{03A34308-15A2-63C4-07AA-D7B800D279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75"/>
              </a:spcBef>
            </a:pPr>
            <a:r>
              <a:rPr lang="en-US" altLang="en-US" sz="2800"/>
              <a:t>Any desired weights can be assigned, but </a:t>
            </a:r>
            <a:r>
              <a:rPr lang="en-US" altLang="en-US" sz="2800">
                <a:latin typeface="Symbol" pitchFamily="2" charset="2"/>
              </a:rPr>
              <a:t>S</a:t>
            </a:r>
            <a:r>
              <a:rPr lang="en-US" altLang="en-US" sz="2800"/>
              <a:t>W</a:t>
            </a:r>
            <a:r>
              <a:rPr lang="en-US" altLang="en-US" sz="2800" baseline="-25000"/>
              <a:t>i</a:t>
            </a:r>
            <a:r>
              <a:rPr lang="en-US" altLang="en-US" sz="2800"/>
              <a:t>=1</a:t>
            </a:r>
          </a:p>
          <a:p>
            <a:pPr>
              <a:spcBef>
                <a:spcPts val="175"/>
              </a:spcBef>
            </a:pPr>
            <a:r>
              <a:rPr lang="en-US" altLang="en-US" sz="2800"/>
              <a:t>Weighting recent demands higher allows the WMA to respond more quickly to demand changes</a:t>
            </a:r>
          </a:p>
          <a:p>
            <a:pPr>
              <a:spcBef>
                <a:spcPts val="175"/>
              </a:spcBef>
            </a:pPr>
            <a:r>
              <a:rPr lang="en-US" altLang="en-US" sz="2800"/>
              <a:t>The simple MA is a special case of the WMA with all weights equal,  W</a:t>
            </a:r>
            <a:r>
              <a:rPr lang="en-US" altLang="en-US" sz="2800" baseline="-25000"/>
              <a:t>i</a:t>
            </a:r>
            <a:r>
              <a:rPr lang="en-US" altLang="en-US" sz="2800"/>
              <a:t>=1/n</a:t>
            </a:r>
          </a:p>
          <a:p>
            <a:pPr>
              <a:spcBef>
                <a:spcPts val="175"/>
              </a:spcBef>
            </a:pPr>
            <a:r>
              <a:rPr lang="en-US" altLang="en-US" sz="2800"/>
              <a:t>The entire demand history is carried forward with each new computation</a:t>
            </a:r>
          </a:p>
          <a:p>
            <a:pPr>
              <a:spcBef>
                <a:spcPts val="175"/>
              </a:spcBef>
            </a:pPr>
            <a:r>
              <a:rPr lang="en-US" altLang="en-US" sz="2800"/>
              <a:t>However, the equation can become burdensome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51509443-F47D-FDE8-5E60-841D969877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Exponential Smoothing</a:t>
            </a:r>
          </a:p>
        </p:txBody>
      </p:sp>
      <p:sp>
        <p:nvSpPr>
          <p:cNvPr id="17410" name="Rectangle 3">
            <a:extLst>
              <a:ext uri="{FF2B5EF4-FFF2-40B4-BE49-F238E27FC236}">
                <a16:creationId xmlns:a16="http://schemas.microsoft.com/office/drawing/2014/main" id="{3FC775A7-7467-7ED4-785D-268119F60B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225"/>
              </a:spcBef>
            </a:pPr>
            <a:r>
              <a:rPr lang="en-US" altLang="en-US" sz="3000"/>
              <a:t>Based on the idea that a new average can be computed from an old average and the most recent observed demand</a:t>
            </a:r>
          </a:p>
          <a:p>
            <a:pPr>
              <a:spcBef>
                <a:spcPts val="225"/>
              </a:spcBef>
            </a:pPr>
            <a:r>
              <a:rPr lang="en-US" altLang="en-US" sz="3000"/>
              <a:t>e.g., old average = 20, new demand = 24, then the new average will lie between 20 and 24</a:t>
            </a:r>
          </a:p>
          <a:p>
            <a:pPr>
              <a:spcBef>
                <a:spcPts val="225"/>
              </a:spcBef>
            </a:pPr>
            <a:r>
              <a:rPr lang="en-US" altLang="en-US" sz="3000"/>
              <a:t>Formally,</a:t>
            </a:r>
          </a:p>
        </p:txBody>
      </p:sp>
      <p:graphicFrame>
        <p:nvGraphicFramePr>
          <p:cNvPr id="17411" name="Object 4">
            <a:extLst>
              <a:ext uri="{FF2B5EF4-FFF2-40B4-BE49-F238E27FC236}">
                <a16:creationId xmlns:a16="http://schemas.microsoft.com/office/drawing/2014/main" id="{83737087-BCA2-421F-929F-A8ED80D3A49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59000" y="5029200"/>
          <a:ext cx="5845175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460500" imgH="203200" progId="Equation.3">
                  <p:embed/>
                </p:oleObj>
              </mc:Choice>
              <mc:Fallback>
                <p:oleObj name="Equation" r:id="rId3" imgW="1460500" imgH="203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9000" y="5029200"/>
                        <a:ext cx="5845175" cy="811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>
            <a:extLst>
              <a:ext uri="{FF2B5EF4-FFF2-40B4-BE49-F238E27FC236}">
                <a16:creationId xmlns:a16="http://schemas.microsoft.com/office/drawing/2014/main" id="{6314B1C4-2F03-4CB6-3A0A-E17F6599E1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Exponential Smoothing</a:t>
            </a:r>
          </a:p>
        </p:txBody>
      </p:sp>
      <p:sp>
        <p:nvSpPr>
          <p:cNvPr id="18434" name="Rectangle 3">
            <a:extLst>
              <a:ext uri="{FF2B5EF4-FFF2-40B4-BE49-F238E27FC236}">
                <a16:creationId xmlns:a16="http://schemas.microsoft.com/office/drawing/2014/main" id="{F6C72BEB-BE1D-18B5-00DB-609A982330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263"/>
              </a:spcBef>
            </a:pPr>
            <a:r>
              <a:rPr lang="en-US" altLang="en-US"/>
              <a:t>Note:  </a:t>
            </a:r>
            <a:r>
              <a:rPr lang="en-US" altLang="en-US">
                <a:latin typeface="Symbol" pitchFamily="2" charset="2"/>
              </a:rPr>
              <a:t>a</a:t>
            </a:r>
            <a:r>
              <a:rPr lang="en-US" altLang="en-US"/>
              <a:t> must lie between 0.0 and 1.0</a:t>
            </a:r>
          </a:p>
          <a:p>
            <a:pPr>
              <a:spcBef>
                <a:spcPts val="263"/>
              </a:spcBef>
            </a:pPr>
            <a:r>
              <a:rPr lang="en-US" altLang="en-US"/>
              <a:t>Larger values of </a:t>
            </a:r>
            <a:r>
              <a:rPr lang="en-US" altLang="en-US">
                <a:latin typeface="Symbol" pitchFamily="2" charset="2"/>
              </a:rPr>
              <a:t>a</a:t>
            </a:r>
            <a:r>
              <a:rPr lang="en-US" altLang="en-US"/>
              <a:t> allow the forecast to be more responsive to recent demand</a:t>
            </a:r>
          </a:p>
          <a:p>
            <a:pPr>
              <a:spcBef>
                <a:spcPts val="263"/>
              </a:spcBef>
            </a:pPr>
            <a:r>
              <a:rPr lang="en-US" altLang="en-US"/>
              <a:t>Smaller values of </a:t>
            </a:r>
            <a:r>
              <a:rPr lang="en-US" altLang="en-US">
                <a:latin typeface="Symbol" pitchFamily="2" charset="2"/>
              </a:rPr>
              <a:t>a</a:t>
            </a:r>
            <a:r>
              <a:rPr lang="en-US" altLang="en-US"/>
              <a:t> allow the forecast to respond more slowly and weights older data more</a:t>
            </a:r>
          </a:p>
          <a:p>
            <a:pPr>
              <a:spcBef>
                <a:spcPts val="263"/>
              </a:spcBef>
            </a:pPr>
            <a:r>
              <a:rPr lang="en-US" altLang="en-US"/>
              <a:t>0.1 </a:t>
            </a:r>
            <a:r>
              <a:rPr lang="en-US" altLang="en-US" u="sng"/>
              <a:t>&lt;</a:t>
            </a:r>
            <a:r>
              <a:rPr lang="en-US" altLang="en-US"/>
              <a:t> </a:t>
            </a:r>
            <a:r>
              <a:rPr lang="en-US" altLang="en-US">
                <a:latin typeface="Symbol" pitchFamily="2" charset="2"/>
              </a:rPr>
              <a:t>a</a:t>
            </a:r>
            <a:r>
              <a:rPr lang="en-US" altLang="en-US"/>
              <a:t> </a:t>
            </a:r>
            <a:r>
              <a:rPr lang="en-US" altLang="en-US" u="sng"/>
              <a:t>&lt;</a:t>
            </a:r>
            <a:r>
              <a:rPr lang="en-US" altLang="en-US"/>
              <a:t> 0.3 is usually recommended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>
            <a:extLst>
              <a:ext uri="{FF2B5EF4-FFF2-40B4-BE49-F238E27FC236}">
                <a16:creationId xmlns:a16="http://schemas.microsoft.com/office/drawing/2014/main" id="{B87ADF47-798E-412D-82FC-154E16A238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Exponential Smoothing</a:t>
            </a:r>
          </a:p>
        </p:txBody>
      </p:sp>
      <p:sp>
        <p:nvSpPr>
          <p:cNvPr id="19458" name="Rectangle 3">
            <a:extLst>
              <a:ext uri="{FF2B5EF4-FFF2-40B4-BE49-F238E27FC236}">
                <a16:creationId xmlns:a16="http://schemas.microsoft.com/office/drawing/2014/main" id="{19251A3C-4F61-27B7-C6A9-3921A52827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altLang="en-US" sz="2800"/>
              <a:t>The exponential smoothing form</a:t>
            </a:r>
          </a:p>
          <a:p>
            <a:pPr>
              <a:spcBef>
                <a:spcPts val="1200"/>
              </a:spcBef>
            </a:pPr>
            <a:endParaRPr lang="en-US" altLang="en-US" sz="2800"/>
          </a:p>
          <a:p>
            <a:pPr>
              <a:spcBef>
                <a:spcPts val="1200"/>
              </a:spcBef>
            </a:pPr>
            <a:r>
              <a:rPr lang="en-US" altLang="en-US" sz="2800"/>
              <a:t>Rearranged, this form is as such</a:t>
            </a:r>
          </a:p>
          <a:p>
            <a:pPr>
              <a:spcBef>
                <a:spcPts val="1200"/>
              </a:spcBef>
            </a:pPr>
            <a:endParaRPr lang="en-US" altLang="en-US" sz="2800"/>
          </a:p>
          <a:p>
            <a:pPr>
              <a:spcBef>
                <a:spcPts val="1200"/>
              </a:spcBef>
            </a:pPr>
            <a:r>
              <a:rPr lang="en-US" altLang="en-US" sz="2800"/>
              <a:t>This form indicates the new forecast is the old forecast plus a proportion of the error between the observed demand and the old forecast</a:t>
            </a:r>
          </a:p>
        </p:txBody>
      </p:sp>
      <p:graphicFrame>
        <p:nvGraphicFramePr>
          <p:cNvPr id="19459" name="Object 4">
            <a:extLst>
              <a:ext uri="{FF2B5EF4-FFF2-40B4-BE49-F238E27FC236}">
                <a16:creationId xmlns:a16="http://schemas.microsoft.com/office/drawing/2014/main" id="{776D7932-F328-A38F-77DC-31173ADD129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65350" y="2514600"/>
          <a:ext cx="5651500" cy="78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460500" imgH="203200" progId="Equation.3">
                  <p:embed/>
                </p:oleObj>
              </mc:Choice>
              <mc:Fallback>
                <p:oleObj name="Equation" r:id="rId2" imgW="1460500" imgH="203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5350" y="2514600"/>
                        <a:ext cx="5651500" cy="784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0" name="Object 5">
            <a:extLst>
              <a:ext uri="{FF2B5EF4-FFF2-40B4-BE49-F238E27FC236}">
                <a16:creationId xmlns:a16="http://schemas.microsoft.com/office/drawing/2014/main" id="{FB25956F-66CF-DC1C-6FE1-6CA4508256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70088" y="3581400"/>
          <a:ext cx="6043612" cy="88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562100" imgH="228600" progId="Equation.3">
                  <p:embed/>
                </p:oleObj>
              </mc:Choice>
              <mc:Fallback>
                <p:oleObj name="Equation" r:id="rId4" imgW="156210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0088" y="3581400"/>
                        <a:ext cx="6043612" cy="882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>
            <a:extLst>
              <a:ext uri="{FF2B5EF4-FFF2-40B4-BE49-F238E27FC236}">
                <a16:creationId xmlns:a16="http://schemas.microsoft.com/office/drawing/2014/main" id="{34678A97-ABD7-29A2-BDB4-543BA42A87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Why Exponential Smoothing?</a:t>
            </a:r>
          </a:p>
        </p:txBody>
      </p:sp>
      <p:sp>
        <p:nvSpPr>
          <p:cNvPr id="20482" name="Rectangle 3">
            <a:extLst>
              <a:ext uri="{FF2B5EF4-FFF2-40B4-BE49-F238E27FC236}">
                <a16:creationId xmlns:a16="http://schemas.microsoft.com/office/drawing/2014/main" id="{BEF68CC7-CDEE-B6BB-3924-901CF187CB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3000"/>
              <a:t>Continue with expansion of last expression</a:t>
            </a:r>
          </a:p>
          <a:p>
            <a:r>
              <a:rPr lang="en-US" altLang="en-US" sz="3000"/>
              <a:t>As t&gt;&gt;0, we see (1-</a:t>
            </a:r>
            <a:r>
              <a:rPr lang="en-US" altLang="en-US" sz="3000">
                <a:latin typeface="Symbol" pitchFamily="2" charset="2"/>
              </a:rPr>
              <a:t>a</a:t>
            </a:r>
            <a:r>
              <a:rPr lang="en-US" altLang="en-US" sz="3000"/>
              <a:t>)</a:t>
            </a:r>
            <a:r>
              <a:rPr lang="en-US" altLang="en-US" sz="3000" baseline="30000"/>
              <a:t>t</a:t>
            </a:r>
            <a:r>
              <a:rPr lang="en-US" altLang="en-US" sz="3000"/>
              <a:t> appear and &lt;&lt;1</a:t>
            </a:r>
          </a:p>
          <a:p>
            <a:r>
              <a:rPr lang="en-US" altLang="en-US" sz="3000"/>
              <a:t>The demand weights decrease exponentially</a:t>
            </a:r>
          </a:p>
          <a:p>
            <a:r>
              <a:rPr lang="en-US" altLang="en-US" sz="3000"/>
              <a:t>All weights still add up to 1</a:t>
            </a:r>
          </a:p>
          <a:p>
            <a:r>
              <a:rPr lang="en-US" altLang="en-US" sz="3000"/>
              <a:t>Exponential smoothing is also a special form of the weighted MA, with the weights decreasing exponentially over time</a:t>
            </a:r>
            <a:endParaRPr lang="en-US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026">
            <a:extLst>
              <a:ext uri="{FF2B5EF4-FFF2-40B4-BE49-F238E27FC236}">
                <a16:creationId xmlns:a16="http://schemas.microsoft.com/office/drawing/2014/main" id="{A3723A24-783E-FB77-8873-DB8D5DBF9F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Forecast Error</a:t>
            </a:r>
          </a:p>
        </p:txBody>
      </p:sp>
      <p:sp>
        <p:nvSpPr>
          <p:cNvPr id="21506" name="Rectangle 1027">
            <a:extLst>
              <a:ext uri="{FF2B5EF4-FFF2-40B4-BE49-F238E27FC236}">
                <a16:creationId xmlns:a16="http://schemas.microsoft.com/office/drawing/2014/main" id="{FBFB23D8-0E9E-4536-43AC-C657B363CD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525"/>
              </a:spcBef>
            </a:pPr>
            <a:r>
              <a:rPr lang="en-US" altLang="en-US"/>
              <a:t>Error</a:t>
            </a:r>
          </a:p>
          <a:p>
            <a:pPr>
              <a:spcBef>
                <a:spcPts val="525"/>
              </a:spcBef>
            </a:pPr>
            <a:endParaRPr lang="en-US" altLang="en-US"/>
          </a:p>
          <a:p>
            <a:pPr>
              <a:spcBef>
                <a:spcPts val="525"/>
              </a:spcBef>
            </a:pPr>
            <a:r>
              <a:rPr lang="en-US" altLang="en-US" sz="2800"/>
              <a:t>Cumulative Sum of Forecast Error</a:t>
            </a:r>
          </a:p>
          <a:p>
            <a:pPr>
              <a:spcBef>
                <a:spcPts val="525"/>
              </a:spcBef>
            </a:pPr>
            <a:endParaRPr lang="en-US" altLang="en-US"/>
          </a:p>
          <a:p>
            <a:pPr>
              <a:spcBef>
                <a:spcPts val="525"/>
              </a:spcBef>
            </a:pPr>
            <a:r>
              <a:rPr lang="en-US" altLang="en-US" sz="2800"/>
              <a:t>Mean Square Error</a:t>
            </a:r>
          </a:p>
          <a:p>
            <a:pPr>
              <a:spcBef>
                <a:spcPts val="525"/>
              </a:spcBef>
            </a:pPr>
            <a:endParaRPr lang="en-US" altLang="en-US" sz="2800"/>
          </a:p>
          <a:p>
            <a:endParaRPr lang="en-US" altLang="en-US"/>
          </a:p>
        </p:txBody>
      </p:sp>
      <p:graphicFrame>
        <p:nvGraphicFramePr>
          <p:cNvPr id="21507" name="Object 1028">
            <a:extLst>
              <a:ext uri="{FF2B5EF4-FFF2-40B4-BE49-F238E27FC236}">
                <a16:creationId xmlns:a16="http://schemas.microsoft.com/office/drawing/2014/main" id="{40882A39-BBE6-7AE4-7802-DA0D92D64ED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38400" y="2532063"/>
          <a:ext cx="5324475" cy="515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955800" imgH="190500" progId="Equation.3">
                  <p:embed/>
                </p:oleObj>
              </mc:Choice>
              <mc:Fallback>
                <p:oleObj name="Equation" r:id="rId2" imgW="1955800" imgH="190500" progId="Equation.3">
                  <p:embed/>
                  <p:pic>
                    <p:nvPicPr>
                      <p:cNvPr id="0" name="Object 10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2532063"/>
                        <a:ext cx="5324475" cy="515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8" name="Object 1029">
            <a:extLst>
              <a:ext uri="{FF2B5EF4-FFF2-40B4-BE49-F238E27FC236}">
                <a16:creationId xmlns:a16="http://schemas.microsoft.com/office/drawing/2014/main" id="{0F9DFC46-F448-22B4-CB6C-D714755B136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19438" y="3657600"/>
          <a:ext cx="3814762" cy="57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76400" imgH="254000" progId="Equation.3">
                  <p:embed/>
                </p:oleObj>
              </mc:Choice>
              <mc:Fallback>
                <p:oleObj name="Equation" r:id="rId4" imgW="1676400" imgH="254000" progId="Equation.3">
                  <p:embed/>
                  <p:pic>
                    <p:nvPicPr>
                      <p:cNvPr id="0" name="Object 10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9438" y="3657600"/>
                        <a:ext cx="3814762" cy="576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9" name="Object 1030">
            <a:extLst>
              <a:ext uri="{FF2B5EF4-FFF2-40B4-BE49-F238E27FC236}">
                <a16:creationId xmlns:a16="http://schemas.microsoft.com/office/drawing/2014/main" id="{44C567B5-889A-A7C8-0585-CE4ED9CB898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32113" y="4648200"/>
          <a:ext cx="4191000" cy="950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841500" imgH="419100" progId="Equation.3">
                  <p:embed/>
                </p:oleObj>
              </mc:Choice>
              <mc:Fallback>
                <p:oleObj name="Equation" r:id="rId6" imgW="1841500" imgH="419100" progId="Equation.3">
                  <p:embed/>
                  <p:pic>
                    <p:nvPicPr>
                      <p:cNvPr id="0" name="Object 10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2113" y="4648200"/>
                        <a:ext cx="4191000" cy="950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>
            <a:extLst>
              <a:ext uri="{FF2B5EF4-FFF2-40B4-BE49-F238E27FC236}">
                <a16:creationId xmlns:a16="http://schemas.microsoft.com/office/drawing/2014/main" id="{BC65F20B-996C-1894-861F-0EAFE79469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Forecast Error</a:t>
            </a:r>
          </a:p>
        </p:txBody>
      </p:sp>
      <p:sp>
        <p:nvSpPr>
          <p:cNvPr id="22530" name="Rectangle 3">
            <a:extLst>
              <a:ext uri="{FF2B5EF4-FFF2-40B4-BE49-F238E27FC236}">
                <a16:creationId xmlns:a16="http://schemas.microsoft.com/office/drawing/2014/main" id="{649B7905-B383-B027-78FB-D9271885B0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800"/>
              <a:t>Mean Absolute Error</a:t>
            </a:r>
          </a:p>
          <a:p>
            <a:endParaRPr lang="en-US" altLang="en-US" sz="2800"/>
          </a:p>
          <a:p>
            <a:pPr>
              <a:spcBef>
                <a:spcPct val="125000"/>
              </a:spcBef>
            </a:pPr>
            <a:r>
              <a:rPr lang="en-US" altLang="en-US" sz="2800"/>
              <a:t>Mean Absolute Percentage Error</a:t>
            </a:r>
            <a:endParaRPr lang="en-US" altLang="en-US"/>
          </a:p>
        </p:txBody>
      </p:sp>
      <p:graphicFrame>
        <p:nvGraphicFramePr>
          <p:cNvPr id="22531" name="Object 5">
            <a:extLst>
              <a:ext uri="{FF2B5EF4-FFF2-40B4-BE49-F238E27FC236}">
                <a16:creationId xmlns:a16="http://schemas.microsoft.com/office/drawing/2014/main" id="{E57543AA-CC6F-32AA-E328-A54F2A7B6C9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44800" y="2554288"/>
          <a:ext cx="4365625" cy="950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917700" imgH="419100" progId="Equation.3">
                  <p:embed/>
                </p:oleObj>
              </mc:Choice>
              <mc:Fallback>
                <p:oleObj name="Equation" r:id="rId2" imgW="1917700" imgH="4191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4800" y="2554288"/>
                        <a:ext cx="4365625" cy="950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2" name="Object 6">
            <a:extLst>
              <a:ext uri="{FF2B5EF4-FFF2-40B4-BE49-F238E27FC236}">
                <a16:creationId xmlns:a16="http://schemas.microsoft.com/office/drawing/2014/main" id="{41261735-E898-2FF2-989C-441C7663B95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73363" y="4162425"/>
          <a:ext cx="4567237" cy="109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006600" imgH="482600" progId="Equation.3">
                  <p:embed/>
                </p:oleObj>
              </mc:Choice>
              <mc:Fallback>
                <p:oleObj name="Equation" r:id="rId4" imgW="2006600" imgH="482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3363" y="4162425"/>
                        <a:ext cx="4567237" cy="1095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>
            <a:extLst>
              <a:ext uri="{FF2B5EF4-FFF2-40B4-BE49-F238E27FC236}">
                <a16:creationId xmlns:a16="http://schemas.microsoft.com/office/drawing/2014/main" id="{3D7A0C45-DB09-4B73-5462-6B21D06E3E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ln cap="flat"/>
        </p:spPr>
        <p:txBody>
          <a:bodyPr/>
          <a:lstStyle/>
          <a:p>
            <a:r>
              <a:rPr lang="en-US" altLang="en-US"/>
              <a:t>Forecasting</a:t>
            </a:r>
          </a:p>
        </p:txBody>
      </p:sp>
      <p:sp>
        <p:nvSpPr>
          <p:cNvPr id="5122" name="Rectangle 3">
            <a:extLst>
              <a:ext uri="{FF2B5EF4-FFF2-40B4-BE49-F238E27FC236}">
                <a16:creationId xmlns:a16="http://schemas.microsoft.com/office/drawing/2014/main" id="{55CECD2F-0ADE-18A4-614E-237EEBABDD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563"/>
              </a:spcBef>
            </a:pPr>
            <a:r>
              <a:rPr lang="en-US" altLang="en-US"/>
              <a:t>Forecasts can be obtained qualitatively or quantitatively</a:t>
            </a:r>
          </a:p>
          <a:p>
            <a:pPr>
              <a:spcBef>
                <a:spcPts val="563"/>
              </a:spcBef>
            </a:pPr>
            <a:r>
              <a:rPr lang="en-US" altLang="en-US"/>
              <a:t>Qualitative forecasts are usually the result of an expert</a:t>
            </a:r>
            <a:r>
              <a:rPr lang="ja-JP" altLang="en-US">
                <a:latin typeface="Arial" panose="020B0604020202020204" pitchFamily="34" charset="0"/>
              </a:rPr>
              <a:t>’</a:t>
            </a:r>
            <a:r>
              <a:rPr lang="en-US" altLang="ja-JP"/>
              <a:t>s opinion and is referred to as a judgmental technique</a:t>
            </a:r>
          </a:p>
          <a:p>
            <a:pPr>
              <a:spcBef>
                <a:spcPts val="563"/>
              </a:spcBef>
            </a:pPr>
            <a:r>
              <a:rPr lang="en-US" altLang="en-US"/>
              <a:t>Quantitative forecasts are usually the result of conventional statistical analysis</a:t>
            </a: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>
            <a:extLst>
              <a:ext uri="{FF2B5EF4-FFF2-40B4-BE49-F238E27FC236}">
                <a16:creationId xmlns:a16="http://schemas.microsoft.com/office/drawing/2014/main" id="{026A4F98-DB13-7F6A-D42E-C4457716E9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CFE</a:t>
            </a:r>
          </a:p>
        </p:txBody>
      </p:sp>
      <p:sp>
        <p:nvSpPr>
          <p:cNvPr id="23554" name="Rectangle 3">
            <a:extLst>
              <a:ext uri="{FF2B5EF4-FFF2-40B4-BE49-F238E27FC236}">
                <a16:creationId xmlns:a16="http://schemas.microsoft.com/office/drawing/2014/main" id="{C25F49CB-B06C-88D9-1D17-668261A609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Referred to as the bias of the forecast</a:t>
            </a:r>
          </a:p>
          <a:p>
            <a:r>
              <a:rPr lang="en-US" altLang="en-US"/>
              <a:t>Ideally, the bias of a forecast would be zero</a:t>
            </a:r>
          </a:p>
          <a:p>
            <a:r>
              <a:rPr lang="en-US" altLang="en-US"/>
              <a:t>Positive errors would balance with the negative errors</a:t>
            </a:r>
          </a:p>
          <a:p>
            <a:r>
              <a:rPr lang="en-US" altLang="en-US"/>
              <a:t>However, sometimes forecasts are always low or always high (underestimate/overestimate)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>
            <a:extLst>
              <a:ext uri="{FF2B5EF4-FFF2-40B4-BE49-F238E27FC236}">
                <a16:creationId xmlns:a16="http://schemas.microsoft.com/office/drawing/2014/main" id="{F71EA4F5-A43E-1ED1-4342-A9E4998BF9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MSE and MAD</a:t>
            </a:r>
          </a:p>
        </p:txBody>
      </p:sp>
      <p:sp>
        <p:nvSpPr>
          <p:cNvPr id="24578" name="Rectangle 3">
            <a:extLst>
              <a:ext uri="{FF2B5EF4-FFF2-40B4-BE49-F238E27FC236}">
                <a16:creationId xmlns:a16="http://schemas.microsoft.com/office/drawing/2014/main" id="{050F2860-36F8-4DCA-7AEB-1EDBCB009B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Measurements of the variance in the forecast</a:t>
            </a:r>
          </a:p>
          <a:p>
            <a:r>
              <a:rPr lang="en-US" altLang="en-US"/>
              <a:t>Both are widely used in forecasting</a:t>
            </a:r>
          </a:p>
          <a:p>
            <a:r>
              <a:rPr lang="en-US" altLang="en-US"/>
              <a:t>Ease of use and understanding</a:t>
            </a:r>
          </a:p>
          <a:p>
            <a:r>
              <a:rPr lang="en-US" altLang="en-US"/>
              <a:t>MSE tends to be used more and may be more familiar</a:t>
            </a:r>
          </a:p>
          <a:p>
            <a:r>
              <a:rPr lang="en-US" altLang="en-US"/>
              <a:t>Link to variance and SD in statistics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>
            <a:extLst>
              <a:ext uri="{FF2B5EF4-FFF2-40B4-BE49-F238E27FC236}">
                <a16:creationId xmlns:a16="http://schemas.microsoft.com/office/drawing/2014/main" id="{27FC8828-5818-58C4-D55F-5F1C081E3C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MAPE</a:t>
            </a:r>
          </a:p>
        </p:txBody>
      </p:sp>
      <p:sp>
        <p:nvSpPr>
          <p:cNvPr id="25602" name="Rectangle 3">
            <a:extLst>
              <a:ext uri="{FF2B5EF4-FFF2-40B4-BE49-F238E27FC236}">
                <a16:creationId xmlns:a16="http://schemas.microsoft.com/office/drawing/2014/main" id="{3640683F-148D-1118-33A3-1A0A991FE9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363"/>
              </a:spcBef>
            </a:pPr>
            <a:r>
              <a:rPr lang="en-US" altLang="en-US"/>
              <a:t>Normalizes the error calculations by computing percent error</a:t>
            </a:r>
          </a:p>
          <a:p>
            <a:pPr>
              <a:spcBef>
                <a:spcPts val="363"/>
              </a:spcBef>
            </a:pPr>
            <a:r>
              <a:rPr lang="en-US" altLang="en-US"/>
              <a:t>Allows comparison of forecasts errors for different time series data</a:t>
            </a:r>
          </a:p>
          <a:p>
            <a:pPr>
              <a:spcBef>
                <a:spcPts val="363"/>
              </a:spcBef>
            </a:pPr>
            <a:r>
              <a:rPr lang="en-US" altLang="en-US"/>
              <a:t>MAPE gives forecasters an accurate method of comparing errors</a:t>
            </a:r>
          </a:p>
          <a:p>
            <a:pPr>
              <a:spcBef>
                <a:spcPts val="363"/>
              </a:spcBef>
            </a:pPr>
            <a:r>
              <a:rPr lang="en-US" altLang="en-US"/>
              <a:t>Magnitude of data set is negated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2">
            <a:extLst>
              <a:ext uri="{FF2B5EF4-FFF2-40B4-BE49-F238E27FC236}">
                <a16:creationId xmlns:a16="http://schemas.microsoft.com/office/drawing/2014/main" id="{CD0E2B11-D81B-7342-35C6-65B455BB42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ln cap="flat"/>
        </p:spPr>
        <p:txBody>
          <a:bodyPr/>
          <a:lstStyle/>
          <a:p>
            <a:r>
              <a:rPr lang="en-US" altLang="en-US"/>
              <a:t>Forecasting Components</a:t>
            </a:r>
          </a:p>
        </p:txBody>
      </p:sp>
      <p:sp>
        <p:nvSpPr>
          <p:cNvPr id="6146" name="Rectangle 3">
            <a:extLst>
              <a:ext uri="{FF2B5EF4-FFF2-40B4-BE49-F238E27FC236}">
                <a16:creationId xmlns:a16="http://schemas.microsoft.com/office/drawing/2014/main" id="{88D9C178-1C9E-EC5E-DD1F-B9FB04DF5F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563"/>
              </a:spcBef>
            </a:pPr>
            <a:r>
              <a:rPr lang="en-US" altLang="en-US"/>
              <a:t>Time Frame</a:t>
            </a:r>
          </a:p>
          <a:p>
            <a:pPr lvl="1">
              <a:spcBef>
                <a:spcPts val="563"/>
              </a:spcBef>
            </a:pPr>
            <a:r>
              <a:rPr lang="en-US" altLang="en-US"/>
              <a:t>long term forecasts</a:t>
            </a:r>
          </a:p>
          <a:p>
            <a:pPr lvl="1">
              <a:spcBef>
                <a:spcPts val="563"/>
              </a:spcBef>
            </a:pPr>
            <a:r>
              <a:rPr lang="en-US" altLang="en-US"/>
              <a:t>short term forecasts</a:t>
            </a:r>
          </a:p>
          <a:p>
            <a:pPr>
              <a:spcBef>
                <a:spcPts val="563"/>
              </a:spcBef>
            </a:pPr>
            <a:r>
              <a:rPr lang="en-US" altLang="en-US"/>
              <a:t>Existence of patterns</a:t>
            </a:r>
          </a:p>
          <a:p>
            <a:pPr lvl="1">
              <a:spcBef>
                <a:spcPts val="563"/>
              </a:spcBef>
            </a:pPr>
            <a:r>
              <a:rPr lang="en-US" altLang="en-US"/>
              <a:t>seasonal trends</a:t>
            </a:r>
          </a:p>
          <a:p>
            <a:pPr lvl="1">
              <a:spcBef>
                <a:spcPts val="563"/>
              </a:spcBef>
            </a:pPr>
            <a:r>
              <a:rPr lang="en-US" altLang="en-US"/>
              <a:t>peak periods</a:t>
            </a:r>
          </a:p>
          <a:p>
            <a:pPr>
              <a:spcBef>
                <a:spcPts val="563"/>
              </a:spcBef>
            </a:pPr>
            <a:r>
              <a:rPr lang="en-US" altLang="en-US"/>
              <a:t>Number of variables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2">
            <a:extLst>
              <a:ext uri="{FF2B5EF4-FFF2-40B4-BE49-F238E27FC236}">
                <a16:creationId xmlns:a16="http://schemas.microsoft.com/office/drawing/2014/main" id="{C3367F68-86D9-4998-AC48-26CD310211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ln cap="flat"/>
        </p:spPr>
        <p:txBody>
          <a:bodyPr/>
          <a:lstStyle/>
          <a:p>
            <a:r>
              <a:rPr lang="en-US" altLang="en-US"/>
              <a:t>Patterns in Forecasts</a:t>
            </a:r>
          </a:p>
        </p:txBody>
      </p:sp>
      <p:sp>
        <p:nvSpPr>
          <p:cNvPr id="7170" name="Rectangle 3">
            <a:extLst>
              <a:ext uri="{FF2B5EF4-FFF2-40B4-BE49-F238E27FC236}">
                <a16:creationId xmlns:a16="http://schemas.microsoft.com/office/drawing/2014/main" id="{A30556CC-535A-D560-F2EB-141C597015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Trend</a:t>
            </a:r>
          </a:p>
          <a:p>
            <a:pPr lvl="1"/>
            <a:r>
              <a:rPr lang="en-US" altLang="en-US"/>
              <a:t>A gradual long-term up or down movement of demand</a:t>
            </a:r>
          </a:p>
        </p:txBody>
      </p:sp>
      <p:sp>
        <p:nvSpPr>
          <p:cNvPr id="7171" name="Line 4">
            <a:extLst>
              <a:ext uri="{FF2B5EF4-FFF2-40B4-BE49-F238E27FC236}">
                <a16:creationId xmlns:a16="http://schemas.microsoft.com/office/drawing/2014/main" id="{20783CD3-75C8-815E-11FE-16D882E8DCE3}"/>
              </a:ext>
            </a:extLst>
          </p:cNvPr>
          <p:cNvSpPr>
            <a:spLocks noChangeShapeType="1"/>
          </p:cNvSpPr>
          <p:nvPr/>
        </p:nvSpPr>
        <p:spPr bwMode="auto">
          <a:xfrm>
            <a:off x="2438400" y="3663950"/>
            <a:ext cx="0" cy="1892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2" name="Line 5">
            <a:extLst>
              <a:ext uri="{FF2B5EF4-FFF2-40B4-BE49-F238E27FC236}">
                <a16:creationId xmlns:a16="http://schemas.microsoft.com/office/drawing/2014/main" id="{7273DD93-7B09-BD66-3EC2-01AA6E28782A}"/>
              </a:ext>
            </a:extLst>
          </p:cNvPr>
          <p:cNvSpPr>
            <a:spLocks noChangeShapeType="1"/>
          </p:cNvSpPr>
          <p:nvPr/>
        </p:nvSpPr>
        <p:spPr bwMode="auto">
          <a:xfrm>
            <a:off x="2368550" y="5486400"/>
            <a:ext cx="4025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3" name="Rectangle 6">
            <a:extLst>
              <a:ext uri="{FF2B5EF4-FFF2-40B4-BE49-F238E27FC236}">
                <a16:creationId xmlns:a16="http://schemas.microsoft.com/office/drawing/2014/main" id="{42D681DB-37A2-D7F2-7801-AAD212CBBA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3513" y="4419600"/>
            <a:ext cx="86995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600"/>
              <a:t>Demand</a:t>
            </a:r>
          </a:p>
        </p:txBody>
      </p:sp>
      <p:sp>
        <p:nvSpPr>
          <p:cNvPr id="7174" name="Rectangle 7">
            <a:extLst>
              <a:ext uri="{FF2B5EF4-FFF2-40B4-BE49-F238E27FC236}">
                <a16:creationId xmlns:a16="http://schemas.microsoft.com/office/drawing/2014/main" id="{EAF890CD-C0F3-303C-BA52-0A2F8C6D71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6713" y="5562600"/>
            <a:ext cx="611187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600"/>
              <a:t>Time</a:t>
            </a:r>
          </a:p>
        </p:txBody>
      </p:sp>
      <p:sp>
        <p:nvSpPr>
          <p:cNvPr id="7175" name="Freeform 8">
            <a:extLst>
              <a:ext uri="{FF2B5EF4-FFF2-40B4-BE49-F238E27FC236}">
                <a16:creationId xmlns:a16="http://schemas.microsoft.com/office/drawing/2014/main" id="{4570E6F9-7C19-D8A2-2F9B-9FA763332ED2}"/>
              </a:ext>
            </a:extLst>
          </p:cNvPr>
          <p:cNvSpPr>
            <a:spLocks/>
          </p:cNvSpPr>
          <p:nvPr/>
        </p:nvSpPr>
        <p:spPr bwMode="auto">
          <a:xfrm>
            <a:off x="2667000" y="4038600"/>
            <a:ext cx="3032125" cy="1296988"/>
          </a:xfrm>
          <a:custGeom>
            <a:avLst/>
            <a:gdLst>
              <a:gd name="T0" fmla="*/ 80645000 w 1910"/>
              <a:gd name="T1" fmla="*/ 1935480746 h 817"/>
              <a:gd name="T2" fmla="*/ 108367513 w 1910"/>
              <a:gd name="T3" fmla="*/ 1827114779 h 817"/>
              <a:gd name="T4" fmla="*/ 189012513 w 1910"/>
              <a:gd name="T5" fmla="*/ 1774190684 h 817"/>
              <a:gd name="T6" fmla="*/ 294859075 w 1910"/>
              <a:gd name="T7" fmla="*/ 1746469748 h 817"/>
              <a:gd name="T8" fmla="*/ 403225000 w 1910"/>
              <a:gd name="T9" fmla="*/ 1721268176 h 817"/>
              <a:gd name="T10" fmla="*/ 511592513 w 1910"/>
              <a:gd name="T11" fmla="*/ 1665824717 h 817"/>
              <a:gd name="T12" fmla="*/ 617439075 w 1910"/>
              <a:gd name="T13" fmla="*/ 1665824717 h 817"/>
              <a:gd name="T14" fmla="*/ 725805000 w 1910"/>
              <a:gd name="T15" fmla="*/ 1640623145 h 817"/>
              <a:gd name="T16" fmla="*/ 834172513 w 1910"/>
              <a:gd name="T17" fmla="*/ 1612900622 h 817"/>
              <a:gd name="T18" fmla="*/ 940019075 w 1910"/>
              <a:gd name="T19" fmla="*/ 1559978114 h 817"/>
              <a:gd name="T20" fmla="*/ 1048385000 w 1910"/>
              <a:gd name="T21" fmla="*/ 1504534655 h 817"/>
              <a:gd name="T22" fmla="*/ 1181954075 w 1910"/>
              <a:gd name="T23" fmla="*/ 1423889624 h 817"/>
              <a:gd name="T24" fmla="*/ 1290320000 w 1910"/>
              <a:gd name="T25" fmla="*/ 1370965529 h 817"/>
              <a:gd name="T26" fmla="*/ 1398687513 w 1910"/>
              <a:gd name="T27" fmla="*/ 1290320497 h 817"/>
              <a:gd name="T28" fmla="*/ 1504534075 w 1910"/>
              <a:gd name="T29" fmla="*/ 1209675466 h 817"/>
              <a:gd name="T30" fmla="*/ 1612900000 w 1910"/>
              <a:gd name="T31" fmla="*/ 1129030435 h 817"/>
              <a:gd name="T32" fmla="*/ 1693545000 w 1910"/>
              <a:gd name="T33" fmla="*/ 1076107927 h 817"/>
              <a:gd name="T34" fmla="*/ 1854835000 w 1910"/>
              <a:gd name="T35" fmla="*/ 1020664468 h 817"/>
              <a:gd name="T36" fmla="*/ 1963202513 w 1910"/>
              <a:gd name="T37" fmla="*/ 1048385404 h 817"/>
              <a:gd name="T38" fmla="*/ 2069049075 w 1910"/>
              <a:gd name="T39" fmla="*/ 1076107927 h 817"/>
              <a:gd name="T40" fmla="*/ 2147483646 w 1910"/>
              <a:gd name="T41" fmla="*/ 1101309500 h 817"/>
              <a:gd name="T42" fmla="*/ 2147483646 w 1910"/>
              <a:gd name="T43" fmla="*/ 1101309500 h 817"/>
              <a:gd name="T44" fmla="*/ 2147483646 w 1910"/>
              <a:gd name="T45" fmla="*/ 1101309500 h 817"/>
              <a:gd name="T46" fmla="*/ 2147483646 w 1910"/>
              <a:gd name="T47" fmla="*/ 1101309500 h 817"/>
              <a:gd name="T48" fmla="*/ 2147483646 w 1910"/>
              <a:gd name="T49" fmla="*/ 1101309500 h 817"/>
              <a:gd name="T50" fmla="*/ 2147483646 w 1910"/>
              <a:gd name="T51" fmla="*/ 1048385404 h 817"/>
              <a:gd name="T52" fmla="*/ 2147483646 w 1910"/>
              <a:gd name="T53" fmla="*/ 940019437 h 817"/>
              <a:gd name="T54" fmla="*/ 2147483646 w 1910"/>
              <a:gd name="T55" fmla="*/ 859374406 h 817"/>
              <a:gd name="T56" fmla="*/ 2147483646 w 1910"/>
              <a:gd name="T57" fmla="*/ 778729375 h 817"/>
              <a:gd name="T58" fmla="*/ 2147483646 w 1910"/>
              <a:gd name="T59" fmla="*/ 672882772 h 817"/>
              <a:gd name="T60" fmla="*/ 2147483646 w 1910"/>
              <a:gd name="T61" fmla="*/ 592237741 h 817"/>
              <a:gd name="T62" fmla="*/ 2147483646 w 1910"/>
              <a:gd name="T63" fmla="*/ 536794282 h 817"/>
              <a:gd name="T64" fmla="*/ 2147483646 w 1910"/>
              <a:gd name="T65" fmla="*/ 511592710 h 817"/>
              <a:gd name="T66" fmla="*/ 2147483646 w 1910"/>
              <a:gd name="T67" fmla="*/ 456149251 h 817"/>
              <a:gd name="T68" fmla="*/ 2147483646 w 1910"/>
              <a:gd name="T69" fmla="*/ 430947679 h 817"/>
              <a:gd name="T70" fmla="*/ 2147483646 w 1910"/>
              <a:gd name="T71" fmla="*/ 403225155 h 817"/>
              <a:gd name="T72" fmla="*/ 2147483646 w 1910"/>
              <a:gd name="T73" fmla="*/ 350302648 h 817"/>
              <a:gd name="T74" fmla="*/ 2147483646 w 1910"/>
              <a:gd name="T75" fmla="*/ 269657616 h 817"/>
              <a:gd name="T76" fmla="*/ 2147483646 w 1910"/>
              <a:gd name="T77" fmla="*/ 214214158 h 817"/>
              <a:gd name="T78" fmla="*/ 2147483646 w 1910"/>
              <a:gd name="T79" fmla="*/ 133569126 h 817"/>
              <a:gd name="T80" fmla="*/ 2147483646 w 1910"/>
              <a:gd name="T81" fmla="*/ 108367554 h 817"/>
              <a:gd name="T82" fmla="*/ 2147483646 w 1910"/>
              <a:gd name="T83" fmla="*/ 108367554 h 817"/>
              <a:gd name="T84" fmla="*/ 2147483646 w 1910"/>
              <a:gd name="T85" fmla="*/ 108367554 h 817"/>
              <a:gd name="T86" fmla="*/ 2147483646 w 1910"/>
              <a:gd name="T87" fmla="*/ 27722523 h 817"/>
              <a:gd name="T88" fmla="*/ 2147483646 w 1910"/>
              <a:gd name="T89" fmla="*/ 0 h 817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1910" h="817">
                <a:moveTo>
                  <a:pt x="0" y="816"/>
                </a:moveTo>
                <a:lnTo>
                  <a:pt x="32" y="768"/>
                </a:lnTo>
                <a:lnTo>
                  <a:pt x="43" y="747"/>
                </a:lnTo>
                <a:lnTo>
                  <a:pt x="43" y="725"/>
                </a:lnTo>
                <a:lnTo>
                  <a:pt x="64" y="725"/>
                </a:lnTo>
                <a:lnTo>
                  <a:pt x="75" y="704"/>
                </a:lnTo>
                <a:lnTo>
                  <a:pt x="96" y="704"/>
                </a:lnTo>
                <a:lnTo>
                  <a:pt x="117" y="693"/>
                </a:lnTo>
                <a:lnTo>
                  <a:pt x="139" y="693"/>
                </a:lnTo>
                <a:lnTo>
                  <a:pt x="160" y="683"/>
                </a:lnTo>
                <a:lnTo>
                  <a:pt x="181" y="672"/>
                </a:lnTo>
                <a:lnTo>
                  <a:pt x="203" y="661"/>
                </a:lnTo>
                <a:lnTo>
                  <a:pt x="224" y="661"/>
                </a:lnTo>
                <a:lnTo>
                  <a:pt x="245" y="661"/>
                </a:lnTo>
                <a:lnTo>
                  <a:pt x="267" y="651"/>
                </a:lnTo>
                <a:lnTo>
                  <a:pt x="288" y="651"/>
                </a:lnTo>
                <a:lnTo>
                  <a:pt x="309" y="640"/>
                </a:lnTo>
                <a:lnTo>
                  <a:pt x="331" y="640"/>
                </a:lnTo>
                <a:lnTo>
                  <a:pt x="352" y="629"/>
                </a:lnTo>
                <a:lnTo>
                  <a:pt x="373" y="619"/>
                </a:lnTo>
                <a:lnTo>
                  <a:pt x="395" y="608"/>
                </a:lnTo>
                <a:lnTo>
                  <a:pt x="416" y="597"/>
                </a:lnTo>
                <a:lnTo>
                  <a:pt x="448" y="587"/>
                </a:lnTo>
                <a:lnTo>
                  <a:pt x="469" y="565"/>
                </a:lnTo>
                <a:lnTo>
                  <a:pt x="491" y="555"/>
                </a:lnTo>
                <a:lnTo>
                  <a:pt x="512" y="544"/>
                </a:lnTo>
                <a:lnTo>
                  <a:pt x="533" y="523"/>
                </a:lnTo>
                <a:lnTo>
                  <a:pt x="555" y="512"/>
                </a:lnTo>
                <a:lnTo>
                  <a:pt x="576" y="491"/>
                </a:lnTo>
                <a:lnTo>
                  <a:pt x="597" y="480"/>
                </a:lnTo>
                <a:lnTo>
                  <a:pt x="619" y="459"/>
                </a:lnTo>
                <a:lnTo>
                  <a:pt x="640" y="448"/>
                </a:lnTo>
                <a:lnTo>
                  <a:pt x="651" y="427"/>
                </a:lnTo>
                <a:lnTo>
                  <a:pt x="672" y="427"/>
                </a:lnTo>
                <a:lnTo>
                  <a:pt x="704" y="416"/>
                </a:lnTo>
                <a:lnTo>
                  <a:pt x="736" y="405"/>
                </a:lnTo>
                <a:lnTo>
                  <a:pt x="757" y="405"/>
                </a:lnTo>
                <a:lnTo>
                  <a:pt x="779" y="416"/>
                </a:lnTo>
                <a:lnTo>
                  <a:pt x="800" y="427"/>
                </a:lnTo>
                <a:lnTo>
                  <a:pt x="821" y="427"/>
                </a:lnTo>
                <a:lnTo>
                  <a:pt x="843" y="437"/>
                </a:lnTo>
                <a:lnTo>
                  <a:pt x="864" y="437"/>
                </a:lnTo>
                <a:lnTo>
                  <a:pt x="896" y="437"/>
                </a:lnTo>
                <a:lnTo>
                  <a:pt x="928" y="437"/>
                </a:lnTo>
                <a:lnTo>
                  <a:pt x="949" y="437"/>
                </a:lnTo>
                <a:lnTo>
                  <a:pt x="971" y="437"/>
                </a:lnTo>
                <a:lnTo>
                  <a:pt x="1003" y="437"/>
                </a:lnTo>
                <a:lnTo>
                  <a:pt x="1024" y="437"/>
                </a:lnTo>
                <a:lnTo>
                  <a:pt x="1045" y="437"/>
                </a:lnTo>
                <a:lnTo>
                  <a:pt x="1077" y="437"/>
                </a:lnTo>
                <a:lnTo>
                  <a:pt x="1099" y="427"/>
                </a:lnTo>
                <a:lnTo>
                  <a:pt x="1120" y="416"/>
                </a:lnTo>
                <a:lnTo>
                  <a:pt x="1141" y="395"/>
                </a:lnTo>
                <a:lnTo>
                  <a:pt x="1152" y="373"/>
                </a:lnTo>
                <a:lnTo>
                  <a:pt x="1173" y="363"/>
                </a:lnTo>
                <a:lnTo>
                  <a:pt x="1184" y="341"/>
                </a:lnTo>
                <a:lnTo>
                  <a:pt x="1195" y="320"/>
                </a:lnTo>
                <a:lnTo>
                  <a:pt x="1216" y="309"/>
                </a:lnTo>
                <a:lnTo>
                  <a:pt x="1227" y="288"/>
                </a:lnTo>
                <a:lnTo>
                  <a:pt x="1248" y="267"/>
                </a:lnTo>
                <a:lnTo>
                  <a:pt x="1269" y="256"/>
                </a:lnTo>
                <a:lnTo>
                  <a:pt x="1291" y="235"/>
                </a:lnTo>
                <a:lnTo>
                  <a:pt x="1312" y="224"/>
                </a:lnTo>
                <a:lnTo>
                  <a:pt x="1333" y="213"/>
                </a:lnTo>
                <a:lnTo>
                  <a:pt x="1355" y="203"/>
                </a:lnTo>
                <a:lnTo>
                  <a:pt x="1376" y="203"/>
                </a:lnTo>
                <a:lnTo>
                  <a:pt x="1397" y="192"/>
                </a:lnTo>
                <a:lnTo>
                  <a:pt x="1419" y="181"/>
                </a:lnTo>
                <a:lnTo>
                  <a:pt x="1440" y="181"/>
                </a:lnTo>
                <a:lnTo>
                  <a:pt x="1461" y="171"/>
                </a:lnTo>
                <a:lnTo>
                  <a:pt x="1483" y="171"/>
                </a:lnTo>
                <a:lnTo>
                  <a:pt x="1504" y="160"/>
                </a:lnTo>
                <a:lnTo>
                  <a:pt x="1525" y="149"/>
                </a:lnTo>
                <a:lnTo>
                  <a:pt x="1557" y="139"/>
                </a:lnTo>
                <a:lnTo>
                  <a:pt x="1568" y="117"/>
                </a:lnTo>
                <a:lnTo>
                  <a:pt x="1589" y="107"/>
                </a:lnTo>
                <a:lnTo>
                  <a:pt x="1611" y="96"/>
                </a:lnTo>
                <a:lnTo>
                  <a:pt x="1632" y="85"/>
                </a:lnTo>
                <a:lnTo>
                  <a:pt x="1643" y="64"/>
                </a:lnTo>
                <a:lnTo>
                  <a:pt x="1664" y="53"/>
                </a:lnTo>
                <a:lnTo>
                  <a:pt x="1685" y="43"/>
                </a:lnTo>
                <a:lnTo>
                  <a:pt x="1707" y="43"/>
                </a:lnTo>
                <a:lnTo>
                  <a:pt x="1728" y="43"/>
                </a:lnTo>
                <a:lnTo>
                  <a:pt x="1749" y="43"/>
                </a:lnTo>
                <a:lnTo>
                  <a:pt x="1781" y="43"/>
                </a:lnTo>
                <a:lnTo>
                  <a:pt x="1813" y="43"/>
                </a:lnTo>
                <a:lnTo>
                  <a:pt x="1835" y="32"/>
                </a:lnTo>
                <a:lnTo>
                  <a:pt x="1845" y="11"/>
                </a:lnTo>
                <a:lnTo>
                  <a:pt x="1867" y="0"/>
                </a:lnTo>
                <a:lnTo>
                  <a:pt x="1888" y="0"/>
                </a:lnTo>
                <a:lnTo>
                  <a:pt x="1909" y="0"/>
                </a:lnTo>
              </a:path>
            </a:pathLst>
          </a:custGeom>
          <a:noFill/>
          <a:ln w="50800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6" name="Line 9">
            <a:extLst>
              <a:ext uri="{FF2B5EF4-FFF2-40B4-BE49-F238E27FC236}">
                <a16:creationId xmlns:a16="http://schemas.microsoft.com/office/drawing/2014/main" id="{86785FC7-B6C5-3E1B-4EAF-D652D3E5147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20950" y="3505200"/>
            <a:ext cx="4330700" cy="1828800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7" name="Rectangle 10">
            <a:extLst>
              <a:ext uri="{FF2B5EF4-FFF2-40B4-BE49-F238E27FC236}">
                <a16:creationId xmlns:a16="http://schemas.microsoft.com/office/drawing/2014/main" id="{D99DA68C-B2AD-CE96-DA5F-13B2E167F4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4913" y="3429000"/>
            <a:ext cx="13716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600"/>
              <a:t>Upward Trend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2">
            <a:extLst>
              <a:ext uri="{FF2B5EF4-FFF2-40B4-BE49-F238E27FC236}">
                <a16:creationId xmlns:a16="http://schemas.microsoft.com/office/drawing/2014/main" id="{F7CB0929-4EB2-C89C-B44A-9395DCCD9B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ln cap="flat"/>
        </p:spPr>
        <p:txBody>
          <a:bodyPr/>
          <a:lstStyle/>
          <a:p>
            <a:r>
              <a:rPr lang="en-US" altLang="en-US"/>
              <a:t>Patterns in Forecasts</a:t>
            </a:r>
          </a:p>
        </p:txBody>
      </p:sp>
      <p:sp>
        <p:nvSpPr>
          <p:cNvPr id="8194" name="Rectangle 3">
            <a:extLst>
              <a:ext uri="{FF2B5EF4-FFF2-40B4-BE49-F238E27FC236}">
                <a16:creationId xmlns:a16="http://schemas.microsoft.com/office/drawing/2014/main" id="{0F6F50AA-E4D2-8492-AF11-E4FD122079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Cycle</a:t>
            </a:r>
          </a:p>
          <a:p>
            <a:pPr lvl="1"/>
            <a:r>
              <a:rPr lang="en-US" altLang="en-US"/>
              <a:t>An up and down repetitive movement in demand</a:t>
            </a:r>
          </a:p>
          <a:p>
            <a:endParaRPr lang="en-US" altLang="en-US" sz="2800"/>
          </a:p>
        </p:txBody>
      </p:sp>
      <p:sp>
        <p:nvSpPr>
          <p:cNvPr id="8195" name="Line 4">
            <a:extLst>
              <a:ext uri="{FF2B5EF4-FFF2-40B4-BE49-F238E27FC236}">
                <a16:creationId xmlns:a16="http://schemas.microsoft.com/office/drawing/2014/main" id="{4F9DD236-374B-A348-5662-D8A4A039F09C}"/>
              </a:ext>
            </a:extLst>
          </p:cNvPr>
          <p:cNvSpPr>
            <a:spLocks noChangeShapeType="1"/>
          </p:cNvSpPr>
          <p:nvPr/>
        </p:nvSpPr>
        <p:spPr bwMode="auto">
          <a:xfrm>
            <a:off x="2438400" y="3663950"/>
            <a:ext cx="0" cy="1892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6" name="Line 5">
            <a:extLst>
              <a:ext uri="{FF2B5EF4-FFF2-40B4-BE49-F238E27FC236}">
                <a16:creationId xmlns:a16="http://schemas.microsoft.com/office/drawing/2014/main" id="{3AA8D0B4-C566-68EC-EDAA-4E1871172A8A}"/>
              </a:ext>
            </a:extLst>
          </p:cNvPr>
          <p:cNvSpPr>
            <a:spLocks noChangeShapeType="1"/>
          </p:cNvSpPr>
          <p:nvPr/>
        </p:nvSpPr>
        <p:spPr bwMode="auto">
          <a:xfrm>
            <a:off x="2368550" y="5486400"/>
            <a:ext cx="4025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7" name="Rectangle 6">
            <a:extLst>
              <a:ext uri="{FF2B5EF4-FFF2-40B4-BE49-F238E27FC236}">
                <a16:creationId xmlns:a16="http://schemas.microsoft.com/office/drawing/2014/main" id="{64B4C7FE-D8B1-0EE5-A9A5-BAD67A55FC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3513" y="4419600"/>
            <a:ext cx="86995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600"/>
              <a:t>Demand</a:t>
            </a:r>
          </a:p>
        </p:txBody>
      </p:sp>
      <p:sp>
        <p:nvSpPr>
          <p:cNvPr id="8198" name="Rectangle 7">
            <a:extLst>
              <a:ext uri="{FF2B5EF4-FFF2-40B4-BE49-F238E27FC236}">
                <a16:creationId xmlns:a16="http://schemas.microsoft.com/office/drawing/2014/main" id="{3359804C-4212-31DF-C29D-A1AD92D202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6713" y="5562600"/>
            <a:ext cx="611187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600"/>
              <a:t>Time</a:t>
            </a:r>
          </a:p>
        </p:txBody>
      </p:sp>
      <p:sp>
        <p:nvSpPr>
          <p:cNvPr id="8199" name="Rectangle 8">
            <a:extLst>
              <a:ext uri="{FF2B5EF4-FFF2-40B4-BE49-F238E27FC236}">
                <a16:creationId xmlns:a16="http://schemas.microsoft.com/office/drawing/2014/main" id="{2928BF9C-5B79-6179-2DE1-B62C8AD761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4913" y="3429000"/>
            <a:ext cx="17938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600"/>
              <a:t>Cyclical Movement</a:t>
            </a:r>
          </a:p>
        </p:txBody>
      </p:sp>
      <p:sp>
        <p:nvSpPr>
          <p:cNvPr id="8200" name="Freeform 9">
            <a:extLst>
              <a:ext uri="{FF2B5EF4-FFF2-40B4-BE49-F238E27FC236}">
                <a16:creationId xmlns:a16="http://schemas.microsoft.com/office/drawing/2014/main" id="{01FEBFFD-CF7C-AE0E-7A16-2B4690EF3934}"/>
              </a:ext>
            </a:extLst>
          </p:cNvPr>
          <p:cNvSpPr>
            <a:spLocks/>
          </p:cNvSpPr>
          <p:nvPr/>
        </p:nvSpPr>
        <p:spPr bwMode="auto">
          <a:xfrm>
            <a:off x="2667000" y="4259263"/>
            <a:ext cx="3506788" cy="763587"/>
          </a:xfrm>
          <a:custGeom>
            <a:avLst/>
            <a:gdLst>
              <a:gd name="T0" fmla="*/ 108367528 w 2209"/>
              <a:gd name="T1" fmla="*/ 912295965 h 481"/>
              <a:gd name="T2" fmla="*/ 189012539 w 2209"/>
              <a:gd name="T3" fmla="*/ 806449472 h 481"/>
              <a:gd name="T4" fmla="*/ 294859117 w 2209"/>
              <a:gd name="T5" fmla="*/ 670361124 h 481"/>
              <a:gd name="T6" fmla="*/ 430947574 w 2209"/>
              <a:gd name="T7" fmla="*/ 483869683 h 481"/>
              <a:gd name="T8" fmla="*/ 536794152 w 2209"/>
              <a:gd name="T9" fmla="*/ 322579789 h 481"/>
              <a:gd name="T10" fmla="*/ 698084175 w 2209"/>
              <a:gd name="T11" fmla="*/ 294857294 h 481"/>
              <a:gd name="T12" fmla="*/ 859374198 w 2209"/>
              <a:gd name="T13" fmla="*/ 294857294 h 481"/>
              <a:gd name="T14" fmla="*/ 967740138 w 2209"/>
              <a:gd name="T15" fmla="*/ 403224736 h 481"/>
              <a:gd name="T16" fmla="*/ 1020664221 w 2209"/>
              <a:gd name="T17" fmla="*/ 564514630 h 481"/>
              <a:gd name="T18" fmla="*/ 1156752677 w 2209"/>
              <a:gd name="T19" fmla="*/ 698082030 h 481"/>
              <a:gd name="T20" fmla="*/ 1262599255 w 2209"/>
              <a:gd name="T21" fmla="*/ 831651018 h 481"/>
              <a:gd name="T22" fmla="*/ 1370965195 w 2209"/>
              <a:gd name="T23" fmla="*/ 967739366 h 481"/>
              <a:gd name="T24" fmla="*/ 1532255218 w 2209"/>
              <a:gd name="T25" fmla="*/ 1073585860 h 481"/>
              <a:gd name="T26" fmla="*/ 1693545241 w 2209"/>
              <a:gd name="T27" fmla="*/ 1129029261 h 481"/>
              <a:gd name="T28" fmla="*/ 1827114336 w 2209"/>
              <a:gd name="T29" fmla="*/ 1181951714 h 481"/>
              <a:gd name="T30" fmla="*/ 1988404359 w 2209"/>
              <a:gd name="T31" fmla="*/ 1101306766 h 481"/>
              <a:gd name="T32" fmla="*/ 2069049370 w 2209"/>
              <a:gd name="T33" fmla="*/ 967739366 h 481"/>
              <a:gd name="T34" fmla="*/ 2147483646 w 2209"/>
              <a:gd name="T35" fmla="*/ 831651018 h 481"/>
              <a:gd name="T36" fmla="*/ 2147483646 w 2209"/>
              <a:gd name="T37" fmla="*/ 670361124 h 481"/>
              <a:gd name="T38" fmla="*/ 2147483646 w 2209"/>
              <a:gd name="T39" fmla="*/ 536792136 h 481"/>
              <a:gd name="T40" fmla="*/ 2147483646 w 2209"/>
              <a:gd name="T41" fmla="*/ 403224736 h 481"/>
              <a:gd name="T42" fmla="*/ 2147483646 w 2209"/>
              <a:gd name="T43" fmla="*/ 267136388 h 481"/>
              <a:gd name="T44" fmla="*/ 2147483646 w 2209"/>
              <a:gd name="T45" fmla="*/ 105846493 h 481"/>
              <a:gd name="T46" fmla="*/ 2147483646 w 2209"/>
              <a:gd name="T47" fmla="*/ 0 h 481"/>
              <a:gd name="T48" fmla="*/ 2147483646 w 2209"/>
              <a:gd name="T49" fmla="*/ 0 h 481"/>
              <a:gd name="T50" fmla="*/ 2147483646 w 2209"/>
              <a:gd name="T51" fmla="*/ 105846493 h 481"/>
              <a:gd name="T52" fmla="*/ 2147483646 w 2209"/>
              <a:gd name="T53" fmla="*/ 267136388 h 481"/>
              <a:gd name="T54" fmla="*/ 2147483646 w 2209"/>
              <a:gd name="T55" fmla="*/ 428426282 h 481"/>
              <a:gd name="T56" fmla="*/ 2147483646 w 2209"/>
              <a:gd name="T57" fmla="*/ 589716176 h 481"/>
              <a:gd name="T58" fmla="*/ 2147483646 w 2209"/>
              <a:gd name="T59" fmla="*/ 751006071 h 481"/>
              <a:gd name="T60" fmla="*/ 2147483646 w 2209"/>
              <a:gd name="T61" fmla="*/ 887094419 h 481"/>
              <a:gd name="T62" fmla="*/ 2147483646 w 2209"/>
              <a:gd name="T63" fmla="*/ 992940912 h 481"/>
              <a:gd name="T64" fmla="*/ 2147483646 w 2209"/>
              <a:gd name="T65" fmla="*/ 1154230807 h 481"/>
              <a:gd name="T66" fmla="*/ 2147483646 w 2209"/>
              <a:gd name="T67" fmla="*/ 1209674208 h 481"/>
              <a:gd name="T68" fmla="*/ 2147483646 w 2209"/>
              <a:gd name="T69" fmla="*/ 1154230807 h 481"/>
              <a:gd name="T70" fmla="*/ 2147483646 w 2209"/>
              <a:gd name="T71" fmla="*/ 1048384314 h 481"/>
              <a:gd name="T72" fmla="*/ 2147483646 w 2209"/>
              <a:gd name="T73" fmla="*/ 859371925 h 481"/>
              <a:gd name="T74" fmla="*/ 2147483646 w 2209"/>
              <a:gd name="T75" fmla="*/ 725804525 h 481"/>
              <a:gd name="T76" fmla="*/ 2147483646 w 2209"/>
              <a:gd name="T77" fmla="*/ 589716176 h 481"/>
              <a:gd name="T78" fmla="*/ 2147483646 w 2209"/>
              <a:gd name="T79" fmla="*/ 483869683 h 481"/>
              <a:gd name="T80" fmla="*/ 2147483646 w 2209"/>
              <a:gd name="T81" fmla="*/ 375502242 h 481"/>
              <a:gd name="T82" fmla="*/ 2147483646 w 2209"/>
              <a:gd name="T83" fmla="*/ 294857294 h 481"/>
              <a:gd name="T84" fmla="*/ 2147483646 w 2209"/>
              <a:gd name="T85" fmla="*/ 267136388 h 481"/>
              <a:gd name="T86" fmla="*/ 2147483646 w 2209"/>
              <a:gd name="T87" fmla="*/ 267136388 h 481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2209" h="481">
                <a:moveTo>
                  <a:pt x="0" y="389"/>
                </a:moveTo>
                <a:lnTo>
                  <a:pt x="21" y="373"/>
                </a:lnTo>
                <a:lnTo>
                  <a:pt x="43" y="362"/>
                </a:lnTo>
                <a:lnTo>
                  <a:pt x="43" y="341"/>
                </a:lnTo>
                <a:lnTo>
                  <a:pt x="64" y="341"/>
                </a:lnTo>
                <a:lnTo>
                  <a:pt x="75" y="320"/>
                </a:lnTo>
                <a:lnTo>
                  <a:pt x="85" y="298"/>
                </a:lnTo>
                <a:lnTo>
                  <a:pt x="107" y="288"/>
                </a:lnTo>
                <a:lnTo>
                  <a:pt x="117" y="266"/>
                </a:lnTo>
                <a:lnTo>
                  <a:pt x="128" y="245"/>
                </a:lnTo>
                <a:lnTo>
                  <a:pt x="149" y="224"/>
                </a:lnTo>
                <a:lnTo>
                  <a:pt x="171" y="192"/>
                </a:lnTo>
                <a:lnTo>
                  <a:pt x="181" y="170"/>
                </a:lnTo>
                <a:lnTo>
                  <a:pt x="203" y="149"/>
                </a:lnTo>
                <a:lnTo>
                  <a:pt x="213" y="128"/>
                </a:lnTo>
                <a:lnTo>
                  <a:pt x="235" y="128"/>
                </a:lnTo>
                <a:lnTo>
                  <a:pt x="256" y="117"/>
                </a:lnTo>
                <a:lnTo>
                  <a:pt x="277" y="117"/>
                </a:lnTo>
                <a:lnTo>
                  <a:pt x="299" y="106"/>
                </a:lnTo>
                <a:lnTo>
                  <a:pt x="320" y="106"/>
                </a:lnTo>
                <a:lnTo>
                  <a:pt x="341" y="117"/>
                </a:lnTo>
                <a:lnTo>
                  <a:pt x="363" y="117"/>
                </a:lnTo>
                <a:lnTo>
                  <a:pt x="373" y="138"/>
                </a:lnTo>
                <a:lnTo>
                  <a:pt x="384" y="160"/>
                </a:lnTo>
                <a:lnTo>
                  <a:pt x="395" y="181"/>
                </a:lnTo>
                <a:lnTo>
                  <a:pt x="395" y="202"/>
                </a:lnTo>
                <a:lnTo>
                  <a:pt x="405" y="224"/>
                </a:lnTo>
                <a:lnTo>
                  <a:pt x="427" y="245"/>
                </a:lnTo>
                <a:lnTo>
                  <a:pt x="437" y="266"/>
                </a:lnTo>
                <a:lnTo>
                  <a:pt x="459" y="277"/>
                </a:lnTo>
                <a:lnTo>
                  <a:pt x="469" y="298"/>
                </a:lnTo>
                <a:lnTo>
                  <a:pt x="491" y="309"/>
                </a:lnTo>
                <a:lnTo>
                  <a:pt x="501" y="330"/>
                </a:lnTo>
                <a:lnTo>
                  <a:pt x="512" y="352"/>
                </a:lnTo>
                <a:lnTo>
                  <a:pt x="533" y="362"/>
                </a:lnTo>
                <a:lnTo>
                  <a:pt x="544" y="384"/>
                </a:lnTo>
                <a:lnTo>
                  <a:pt x="565" y="405"/>
                </a:lnTo>
                <a:lnTo>
                  <a:pt x="587" y="416"/>
                </a:lnTo>
                <a:lnTo>
                  <a:pt x="608" y="426"/>
                </a:lnTo>
                <a:lnTo>
                  <a:pt x="629" y="426"/>
                </a:lnTo>
                <a:lnTo>
                  <a:pt x="651" y="448"/>
                </a:lnTo>
                <a:lnTo>
                  <a:pt x="672" y="448"/>
                </a:lnTo>
                <a:lnTo>
                  <a:pt x="683" y="469"/>
                </a:lnTo>
                <a:lnTo>
                  <a:pt x="704" y="469"/>
                </a:lnTo>
                <a:lnTo>
                  <a:pt x="725" y="469"/>
                </a:lnTo>
                <a:lnTo>
                  <a:pt x="747" y="469"/>
                </a:lnTo>
                <a:lnTo>
                  <a:pt x="768" y="458"/>
                </a:lnTo>
                <a:lnTo>
                  <a:pt x="789" y="437"/>
                </a:lnTo>
                <a:lnTo>
                  <a:pt x="800" y="416"/>
                </a:lnTo>
                <a:lnTo>
                  <a:pt x="821" y="405"/>
                </a:lnTo>
                <a:lnTo>
                  <a:pt x="821" y="384"/>
                </a:lnTo>
                <a:lnTo>
                  <a:pt x="843" y="373"/>
                </a:lnTo>
                <a:lnTo>
                  <a:pt x="853" y="352"/>
                </a:lnTo>
                <a:lnTo>
                  <a:pt x="864" y="330"/>
                </a:lnTo>
                <a:lnTo>
                  <a:pt x="875" y="309"/>
                </a:lnTo>
                <a:lnTo>
                  <a:pt x="885" y="288"/>
                </a:lnTo>
                <a:lnTo>
                  <a:pt x="885" y="266"/>
                </a:lnTo>
                <a:lnTo>
                  <a:pt x="896" y="245"/>
                </a:lnTo>
                <a:lnTo>
                  <a:pt x="917" y="224"/>
                </a:lnTo>
                <a:lnTo>
                  <a:pt x="939" y="213"/>
                </a:lnTo>
                <a:lnTo>
                  <a:pt x="971" y="192"/>
                </a:lnTo>
                <a:lnTo>
                  <a:pt x="992" y="170"/>
                </a:lnTo>
                <a:lnTo>
                  <a:pt x="1013" y="160"/>
                </a:lnTo>
                <a:lnTo>
                  <a:pt x="1035" y="149"/>
                </a:lnTo>
                <a:lnTo>
                  <a:pt x="1056" y="128"/>
                </a:lnTo>
                <a:lnTo>
                  <a:pt x="1067" y="106"/>
                </a:lnTo>
                <a:lnTo>
                  <a:pt x="1088" y="85"/>
                </a:lnTo>
                <a:lnTo>
                  <a:pt x="1088" y="64"/>
                </a:lnTo>
                <a:lnTo>
                  <a:pt x="1109" y="42"/>
                </a:lnTo>
                <a:lnTo>
                  <a:pt x="1131" y="21"/>
                </a:lnTo>
                <a:lnTo>
                  <a:pt x="1152" y="10"/>
                </a:lnTo>
                <a:lnTo>
                  <a:pt x="1173" y="0"/>
                </a:lnTo>
                <a:lnTo>
                  <a:pt x="1195" y="0"/>
                </a:lnTo>
                <a:lnTo>
                  <a:pt x="1216" y="0"/>
                </a:lnTo>
                <a:lnTo>
                  <a:pt x="1237" y="0"/>
                </a:lnTo>
                <a:lnTo>
                  <a:pt x="1259" y="10"/>
                </a:lnTo>
                <a:lnTo>
                  <a:pt x="1269" y="32"/>
                </a:lnTo>
                <a:lnTo>
                  <a:pt x="1291" y="42"/>
                </a:lnTo>
                <a:lnTo>
                  <a:pt x="1301" y="64"/>
                </a:lnTo>
                <a:lnTo>
                  <a:pt x="1301" y="85"/>
                </a:lnTo>
                <a:lnTo>
                  <a:pt x="1312" y="106"/>
                </a:lnTo>
                <a:lnTo>
                  <a:pt x="1312" y="128"/>
                </a:lnTo>
                <a:lnTo>
                  <a:pt x="1323" y="149"/>
                </a:lnTo>
                <a:lnTo>
                  <a:pt x="1323" y="170"/>
                </a:lnTo>
                <a:lnTo>
                  <a:pt x="1333" y="192"/>
                </a:lnTo>
                <a:lnTo>
                  <a:pt x="1344" y="213"/>
                </a:lnTo>
                <a:lnTo>
                  <a:pt x="1365" y="234"/>
                </a:lnTo>
                <a:lnTo>
                  <a:pt x="1376" y="256"/>
                </a:lnTo>
                <a:lnTo>
                  <a:pt x="1397" y="277"/>
                </a:lnTo>
                <a:lnTo>
                  <a:pt x="1408" y="298"/>
                </a:lnTo>
                <a:lnTo>
                  <a:pt x="1429" y="309"/>
                </a:lnTo>
                <a:lnTo>
                  <a:pt x="1451" y="330"/>
                </a:lnTo>
                <a:lnTo>
                  <a:pt x="1461" y="352"/>
                </a:lnTo>
                <a:lnTo>
                  <a:pt x="1483" y="352"/>
                </a:lnTo>
                <a:lnTo>
                  <a:pt x="1493" y="373"/>
                </a:lnTo>
                <a:lnTo>
                  <a:pt x="1515" y="394"/>
                </a:lnTo>
                <a:lnTo>
                  <a:pt x="1525" y="416"/>
                </a:lnTo>
                <a:lnTo>
                  <a:pt x="1547" y="437"/>
                </a:lnTo>
                <a:lnTo>
                  <a:pt x="1568" y="458"/>
                </a:lnTo>
                <a:lnTo>
                  <a:pt x="1589" y="469"/>
                </a:lnTo>
                <a:lnTo>
                  <a:pt x="1611" y="480"/>
                </a:lnTo>
                <a:lnTo>
                  <a:pt x="1632" y="480"/>
                </a:lnTo>
                <a:lnTo>
                  <a:pt x="1653" y="480"/>
                </a:lnTo>
                <a:lnTo>
                  <a:pt x="1675" y="469"/>
                </a:lnTo>
                <a:lnTo>
                  <a:pt x="1696" y="458"/>
                </a:lnTo>
                <a:lnTo>
                  <a:pt x="1717" y="448"/>
                </a:lnTo>
                <a:lnTo>
                  <a:pt x="1739" y="437"/>
                </a:lnTo>
                <a:lnTo>
                  <a:pt x="1739" y="416"/>
                </a:lnTo>
                <a:lnTo>
                  <a:pt x="1760" y="394"/>
                </a:lnTo>
                <a:lnTo>
                  <a:pt x="1771" y="373"/>
                </a:lnTo>
                <a:lnTo>
                  <a:pt x="1781" y="341"/>
                </a:lnTo>
                <a:lnTo>
                  <a:pt x="1803" y="330"/>
                </a:lnTo>
                <a:lnTo>
                  <a:pt x="1803" y="309"/>
                </a:lnTo>
                <a:lnTo>
                  <a:pt x="1824" y="288"/>
                </a:lnTo>
                <a:lnTo>
                  <a:pt x="1824" y="266"/>
                </a:lnTo>
                <a:lnTo>
                  <a:pt x="1835" y="245"/>
                </a:lnTo>
                <a:lnTo>
                  <a:pt x="1856" y="234"/>
                </a:lnTo>
                <a:lnTo>
                  <a:pt x="1867" y="213"/>
                </a:lnTo>
                <a:lnTo>
                  <a:pt x="1888" y="202"/>
                </a:lnTo>
                <a:lnTo>
                  <a:pt x="1909" y="192"/>
                </a:lnTo>
                <a:lnTo>
                  <a:pt x="1931" y="170"/>
                </a:lnTo>
                <a:lnTo>
                  <a:pt x="1952" y="160"/>
                </a:lnTo>
                <a:lnTo>
                  <a:pt x="1973" y="149"/>
                </a:lnTo>
                <a:lnTo>
                  <a:pt x="1995" y="138"/>
                </a:lnTo>
                <a:lnTo>
                  <a:pt x="2016" y="128"/>
                </a:lnTo>
                <a:lnTo>
                  <a:pt x="2037" y="117"/>
                </a:lnTo>
                <a:lnTo>
                  <a:pt x="2059" y="117"/>
                </a:lnTo>
                <a:lnTo>
                  <a:pt x="2080" y="106"/>
                </a:lnTo>
                <a:lnTo>
                  <a:pt x="2101" y="106"/>
                </a:lnTo>
                <a:lnTo>
                  <a:pt x="2123" y="106"/>
                </a:lnTo>
                <a:lnTo>
                  <a:pt x="2144" y="96"/>
                </a:lnTo>
                <a:lnTo>
                  <a:pt x="2165" y="106"/>
                </a:lnTo>
                <a:lnTo>
                  <a:pt x="2187" y="106"/>
                </a:lnTo>
                <a:lnTo>
                  <a:pt x="2208" y="117"/>
                </a:lnTo>
              </a:path>
            </a:pathLst>
          </a:custGeom>
          <a:noFill/>
          <a:ln w="50800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2">
            <a:extLst>
              <a:ext uri="{FF2B5EF4-FFF2-40B4-BE49-F238E27FC236}">
                <a16:creationId xmlns:a16="http://schemas.microsoft.com/office/drawing/2014/main" id="{A1C48070-1BC9-459A-BE65-F345BA1C92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ln cap="flat"/>
        </p:spPr>
        <p:txBody>
          <a:bodyPr/>
          <a:lstStyle/>
          <a:p>
            <a:r>
              <a:rPr lang="en-US" altLang="en-US"/>
              <a:t>Quantitative Techniques</a:t>
            </a:r>
          </a:p>
        </p:txBody>
      </p:sp>
      <p:sp>
        <p:nvSpPr>
          <p:cNvPr id="9218" name="Rectangle 3">
            <a:extLst>
              <a:ext uri="{FF2B5EF4-FFF2-40B4-BE49-F238E27FC236}">
                <a16:creationId xmlns:a16="http://schemas.microsoft.com/office/drawing/2014/main" id="{6183013A-05F8-1B6F-B6B9-7BE76A2D18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900"/>
              <a:t>Two widely used techniques</a:t>
            </a:r>
            <a:endParaRPr lang="en-US" altLang="en-US" sz="2700"/>
          </a:p>
          <a:p>
            <a:pPr lvl="1"/>
            <a:r>
              <a:rPr lang="en-US" altLang="en-US" sz="2500"/>
              <a:t>Time series analysis</a:t>
            </a:r>
          </a:p>
          <a:p>
            <a:pPr lvl="1"/>
            <a:r>
              <a:rPr lang="en-US" altLang="en-US" sz="2500"/>
              <a:t>Linear regression analysis</a:t>
            </a:r>
            <a:endParaRPr lang="en-US" altLang="en-US" sz="2300"/>
          </a:p>
          <a:p>
            <a:r>
              <a:rPr lang="en-US" altLang="en-US" sz="2900"/>
              <a:t>Time series analysis studies the numerical values a variable takes over a period of time</a:t>
            </a:r>
          </a:p>
          <a:p>
            <a:r>
              <a:rPr lang="en-US" altLang="en-US" sz="2900"/>
              <a:t>Linear regression analysis expresses the forecast variable as a mathematical function of other variables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>
            <a:extLst>
              <a:ext uri="{FF2B5EF4-FFF2-40B4-BE49-F238E27FC236}">
                <a16:creationId xmlns:a16="http://schemas.microsoft.com/office/drawing/2014/main" id="{240DD276-C17C-D191-31C9-68D25A76A7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Time Series Analysis</a:t>
            </a:r>
          </a:p>
        </p:txBody>
      </p:sp>
      <p:sp>
        <p:nvSpPr>
          <p:cNvPr id="10242" name="Rectangle 3">
            <a:extLst>
              <a:ext uri="{FF2B5EF4-FFF2-40B4-BE49-F238E27FC236}">
                <a16:creationId xmlns:a16="http://schemas.microsoft.com/office/drawing/2014/main" id="{5C1C0C4E-AD9F-42C9-281C-825EBB28BF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Latest Period Method</a:t>
            </a:r>
          </a:p>
          <a:p>
            <a:r>
              <a:rPr lang="en-US" altLang="en-US"/>
              <a:t>Moving Averages</a:t>
            </a:r>
          </a:p>
          <a:p>
            <a:r>
              <a:rPr lang="en-US" altLang="en-US"/>
              <a:t>Example Problem</a:t>
            </a:r>
          </a:p>
          <a:p>
            <a:r>
              <a:rPr lang="en-US" altLang="en-US"/>
              <a:t>Weighted Moving Averages</a:t>
            </a:r>
          </a:p>
          <a:p>
            <a:r>
              <a:rPr lang="en-US" altLang="en-US"/>
              <a:t>Exponential Smoothing</a:t>
            </a:r>
          </a:p>
          <a:p>
            <a:r>
              <a:rPr lang="en-US" altLang="en-US"/>
              <a:t>Example Problem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2">
            <a:extLst>
              <a:ext uri="{FF2B5EF4-FFF2-40B4-BE49-F238E27FC236}">
                <a16:creationId xmlns:a16="http://schemas.microsoft.com/office/drawing/2014/main" id="{DD847692-C600-77D0-2AB9-61C0740F04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Latest Period Method</a:t>
            </a:r>
          </a:p>
        </p:txBody>
      </p:sp>
      <p:sp>
        <p:nvSpPr>
          <p:cNvPr id="11266" name="Rectangle 3">
            <a:extLst>
              <a:ext uri="{FF2B5EF4-FFF2-40B4-BE49-F238E27FC236}">
                <a16:creationId xmlns:a16="http://schemas.microsoft.com/office/drawing/2014/main" id="{056EE9EA-0F82-6B8E-3D8C-30492D6473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63"/>
              </a:spcBef>
            </a:pPr>
            <a:r>
              <a:rPr lang="en-US" altLang="en-US"/>
              <a:t>Simplest method of forecasting</a:t>
            </a:r>
          </a:p>
          <a:p>
            <a:pPr>
              <a:spcBef>
                <a:spcPts val="163"/>
              </a:spcBef>
            </a:pPr>
            <a:r>
              <a:rPr lang="en-US" altLang="en-US"/>
              <a:t>Use demand for current period to predict demand in the next period</a:t>
            </a:r>
          </a:p>
          <a:p>
            <a:pPr>
              <a:spcBef>
                <a:spcPts val="163"/>
              </a:spcBef>
            </a:pPr>
            <a:r>
              <a:rPr lang="en-US" altLang="en-US"/>
              <a:t>e.g., 100 units this week, forecast 100 units next week</a:t>
            </a:r>
          </a:p>
          <a:p>
            <a:pPr>
              <a:spcBef>
                <a:spcPts val="163"/>
              </a:spcBef>
            </a:pPr>
            <a:r>
              <a:rPr lang="en-US" altLang="en-US"/>
              <a:t>If demand turned out to be only 90 units then the following weeks forecast will be 90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>
            <a:extLst>
              <a:ext uri="{FF2B5EF4-FFF2-40B4-BE49-F238E27FC236}">
                <a16:creationId xmlns:a16="http://schemas.microsoft.com/office/drawing/2014/main" id="{C4AB5994-EBC8-78C0-57CD-4043891264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Moving Averages</a:t>
            </a:r>
          </a:p>
        </p:txBody>
      </p:sp>
      <p:sp>
        <p:nvSpPr>
          <p:cNvPr id="12290" name="Rectangle 3">
            <a:extLst>
              <a:ext uri="{FF2B5EF4-FFF2-40B4-BE49-F238E27FC236}">
                <a16:creationId xmlns:a16="http://schemas.microsoft.com/office/drawing/2014/main" id="{9B2787D8-6513-9B75-C5D0-86187599DE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Uses several values from the recent past to develop a forecast</a:t>
            </a:r>
          </a:p>
          <a:p>
            <a:r>
              <a:rPr lang="en-US" altLang="en-US"/>
              <a:t>Tends to dampen or smooth out the random increases and decreases of a latest period forecast</a:t>
            </a:r>
          </a:p>
          <a:p>
            <a:r>
              <a:rPr lang="en-US" altLang="en-US"/>
              <a:t>Good for stable demand with no pronounced behavioral patterns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untitled 1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untitled 1">
      <a:majorFont>
        <a:latin typeface="Times"/>
        <a:ea typeface="ＭＳ Ｐゴシック"/>
        <a:cs typeface=""/>
      </a:majorFont>
      <a:minorFont>
        <a:latin typeface="Time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  <a:ea typeface="ＭＳ Ｐゴシック" charset="0"/>
          </a:defRPr>
        </a:defPPr>
      </a:lstStyle>
    </a:lnDef>
  </a:objectDefaults>
  <a:extraClrSchemeLst>
    <a:extraClrScheme>
      <a:clrScheme name="untitled 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titled 1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Hualalai:Microsoft Office:Microsoft PowerPoint 4:</Template>
  <TotalTime>2816</TotalTime>
  <Pages>13</Pages>
  <Words>742</Words>
  <Application>Microsoft Macintosh PowerPoint</Application>
  <PresentationFormat>A4 Paper (210x297 mm)</PresentationFormat>
  <Paragraphs>118</Paragraphs>
  <Slides>22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Times</vt:lpstr>
      <vt:lpstr>ＭＳ Ｐゴシック</vt:lpstr>
      <vt:lpstr>Arial</vt:lpstr>
      <vt:lpstr>Symbol</vt:lpstr>
      <vt:lpstr>untitled 1</vt:lpstr>
      <vt:lpstr>Microsoft Equation 3.0</vt:lpstr>
      <vt:lpstr>Forecasting</vt:lpstr>
      <vt:lpstr>Forecasting</vt:lpstr>
      <vt:lpstr>Forecasting Components</vt:lpstr>
      <vt:lpstr>Patterns in Forecasts</vt:lpstr>
      <vt:lpstr>Patterns in Forecasts</vt:lpstr>
      <vt:lpstr>Quantitative Techniques</vt:lpstr>
      <vt:lpstr>Time Series Analysis</vt:lpstr>
      <vt:lpstr>Latest Period Method</vt:lpstr>
      <vt:lpstr>Moving Averages</vt:lpstr>
      <vt:lpstr>Moving Averages</vt:lpstr>
      <vt:lpstr>Moving Averages - NASDAQ</vt:lpstr>
      <vt:lpstr>Weighted MA</vt:lpstr>
      <vt:lpstr>Weighted MA</vt:lpstr>
      <vt:lpstr>Exponential Smoothing</vt:lpstr>
      <vt:lpstr>Exponential Smoothing</vt:lpstr>
      <vt:lpstr>Exponential Smoothing</vt:lpstr>
      <vt:lpstr>Why Exponential Smoothing?</vt:lpstr>
      <vt:lpstr>Forecast Error</vt:lpstr>
      <vt:lpstr>Forecast Error</vt:lpstr>
      <vt:lpstr>CFE</vt:lpstr>
      <vt:lpstr>MSE and MAD</vt:lpstr>
      <vt:lpstr>MAPE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 326 Mathematics for Decision Making</dc:title>
  <dc:subject/>
  <dc:creator>Teacher</dc:creator>
  <cp:keywords/>
  <dc:description/>
  <cp:lastModifiedBy>Kros, John</cp:lastModifiedBy>
  <cp:revision>69</cp:revision>
  <cp:lastPrinted>1997-08-05T13:16:15Z</cp:lastPrinted>
  <dcterms:created xsi:type="dcterms:W3CDTF">1997-08-07T04:48:21Z</dcterms:created>
  <dcterms:modified xsi:type="dcterms:W3CDTF">2026-08-03T18:26:47Z</dcterms:modified>
</cp:coreProperties>
</file>